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3"/>
  </p:notesMasterIdLst>
  <p:sldIdLst>
    <p:sldId id="376" r:id="rId2"/>
    <p:sldId id="329" r:id="rId3"/>
    <p:sldId id="258" r:id="rId4"/>
    <p:sldId id="259" r:id="rId5"/>
    <p:sldId id="260" r:id="rId6"/>
    <p:sldId id="261" r:id="rId7"/>
    <p:sldId id="262" r:id="rId8"/>
    <p:sldId id="263" r:id="rId9"/>
    <p:sldId id="264" r:id="rId10"/>
    <p:sldId id="265" r:id="rId11"/>
    <p:sldId id="267" r:id="rId12"/>
    <p:sldId id="372" r:id="rId13"/>
    <p:sldId id="268" r:id="rId14"/>
    <p:sldId id="370" r:id="rId15"/>
    <p:sldId id="388" r:id="rId16"/>
    <p:sldId id="270" r:id="rId17"/>
    <p:sldId id="271" r:id="rId18"/>
    <p:sldId id="272" r:id="rId19"/>
    <p:sldId id="273" r:id="rId20"/>
    <p:sldId id="275" r:id="rId21"/>
    <p:sldId id="276" r:id="rId22"/>
    <p:sldId id="385" r:id="rId23"/>
    <p:sldId id="330" r:id="rId24"/>
    <p:sldId id="279" r:id="rId25"/>
    <p:sldId id="280" r:id="rId26"/>
    <p:sldId id="281" r:id="rId27"/>
    <p:sldId id="282" r:id="rId28"/>
    <p:sldId id="283" r:id="rId29"/>
    <p:sldId id="284" r:id="rId30"/>
    <p:sldId id="374" r:id="rId31"/>
    <p:sldId id="375" r:id="rId32"/>
    <p:sldId id="367" r:id="rId33"/>
    <p:sldId id="386" r:id="rId34"/>
    <p:sldId id="366" r:id="rId35"/>
    <p:sldId id="285" r:id="rId36"/>
    <p:sldId id="286" r:id="rId37"/>
    <p:sldId id="287" r:id="rId38"/>
    <p:sldId id="288" r:id="rId39"/>
    <p:sldId id="289" r:id="rId40"/>
    <p:sldId id="331" r:id="rId41"/>
    <p:sldId id="335" r:id="rId42"/>
    <p:sldId id="334" r:id="rId43"/>
    <p:sldId id="389" r:id="rId44"/>
    <p:sldId id="294" r:id="rId45"/>
    <p:sldId id="292" r:id="rId46"/>
    <p:sldId id="338" r:id="rId47"/>
    <p:sldId id="339" r:id="rId48"/>
    <p:sldId id="340" r:id="rId49"/>
    <p:sldId id="341" r:id="rId50"/>
    <p:sldId id="342" r:id="rId51"/>
    <p:sldId id="344" r:id="rId52"/>
    <p:sldId id="390" r:id="rId53"/>
    <p:sldId id="297" r:id="rId54"/>
    <p:sldId id="343" r:id="rId55"/>
    <p:sldId id="298" r:id="rId56"/>
    <p:sldId id="299" r:id="rId57"/>
    <p:sldId id="300" r:id="rId58"/>
    <p:sldId id="301" r:id="rId59"/>
    <p:sldId id="346" r:id="rId60"/>
    <p:sldId id="348" r:id="rId61"/>
    <p:sldId id="347" r:id="rId62"/>
    <p:sldId id="349" r:id="rId63"/>
    <p:sldId id="350" r:id="rId64"/>
    <p:sldId id="351" r:id="rId65"/>
    <p:sldId id="352" r:id="rId66"/>
    <p:sldId id="353" r:id="rId67"/>
    <p:sldId id="354" r:id="rId68"/>
    <p:sldId id="304" r:id="rId69"/>
    <p:sldId id="311" r:id="rId70"/>
    <p:sldId id="355" r:id="rId71"/>
    <p:sldId id="309" r:id="rId72"/>
    <p:sldId id="310" r:id="rId73"/>
    <p:sldId id="307" r:id="rId74"/>
    <p:sldId id="356" r:id="rId75"/>
    <p:sldId id="313" r:id="rId76"/>
    <p:sldId id="314" r:id="rId77"/>
    <p:sldId id="315" r:id="rId78"/>
    <p:sldId id="328" r:id="rId79"/>
    <p:sldId id="316" r:id="rId80"/>
    <p:sldId id="357" r:id="rId81"/>
    <p:sldId id="318" r:id="rId82"/>
    <p:sldId id="319" r:id="rId83"/>
    <p:sldId id="358" r:id="rId84"/>
    <p:sldId id="321" r:id="rId85"/>
    <p:sldId id="322" r:id="rId86"/>
    <p:sldId id="323" r:id="rId87"/>
    <p:sldId id="324" r:id="rId88"/>
    <p:sldId id="325" r:id="rId89"/>
    <p:sldId id="326" r:id="rId90"/>
    <p:sldId id="327" r:id="rId91"/>
    <p:sldId id="377" r:id="rId92"/>
  </p:sldIdLst>
  <p:sldSz cx="9906000" cy="6858000" type="A4"/>
  <p:notesSz cx="6858000" cy="9144000"/>
  <p:defaultTextStyle>
    <a:defPPr>
      <a:defRPr lang="ja-JP"/>
    </a:defPPr>
    <a:lvl1pPr algn="l" defTabSz="457200"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defTabSz="457200"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defTabSz="457200"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defTabSz="457200"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defTabSz="457200"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kamura" initials="N" lastIdx="2" clrIdx="0">
    <p:extLst>
      <p:ext uri="{19B8F6BF-5375-455C-9EA6-DF929625EA0E}">
        <p15:presenceInfo xmlns:p15="http://schemas.microsoft.com/office/powerpoint/2012/main" userId="Nakamu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0B5E"/>
    <a:srgbClr val="E1C5E2"/>
    <a:srgbClr val="E6E6E6"/>
    <a:srgbClr val="891B86"/>
    <a:srgbClr val="791876"/>
    <a:srgbClr val="F8E9C1"/>
    <a:srgbClr val="FEFCD8"/>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B9631B5-78F2-41C9-869B-9F39066F8104}" styleName="中間スタイル 3 - アクセント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109" autoAdjust="0"/>
    <p:restoredTop sz="93784" autoAdjust="0"/>
  </p:normalViewPr>
  <p:slideViewPr>
    <p:cSldViewPr snapToGrid="0" snapToObjects="1">
      <p:cViewPr varScale="1">
        <p:scale>
          <a:sx n="62" d="100"/>
          <a:sy n="62" d="100"/>
        </p:scale>
        <p:origin x="772" y="5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E128621-282F-484B-8A80-919DB1D716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ja-JP" altLang="en-US"/>
          </a:p>
        </p:txBody>
      </p:sp>
      <p:sp>
        <p:nvSpPr>
          <p:cNvPr id="3" name="日付プレースホルダー 2">
            <a:extLst>
              <a:ext uri="{FF2B5EF4-FFF2-40B4-BE49-F238E27FC236}">
                <a16:creationId xmlns:a16="http://schemas.microsoft.com/office/drawing/2014/main" id="{28FA28C4-D1D0-47B0-946F-A4A7A7AF018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138FFADB-6B79-45C6-9A27-0A5F78AB9AC7}" type="datetimeFigureOut">
              <a:rPr lang="ja-JP" altLang="en-US"/>
              <a:pPr>
                <a:defRPr/>
              </a:pPr>
              <a:t>2020/7/6</a:t>
            </a:fld>
            <a:endParaRPr lang="ja-JP" altLang="en-US"/>
          </a:p>
        </p:txBody>
      </p:sp>
      <p:sp>
        <p:nvSpPr>
          <p:cNvPr id="4" name="スライド イメージ プレースホルダー 3">
            <a:extLst>
              <a:ext uri="{FF2B5EF4-FFF2-40B4-BE49-F238E27FC236}">
                <a16:creationId xmlns:a16="http://schemas.microsoft.com/office/drawing/2014/main" id="{8254B752-6EA2-47A2-ABE3-CD3743A0187C}"/>
              </a:ext>
            </a:extLst>
          </p:cNvPr>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7424FB18-6C3B-421C-B2BB-A4ABFC73112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D31EF988-3E2D-4EF3-8F67-B9F46EB2F3D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ja-JP" altLang="en-US"/>
          </a:p>
        </p:txBody>
      </p:sp>
      <p:sp>
        <p:nvSpPr>
          <p:cNvPr id="7" name="スライド番号プレースホルダー 6">
            <a:extLst>
              <a:ext uri="{FF2B5EF4-FFF2-40B4-BE49-F238E27FC236}">
                <a16:creationId xmlns:a16="http://schemas.microsoft.com/office/drawing/2014/main" id="{F6E9785C-7AAF-45BC-86F0-9260C6E78D23}"/>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80790BBB-4608-4395-82F4-42FA20B30E48}"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ー 1">
            <a:extLst>
              <a:ext uri="{FF2B5EF4-FFF2-40B4-BE49-F238E27FC236}">
                <a16:creationId xmlns:a16="http://schemas.microsoft.com/office/drawing/2014/main" id="{7C1FC3AB-B947-435D-8810-B3F5B923905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ー 2">
            <a:extLst>
              <a:ext uri="{FF2B5EF4-FFF2-40B4-BE49-F238E27FC236}">
                <a16:creationId xmlns:a16="http://schemas.microsoft.com/office/drawing/2014/main" id="{D1368B64-13BD-40B0-9D54-351136FB7E3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6148" name="スライド番号プレースホルダー 3">
            <a:extLst>
              <a:ext uri="{FF2B5EF4-FFF2-40B4-BE49-F238E27FC236}">
                <a16:creationId xmlns:a16="http://schemas.microsoft.com/office/drawing/2014/main" id="{5DBC38B2-2ED9-46DF-B7E8-C7D5BFCFA4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2E19CCB5-BFF8-4799-B794-B5F25BFACE4E}" type="slidenum">
              <a:rPr lang="ja-JP" altLang="en-US" smtClean="0"/>
              <a:pPr/>
              <a:t>2</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 イメージ プレースホルダー 1">
            <a:extLst>
              <a:ext uri="{FF2B5EF4-FFF2-40B4-BE49-F238E27FC236}">
                <a16:creationId xmlns:a16="http://schemas.microsoft.com/office/drawing/2014/main" id="{E7E62FC3-08F9-4692-B868-57D4B5E193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ノート プレースホルダー 2">
            <a:extLst>
              <a:ext uri="{FF2B5EF4-FFF2-40B4-BE49-F238E27FC236}">
                <a16:creationId xmlns:a16="http://schemas.microsoft.com/office/drawing/2014/main" id="{A2330B11-BC35-4490-ABFB-1744393591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9220" name="スライド番号プレースホルダー 3">
            <a:extLst>
              <a:ext uri="{FF2B5EF4-FFF2-40B4-BE49-F238E27FC236}">
                <a16:creationId xmlns:a16="http://schemas.microsoft.com/office/drawing/2014/main" id="{E83CFE96-54C5-4E99-9629-B0895B81D9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E41704D4-C809-43BF-975F-56EB655107E7}" type="slidenum">
              <a:rPr lang="ja-JP" altLang="en-US" smtClean="0"/>
              <a:pPr/>
              <a:t>4</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80790BBB-4608-4395-82F4-42FA20B30E48}" type="slidenum">
              <a:rPr lang="ja-JP" altLang="en-US" smtClean="0"/>
              <a:pPr>
                <a:defRPr/>
              </a:pPr>
              <a:t>19</a:t>
            </a:fld>
            <a:endParaRPr lang="ja-JP" altLang="en-US"/>
          </a:p>
        </p:txBody>
      </p:sp>
    </p:spTree>
    <p:extLst>
      <p:ext uri="{BB962C8B-B14F-4D97-AF65-F5344CB8AC3E}">
        <p14:creationId xmlns:p14="http://schemas.microsoft.com/office/powerpoint/2010/main" val="957694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80790BBB-4608-4395-82F4-42FA20B30E48}" type="slidenum">
              <a:rPr lang="ja-JP" altLang="en-US" smtClean="0"/>
              <a:pPr>
                <a:defRPr/>
              </a:pPr>
              <a:t>31</a:t>
            </a:fld>
            <a:endParaRPr lang="ja-JP" altLang="en-US"/>
          </a:p>
        </p:txBody>
      </p:sp>
    </p:spTree>
    <p:extLst>
      <p:ext uri="{BB962C8B-B14F-4D97-AF65-F5344CB8AC3E}">
        <p14:creationId xmlns:p14="http://schemas.microsoft.com/office/powerpoint/2010/main" val="1600700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a:extLst>
              <a:ext uri="{FF2B5EF4-FFF2-40B4-BE49-F238E27FC236}">
                <a16:creationId xmlns:a16="http://schemas.microsoft.com/office/drawing/2014/main" id="{62E90502-B4A6-48D9-8785-287E1C3D38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ノート プレースホルダー 2">
            <a:extLst>
              <a:ext uri="{FF2B5EF4-FFF2-40B4-BE49-F238E27FC236}">
                <a16:creationId xmlns:a16="http://schemas.microsoft.com/office/drawing/2014/main" id="{2F23889F-5ED7-4E26-8F14-54D01D063A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34820" name="スライド番号プレースホルダー 3">
            <a:extLst>
              <a:ext uri="{FF2B5EF4-FFF2-40B4-BE49-F238E27FC236}">
                <a16:creationId xmlns:a16="http://schemas.microsoft.com/office/drawing/2014/main" id="{7D85F6CA-C05F-4DD7-A1E2-6F2EB512B9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2CCDD917-1E1C-48BD-9CCE-D88443EE6391}" type="slidenum">
              <a:rPr lang="ja-JP" altLang="en-US" smtClean="0"/>
              <a:pPr/>
              <a:t>35</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 イメージ プレースホルダー 1">
            <a:extLst>
              <a:ext uri="{FF2B5EF4-FFF2-40B4-BE49-F238E27FC236}">
                <a16:creationId xmlns:a16="http://schemas.microsoft.com/office/drawing/2014/main" id="{5D653480-945C-4BD0-AEEC-D2DA22515E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ノート プレースホルダー 2">
            <a:extLst>
              <a:ext uri="{FF2B5EF4-FFF2-40B4-BE49-F238E27FC236}">
                <a16:creationId xmlns:a16="http://schemas.microsoft.com/office/drawing/2014/main" id="{C312C4C7-FC8C-4431-A1FB-51339E9240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81924" name="スライド番号プレースホルダー 3">
            <a:extLst>
              <a:ext uri="{FF2B5EF4-FFF2-40B4-BE49-F238E27FC236}">
                <a16:creationId xmlns:a16="http://schemas.microsoft.com/office/drawing/2014/main" id="{282A08A6-ED97-4D6B-91B9-48E9EA8354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2ED1702-A123-47B0-A157-425DFD218844}" type="slidenum">
              <a:rPr lang="ja-JP" altLang="en-US" smtClean="0"/>
              <a:pPr/>
              <a:t>86</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Tree>
    <p:extLst>
      <p:ext uri="{BB962C8B-B14F-4D97-AF65-F5344CB8AC3E}">
        <p14:creationId xmlns:p14="http://schemas.microsoft.com/office/powerpoint/2010/main" val="1738842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04B14C16-9E11-4E8E-AD5E-B77059A202EA}"/>
              </a:ext>
            </a:extLst>
          </p:cNvPr>
          <p:cNvSpPr>
            <a:spLocks noGrp="1"/>
          </p:cNvSpPr>
          <p:nvPr>
            <p:ph type="dt" sz="half" idx="10"/>
          </p:nvPr>
        </p:nvSpPr>
        <p:spPr/>
        <p:txBody>
          <a:bodyPr/>
          <a:lstStyle>
            <a:lvl1pPr>
              <a:defRPr/>
            </a:lvl1pPr>
          </a:lstStyle>
          <a:p>
            <a:pPr>
              <a:defRPr/>
            </a:pPr>
            <a:fld id="{C81E0434-8F00-4524-9BC9-1015AF76E8DF}" type="datetimeFigureOut">
              <a:rPr lang="ja-JP" altLang="en-US"/>
              <a:pPr>
                <a:defRPr/>
              </a:pPr>
              <a:t>2020/7/6</a:t>
            </a:fld>
            <a:endParaRPr lang="ja-JP" altLang="en-US"/>
          </a:p>
        </p:txBody>
      </p:sp>
      <p:sp>
        <p:nvSpPr>
          <p:cNvPr id="5" name="フッター プレースホルダー 4">
            <a:extLst>
              <a:ext uri="{FF2B5EF4-FFF2-40B4-BE49-F238E27FC236}">
                <a16:creationId xmlns:a16="http://schemas.microsoft.com/office/drawing/2014/main" id="{86408459-6BEB-46AC-BF46-3C4E5BAE217C}"/>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F64FB9A4-C202-401D-B83E-B852B859B77D}"/>
              </a:ext>
            </a:extLst>
          </p:cNvPr>
          <p:cNvSpPr>
            <a:spLocks noGrp="1"/>
          </p:cNvSpPr>
          <p:nvPr>
            <p:ph type="sldNum" sz="quarter" idx="12"/>
          </p:nvPr>
        </p:nvSpPr>
        <p:spPr/>
        <p:txBody>
          <a:bodyPr/>
          <a:lstStyle>
            <a:lvl1pPr>
              <a:defRPr/>
            </a:lvl1pPr>
          </a:lstStyle>
          <a:p>
            <a:pPr>
              <a:defRPr/>
            </a:pPr>
            <a:fld id="{5143B7CD-31A8-46B0-88E9-B16FD3D509F3}" type="slidenum">
              <a:rPr lang="ja-JP" altLang="en-US"/>
              <a:pPr>
                <a:defRPr/>
              </a:pPr>
              <a:t>‹#›</a:t>
            </a:fld>
            <a:endParaRPr lang="ja-JP" altLang="en-US"/>
          </a:p>
        </p:txBody>
      </p:sp>
    </p:spTree>
    <p:extLst>
      <p:ext uri="{BB962C8B-B14F-4D97-AF65-F5344CB8AC3E}">
        <p14:creationId xmlns:p14="http://schemas.microsoft.com/office/powerpoint/2010/main" val="1918052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36575" y="274639"/>
            <a:ext cx="7078663"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FF5684BA-B86A-4080-8323-DA78EB147483}"/>
              </a:ext>
            </a:extLst>
          </p:cNvPr>
          <p:cNvSpPr>
            <a:spLocks noGrp="1"/>
          </p:cNvSpPr>
          <p:nvPr>
            <p:ph type="dt" sz="half" idx="10"/>
          </p:nvPr>
        </p:nvSpPr>
        <p:spPr/>
        <p:txBody>
          <a:bodyPr/>
          <a:lstStyle>
            <a:lvl1pPr>
              <a:defRPr/>
            </a:lvl1pPr>
          </a:lstStyle>
          <a:p>
            <a:pPr>
              <a:defRPr/>
            </a:pPr>
            <a:fld id="{051DCB73-0C5F-4AB6-AECE-8896396A4AB5}" type="datetimeFigureOut">
              <a:rPr lang="ja-JP" altLang="en-US"/>
              <a:pPr>
                <a:defRPr/>
              </a:pPr>
              <a:t>2020/7/6</a:t>
            </a:fld>
            <a:endParaRPr lang="ja-JP" altLang="en-US"/>
          </a:p>
        </p:txBody>
      </p:sp>
      <p:sp>
        <p:nvSpPr>
          <p:cNvPr id="5" name="フッター プレースホルダー 4">
            <a:extLst>
              <a:ext uri="{FF2B5EF4-FFF2-40B4-BE49-F238E27FC236}">
                <a16:creationId xmlns:a16="http://schemas.microsoft.com/office/drawing/2014/main" id="{7F51E38E-B244-4818-9A9C-D45171216E44}"/>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928B9E7F-230C-4791-92F4-D12FD238A176}"/>
              </a:ext>
            </a:extLst>
          </p:cNvPr>
          <p:cNvSpPr>
            <a:spLocks noGrp="1"/>
          </p:cNvSpPr>
          <p:nvPr>
            <p:ph type="sldNum" sz="quarter" idx="12"/>
          </p:nvPr>
        </p:nvSpPr>
        <p:spPr/>
        <p:txBody>
          <a:bodyPr/>
          <a:lstStyle>
            <a:lvl1pPr>
              <a:defRPr/>
            </a:lvl1pPr>
          </a:lstStyle>
          <a:p>
            <a:pPr>
              <a:defRPr/>
            </a:pPr>
            <a:fld id="{B6B649A5-7D7C-45DD-834E-07C5595B515A}" type="slidenum">
              <a:rPr lang="ja-JP" altLang="en-US"/>
              <a:pPr>
                <a:defRPr/>
              </a:pPr>
              <a:t>‹#›</a:t>
            </a:fld>
            <a:endParaRPr lang="ja-JP" altLang="en-US"/>
          </a:p>
        </p:txBody>
      </p:sp>
    </p:spTree>
    <p:extLst>
      <p:ext uri="{BB962C8B-B14F-4D97-AF65-F5344CB8AC3E}">
        <p14:creationId xmlns:p14="http://schemas.microsoft.com/office/powerpoint/2010/main" val="2065385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C06A7316-07BD-4B6E-9110-3AABD0014E94}"/>
              </a:ext>
            </a:extLst>
          </p:cNvPr>
          <p:cNvSpPr>
            <a:spLocks noGrp="1"/>
          </p:cNvSpPr>
          <p:nvPr>
            <p:ph type="dt" sz="half" idx="10"/>
          </p:nvPr>
        </p:nvSpPr>
        <p:spPr/>
        <p:txBody>
          <a:bodyPr/>
          <a:lstStyle>
            <a:lvl1pPr>
              <a:defRPr/>
            </a:lvl1pPr>
          </a:lstStyle>
          <a:p>
            <a:pPr>
              <a:defRPr/>
            </a:pPr>
            <a:fld id="{6C4495C6-BF5B-4941-AA5C-5A52535969B3}" type="datetimeFigureOut">
              <a:rPr lang="ja-JP" altLang="en-US"/>
              <a:pPr>
                <a:defRPr/>
              </a:pPr>
              <a:t>2020/7/6</a:t>
            </a:fld>
            <a:endParaRPr lang="ja-JP" altLang="en-US"/>
          </a:p>
        </p:txBody>
      </p:sp>
      <p:sp>
        <p:nvSpPr>
          <p:cNvPr id="5" name="フッター プレースホルダー 4">
            <a:extLst>
              <a:ext uri="{FF2B5EF4-FFF2-40B4-BE49-F238E27FC236}">
                <a16:creationId xmlns:a16="http://schemas.microsoft.com/office/drawing/2014/main" id="{1810BCBE-0B94-4041-922E-C1C529FE6863}"/>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A80B2727-6C39-4BE7-A7FF-E6D0B0F01DA0}"/>
              </a:ext>
            </a:extLst>
          </p:cNvPr>
          <p:cNvSpPr>
            <a:spLocks noGrp="1"/>
          </p:cNvSpPr>
          <p:nvPr>
            <p:ph type="sldNum" sz="quarter" idx="12"/>
          </p:nvPr>
        </p:nvSpPr>
        <p:spPr/>
        <p:txBody>
          <a:bodyPr/>
          <a:lstStyle>
            <a:lvl1pPr>
              <a:defRPr/>
            </a:lvl1pPr>
          </a:lstStyle>
          <a:p>
            <a:pPr>
              <a:defRPr/>
            </a:pPr>
            <a:fld id="{E12F044D-D525-4407-88B2-75669F07C4D0}" type="slidenum">
              <a:rPr lang="ja-JP" altLang="en-US"/>
              <a:pPr>
                <a:defRPr/>
              </a:pPr>
              <a:t>‹#›</a:t>
            </a:fld>
            <a:endParaRPr lang="ja-JP" altLang="en-US"/>
          </a:p>
        </p:txBody>
      </p:sp>
    </p:spTree>
    <p:extLst>
      <p:ext uri="{BB962C8B-B14F-4D97-AF65-F5344CB8AC3E}">
        <p14:creationId xmlns:p14="http://schemas.microsoft.com/office/powerpoint/2010/main" val="2816070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E8F45B66-34CB-46CC-A609-B51BA1DF0024}"/>
              </a:ext>
            </a:extLst>
          </p:cNvPr>
          <p:cNvSpPr>
            <a:spLocks noGrp="1"/>
          </p:cNvSpPr>
          <p:nvPr>
            <p:ph type="dt" sz="half" idx="10"/>
          </p:nvPr>
        </p:nvSpPr>
        <p:spPr/>
        <p:txBody>
          <a:bodyPr/>
          <a:lstStyle>
            <a:lvl1pPr>
              <a:defRPr/>
            </a:lvl1pPr>
          </a:lstStyle>
          <a:p>
            <a:pPr>
              <a:defRPr/>
            </a:pPr>
            <a:fld id="{4B259A06-6239-4C36-8257-0D112A5FF12E}" type="datetimeFigureOut">
              <a:rPr lang="ja-JP" altLang="en-US"/>
              <a:pPr>
                <a:defRPr/>
              </a:pPr>
              <a:t>2020/7/6</a:t>
            </a:fld>
            <a:endParaRPr lang="ja-JP" altLang="en-US"/>
          </a:p>
        </p:txBody>
      </p:sp>
      <p:sp>
        <p:nvSpPr>
          <p:cNvPr id="5" name="フッター プレースホルダー 4">
            <a:extLst>
              <a:ext uri="{FF2B5EF4-FFF2-40B4-BE49-F238E27FC236}">
                <a16:creationId xmlns:a16="http://schemas.microsoft.com/office/drawing/2014/main" id="{9E58E0AA-2C73-4AC3-81AD-A9426594C354}"/>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0C96057E-F957-4DD4-9638-B9CF9513A001}"/>
              </a:ext>
            </a:extLst>
          </p:cNvPr>
          <p:cNvSpPr>
            <a:spLocks noGrp="1"/>
          </p:cNvSpPr>
          <p:nvPr>
            <p:ph type="sldNum" sz="quarter" idx="12"/>
          </p:nvPr>
        </p:nvSpPr>
        <p:spPr/>
        <p:txBody>
          <a:bodyPr/>
          <a:lstStyle>
            <a:lvl1pPr>
              <a:defRPr/>
            </a:lvl1pPr>
          </a:lstStyle>
          <a:p>
            <a:pPr>
              <a:defRPr/>
            </a:pPr>
            <a:fld id="{40ACE1B1-98C9-4FB4-8AE8-35BFBC7F7EBC}" type="slidenum">
              <a:rPr lang="ja-JP" altLang="en-US"/>
              <a:pPr>
                <a:defRPr/>
              </a:pPr>
              <a:t>‹#›</a:t>
            </a:fld>
            <a:endParaRPr lang="ja-JP" altLang="en-US"/>
          </a:p>
        </p:txBody>
      </p:sp>
    </p:spTree>
    <p:extLst>
      <p:ext uri="{BB962C8B-B14F-4D97-AF65-F5344CB8AC3E}">
        <p14:creationId xmlns:p14="http://schemas.microsoft.com/office/powerpoint/2010/main" val="3228750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57C1E668-FF1F-4EB0-B804-F2D64814A15E}"/>
              </a:ext>
            </a:extLst>
          </p:cNvPr>
          <p:cNvSpPr>
            <a:spLocks noGrp="1"/>
          </p:cNvSpPr>
          <p:nvPr>
            <p:ph type="dt" sz="half" idx="10"/>
          </p:nvPr>
        </p:nvSpPr>
        <p:spPr/>
        <p:txBody>
          <a:bodyPr/>
          <a:lstStyle>
            <a:lvl1pPr>
              <a:defRPr/>
            </a:lvl1pPr>
          </a:lstStyle>
          <a:p>
            <a:pPr>
              <a:defRPr/>
            </a:pPr>
            <a:fld id="{5706E7A4-1F59-4A31-8214-7E4298B48079}" type="datetimeFigureOut">
              <a:rPr lang="ja-JP" altLang="en-US"/>
              <a:pPr>
                <a:defRPr/>
              </a:pPr>
              <a:t>2020/7/6</a:t>
            </a:fld>
            <a:endParaRPr lang="ja-JP" altLang="en-US"/>
          </a:p>
        </p:txBody>
      </p:sp>
      <p:sp>
        <p:nvSpPr>
          <p:cNvPr id="6" name="フッター プレースホルダー 4">
            <a:extLst>
              <a:ext uri="{FF2B5EF4-FFF2-40B4-BE49-F238E27FC236}">
                <a16:creationId xmlns:a16="http://schemas.microsoft.com/office/drawing/2014/main" id="{C08D4B71-11A6-4D22-A291-EECDB4EDEA41}"/>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5D4D84C5-B7B1-44B3-B822-016EAA7AA95D}"/>
              </a:ext>
            </a:extLst>
          </p:cNvPr>
          <p:cNvSpPr>
            <a:spLocks noGrp="1"/>
          </p:cNvSpPr>
          <p:nvPr>
            <p:ph type="sldNum" sz="quarter" idx="12"/>
          </p:nvPr>
        </p:nvSpPr>
        <p:spPr/>
        <p:txBody>
          <a:bodyPr/>
          <a:lstStyle>
            <a:lvl1pPr>
              <a:defRPr/>
            </a:lvl1pPr>
          </a:lstStyle>
          <a:p>
            <a:pPr>
              <a:defRPr/>
            </a:pPr>
            <a:fld id="{5BA33995-64E2-406E-9915-ECC7E372AA7D}" type="slidenum">
              <a:rPr lang="ja-JP" altLang="en-US"/>
              <a:pPr>
                <a:defRPr/>
              </a:pPr>
              <a:t>‹#›</a:t>
            </a:fld>
            <a:endParaRPr lang="ja-JP" altLang="en-US"/>
          </a:p>
        </p:txBody>
      </p:sp>
    </p:spTree>
    <p:extLst>
      <p:ext uri="{BB962C8B-B14F-4D97-AF65-F5344CB8AC3E}">
        <p14:creationId xmlns:p14="http://schemas.microsoft.com/office/powerpoint/2010/main" val="3031849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38AA6ECF-EEC4-4028-B543-F61E00771302}"/>
              </a:ext>
            </a:extLst>
          </p:cNvPr>
          <p:cNvSpPr>
            <a:spLocks noGrp="1"/>
          </p:cNvSpPr>
          <p:nvPr>
            <p:ph type="dt" sz="half" idx="10"/>
          </p:nvPr>
        </p:nvSpPr>
        <p:spPr/>
        <p:txBody>
          <a:bodyPr/>
          <a:lstStyle>
            <a:lvl1pPr>
              <a:defRPr/>
            </a:lvl1pPr>
          </a:lstStyle>
          <a:p>
            <a:pPr>
              <a:defRPr/>
            </a:pPr>
            <a:fld id="{66FE15FD-0BFB-4CDE-97A2-99F8D7060A55}" type="datetimeFigureOut">
              <a:rPr lang="ja-JP" altLang="en-US"/>
              <a:pPr>
                <a:defRPr/>
              </a:pPr>
              <a:t>2020/7/6</a:t>
            </a:fld>
            <a:endParaRPr lang="ja-JP" altLang="en-US"/>
          </a:p>
        </p:txBody>
      </p:sp>
      <p:sp>
        <p:nvSpPr>
          <p:cNvPr id="8" name="フッター プレースホルダー 4">
            <a:extLst>
              <a:ext uri="{FF2B5EF4-FFF2-40B4-BE49-F238E27FC236}">
                <a16:creationId xmlns:a16="http://schemas.microsoft.com/office/drawing/2014/main" id="{68DC352E-7A0C-42B5-9201-3B453738C74F}"/>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AE05BE3C-2FA9-40D0-8B1E-3B708183D04F}"/>
              </a:ext>
            </a:extLst>
          </p:cNvPr>
          <p:cNvSpPr>
            <a:spLocks noGrp="1"/>
          </p:cNvSpPr>
          <p:nvPr>
            <p:ph type="sldNum" sz="quarter" idx="12"/>
          </p:nvPr>
        </p:nvSpPr>
        <p:spPr/>
        <p:txBody>
          <a:bodyPr/>
          <a:lstStyle>
            <a:lvl1pPr>
              <a:defRPr/>
            </a:lvl1pPr>
          </a:lstStyle>
          <a:p>
            <a:pPr>
              <a:defRPr/>
            </a:pPr>
            <a:fld id="{F47B6338-D440-46EE-A7B1-F5312D99EC47}" type="slidenum">
              <a:rPr lang="ja-JP" altLang="en-US"/>
              <a:pPr>
                <a:defRPr/>
              </a:pPr>
              <a:t>‹#›</a:t>
            </a:fld>
            <a:endParaRPr lang="ja-JP" altLang="en-US"/>
          </a:p>
        </p:txBody>
      </p:sp>
    </p:spTree>
    <p:extLst>
      <p:ext uri="{BB962C8B-B14F-4D97-AF65-F5344CB8AC3E}">
        <p14:creationId xmlns:p14="http://schemas.microsoft.com/office/powerpoint/2010/main" val="1197590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836DC575-E5B0-435E-BEA4-52A5777173FB}"/>
              </a:ext>
            </a:extLst>
          </p:cNvPr>
          <p:cNvSpPr>
            <a:spLocks noGrp="1"/>
          </p:cNvSpPr>
          <p:nvPr>
            <p:ph type="dt" sz="half" idx="10"/>
          </p:nvPr>
        </p:nvSpPr>
        <p:spPr/>
        <p:txBody>
          <a:bodyPr/>
          <a:lstStyle>
            <a:lvl1pPr>
              <a:defRPr/>
            </a:lvl1pPr>
          </a:lstStyle>
          <a:p>
            <a:pPr>
              <a:defRPr/>
            </a:pPr>
            <a:fld id="{C456FB28-0B7B-4047-B8D9-05BF10C96C22}" type="datetimeFigureOut">
              <a:rPr lang="ja-JP" altLang="en-US"/>
              <a:pPr>
                <a:defRPr/>
              </a:pPr>
              <a:t>2020/7/6</a:t>
            </a:fld>
            <a:endParaRPr lang="ja-JP" altLang="en-US"/>
          </a:p>
        </p:txBody>
      </p:sp>
      <p:sp>
        <p:nvSpPr>
          <p:cNvPr id="4" name="フッター プレースホルダー 4">
            <a:extLst>
              <a:ext uri="{FF2B5EF4-FFF2-40B4-BE49-F238E27FC236}">
                <a16:creationId xmlns:a16="http://schemas.microsoft.com/office/drawing/2014/main" id="{A686DB81-481D-4081-AED8-BAC65BE81CDD}"/>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F98300D5-D938-4A11-99B2-D8A2B46B3CAF}"/>
              </a:ext>
            </a:extLst>
          </p:cNvPr>
          <p:cNvSpPr>
            <a:spLocks noGrp="1"/>
          </p:cNvSpPr>
          <p:nvPr>
            <p:ph type="sldNum" sz="quarter" idx="12"/>
          </p:nvPr>
        </p:nvSpPr>
        <p:spPr/>
        <p:txBody>
          <a:bodyPr/>
          <a:lstStyle>
            <a:lvl1pPr>
              <a:defRPr/>
            </a:lvl1pPr>
          </a:lstStyle>
          <a:p>
            <a:pPr>
              <a:defRPr/>
            </a:pPr>
            <a:fld id="{A4FC6D2B-725C-4FCF-8D74-3B12D40E4884}" type="slidenum">
              <a:rPr lang="ja-JP" altLang="en-US"/>
              <a:pPr>
                <a:defRPr/>
              </a:pPr>
              <a:t>‹#›</a:t>
            </a:fld>
            <a:endParaRPr lang="ja-JP" altLang="en-US"/>
          </a:p>
        </p:txBody>
      </p:sp>
    </p:spTree>
    <p:extLst>
      <p:ext uri="{BB962C8B-B14F-4D97-AF65-F5344CB8AC3E}">
        <p14:creationId xmlns:p14="http://schemas.microsoft.com/office/powerpoint/2010/main" val="3518755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7F367754-4737-4347-893A-6B6FBC90FA6C}"/>
              </a:ext>
            </a:extLst>
          </p:cNvPr>
          <p:cNvSpPr>
            <a:spLocks noGrp="1"/>
          </p:cNvSpPr>
          <p:nvPr>
            <p:ph type="dt" sz="half" idx="10"/>
          </p:nvPr>
        </p:nvSpPr>
        <p:spPr/>
        <p:txBody>
          <a:bodyPr/>
          <a:lstStyle>
            <a:lvl1pPr>
              <a:defRPr/>
            </a:lvl1pPr>
          </a:lstStyle>
          <a:p>
            <a:pPr>
              <a:defRPr/>
            </a:pPr>
            <a:fld id="{FF7B837D-FDB9-4AD4-AFFE-8D20CA773995}" type="datetimeFigureOut">
              <a:rPr lang="ja-JP" altLang="en-US"/>
              <a:pPr>
                <a:defRPr/>
              </a:pPr>
              <a:t>2020/7/6</a:t>
            </a:fld>
            <a:endParaRPr lang="ja-JP" altLang="en-US"/>
          </a:p>
        </p:txBody>
      </p:sp>
      <p:sp>
        <p:nvSpPr>
          <p:cNvPr id="3" name="フッター プレースホルダー 4">
            <a:extLst>
              <a:ext uri="{FF2B5EF4-FFF2-40B4-BE49-F238E27FC236}">
                <a16:creationId xmlns:a16="http://schemas.microsoft.com/office/drawing/2014/main" id="{EA771E71-CA69-4118-842A-A64722D8E8B2}"/>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F3CA84D5-870A-4911-9629-6F3D4D21958D}"/>
              </a:ext>
            </a:extLst>
          </p:cNvPr>
          <p:cNvSpPr>
            <a:spLocks noGrp="1"/>
          </p:cNvSpPr>
          <p:nvPr>
            <p:ph type="sldNum" sz="quarter" idx="12"/>
          </p:nvPr>
        </p:nvSpPr>
        <p:spPr/>
        <p:txBody>
          <a:bodyPr/>
          <a:lstStyle>
            <a:lvl1pPr>
              <a:defRPr/>
            </a:lvl1pPr>
          </a:lstStyle>
          <a:p>
            <a:pPr>
              <a:defRPr/>
            </a:pPr>
            <a:fld id="{0E2B994A-6F45-49F6-9CE3-569FA7D4BA4E}" type="slidenum">
              <a:rPr lang="ja-JP" altLang="en-US"/>
              <a:pPr>
                <a:defRPr/>
              </a:pPr>
              <a:t>‹#›</a:t>
            </a:fld>
            <a:endParaRPr lang="ja-JP" altLang="en-US"/>
          </a:p>
        </p:txBody>
      </p:sp>
    </p:spTree>
    <p:extLst>
      <p:ext uri="{BB962C8B-B14F-4D97-AF65-F5344CB8AC3E}">
        <p14:creationId xmlns:p14="http://schemas.microsoft.com/office/powerpoint/2010/main" val="2179495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9795E23C-951F-45C0-BE9B-1D9D9D3F965E}"/>
              </a:ext>
            </a:extLst>
          </p:cNvPr>
          <p:cNvSpPr>
            <a:spLocks noGrp="1"/>
          </p:cNvSpPr>
          <p:nvPr>
            <p:ph type="dt" sz="half" idx="10"/>
          </p:nvPr>
        </p:nvSpPr>
        <p:spPr/>
        <p:txBody>
          <a:bodyPr/>
          <a:lstStyle>
            <a:lvl1pPr>
              <a:defRPr/>
            </a:lvl1pPr>
          </a:lstStyle>
          <a:p>
            <a:pPr>
              <a:defRPr/>
            </a:pPr>
            <a:fld id="{B1219462-F463-40A1-9A1F-8768FF0668D4}" type="datetimeFigureOut">
              <a:rPr lang="ja-JP" altLang="en-US"/>
              <a:pPr>
                <a:defRPr/>
              </a:pPr>
              <a:t>2020/7/6</a:t>
            </a:fld>
            <a:endParaRPr lang="ja-JP" altLang="en-US"/>
          </a:p>
        </p:txBody>
      </p:sp>
      <p:sp>
        <p:nvSpPr>
          <p:cNvPr id="6" name="フッター プレースホルダー 4">
            <a:extLst>
              <a:ext uri="{FF2B5EF4-FFF2-40B4-BE49-F238E27FC236}">
                <a16:creationId xmlns:a16="http://schemas.microsoft.com/office/drawing/2014/main" id="{0F0ACFD6-5B11-404F-9292-0ACB8BDEF5E9}"/>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42D49861-C8B6-4ED1-B48D-0BE6FA707021}"/>
              </a:ext>
            </a:extLst>
          </p:cNvPr>
          <p:cNvSpPr>
            <a:spLocks noGrp="1"/>
          </p:cNvSpPr>
          <p:nvPr>
            <p:ph type="sldNum" sz="quarter" idx="12"/>
          </p:nvPr>
        </p:nvSpPr>
        <p:spPr/>
        <p:txBody>
          <a:bodyPr/>
          <a:lstStyle>
            <a:lvl1pPr>
              <a:defRPr/>
            </a:lvl1pPr>
          </a:lstStyle>
          <a:p>
            <a:pPr>
              <a:defRPr/>
            </a:pPr>
            <a:fld id="{89E38671-9CC9-45E5-8B8A-266540DBDBA5}" type="slidenum">
              <a:rPr lang="ja-JP" altLang="en-US"/>
              <a:pPr>
                <a:defRPr/>
              </a:pPr>
              <a:t>‹#›</a:t>
            </a:fld>
            <a:endParaRPr lang="ja-JP" altLang="en-US"/>
          </a:p>
        </p:txBody>
      </p:sp>
    </p:spTree>
    <p:extLst>
      <p:ext uri="{BB962C8B-B14F-4D97-AF65-F5344CB8AC3E}">
        <p14:creationId xmlns:p14="http://schemas.microsoft.com/office/powerpoint/2010/main" val="3825090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E9918FA6-B158-4985-8A2A-0B378AE4DE8B}"/>
              </a:ext>
            </a:extLst>
          </p:cNvPr>
          <p:cNvSpPr>
            <a:spLocks noGrp="1"/>
          </p:cNvSpPr>
          <p:nvPr>
            <p:ph type="dt" sz="half" idx="10"/>
          </p:nvPr>
        </p:nvSpPr>
        <p:spPr/>
        <p:txBody>
          <a:bodyPr/>
          <a:lstStyle>
            <a:lvl1pPr>
              <a:defRPr/>
            </a:lvl1pPr>
          </a:lstStyle>
          <a:p>
            <a:pPr>
              <a:defRPr/>
            </a:pPr>
            <a:fld id="{00EC4476-E7CF-49F5-8E5E-A3B300515A10}" type="datetimeFigureOut">
              <a:rPr lang="ja-JP" altLang="en-US"/>
              <a:pPr>
                <a:defRPr/>
              </a:pPr>
              <a:t>2020/7/6</a:t>
            </a:fld>
            <a:endParaRPr lang="ja-JP" altLang="en-US"/>
          </a:p>
        </p:txBody>
      </p:sp>
      <p:sp>
        <p:nvSpPr>
          <p:cNvPr id="6" name="フッター プレースホルダー 4">
            <a:extLst>
              <a:ext uri="{FF2B5EF4-FFF2-40B4-BE49-F238E27FC236}">
                <a16:creationId xmlns:a16="http://schemas.microsoft.com/office/drawing/2014/main" id="{3464855C-8015-41F3-AFAA-E8E18FE10BE3}"/>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146C63C2-8B44-4BD2-9160-03981B4E6DED}"/>
              </a:ext>
            </a:extLst>
          </p:cNvPr>
          <p:cNvSpPr>
            <a:spLocks noGrp="1"/>
          </p:cNvSpPr>
          <p:nvPr>
            <p:ph type="sldNum" sz="quarter" idx="12"/>
          </p:nvPr>
        </p:nvSpPr>
        <p:spPr/>
        <p:txBody>
          <a:bodyPr/>
          <a:lstStyle>
            <a:lvl1pPr>
              <a:defRPr/>
            </a:lvl1pPr>
          </a:lstStyle>
          <a:p>
            <a:pPr>
              <a:defRPr/>
            </a:pPr>
            <a:fld id="{A5B33A57-1E71-4413-B25A-6A15F32C0E72}" type="slidenum">
              <a:rPr lang="ja-JP" altLang="en-US"/>
              <a:pPr>
                <a:defRPr/>
              </a:pPr>
              <a:t>‹#›</a:t>
            </a:fld>
            <a:endParaRPr lang="ja-JP" altLang="en-US"/>
          </a:p>
        </p:txBody>
      </p:sp>
    </p:spTree>
    <p:extLst>
      <p:ext uri="{BB962C8B-B14F-4D97-AF65-F5344CB8AC3E}">
        <p14:creationId xmlns:p14="http://schemas.microsoft.com/office/powerpoint/2010/main" val="3668990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a16="http://schemas.microsoft.com/office/drawing/2014/main" id="{52DEBC95-7D41-4005-9E08-EEFE643FF570}"/>
              </a:ext>
            </a:extLst>
          </p:cNvPr>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a:extLst>
              <a:ext uri="{FF2B5EF4-FFF2-40B4-BE49-F238E27FC236}">
                <a16:creationId xmlns:a16="http://schemas.microsoft.com/office/drawing/2014/main" id="{1F6C25D3-1006-4C51-AB9F-EF87F1F86C90}"/>
              </a:ext>
            </a:extLst>
          </p:cNvPr>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15C26A96-1765-4AB7-B63F-F8BDED6907E9}"/>
              </a:ext>
            </a:extLst>
          </p:cNvPr>
          <p:cNvSpPr>
            <a:spLocks noGrp="1"/>
          </p:cNvSpPr>
          <p:nvPr>
            <p:ph type="dt" sz="half" idx="2"/>
          </p:nvPr>
        </p:nvSpPr>
        <p:spPr>
          <a:xfrm>
            <a:off x="495300" y="6356350"/>
            <a:ext cx="2311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8152FA99-E598-4F01-A8BE-F74DF620ADAE}" type="datetimeFigureOut">
              <a:rPr lang="ja-JP" altLang="en-US"/>
              <a:pPr>
                <a:defRPr/>
              </a:pPr>
              <a:t>2020/7/6</a:t>
            </a:fld>
            <a:endParaRPr lang="ja-JP" altLang="en-US"/>
          </a:p>
        </p:txBody>
      </p:sp>
      <p:sp>
        <p:nvSpPr>
          <p:cNvPr id="5" name="フッター プレースホルダー 4">
            <a:extLst>
              <a:ext uri="{FF2B5EF4-FFF2-40B4-BE49-F238E27FC236}">
                <a16:creationId xmlns:a16="http://schemas.microsoft.com/office/drawing/2014/main" id="{07781590-C5C4-4C21-99E4-3B68E1C0655B}"/>
              </a:ext>
            </a:extLst>
          </p:cNvPr>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6098FFDD-24DC-4C53-A899-510E851263DE}"/>
              </a:ext>
            </a:extLst>
          </p:cNvPr>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D9B519F-EEE0-40DF-9C0F-2E564EAE90B0}"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851"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4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4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4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F2A3F4-4232-4725-831E-64E826B93B77}"/>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BF338862-7346-4EB8-AC62-B0E68472C357}"/>
              </a:ext>
            </a:extLst>
          </p:cNvPr>
          <p:cNvSpPr>
            <a:spLocks noGrp="1"/>
          </p:cNvSpPr>
          <p:nvPr>
            <p:ph idx="1"/>
          </p:nvPr>
        </p:nvSpPr>
        <p:spPr/>
        <p:txBody>
          <a:bodyPr/>
          <a:lstStyle/>
          <a:p>
            <a:endParaRPr kumimoji="1" lang="ja-JP" altLang="en-US"/>
          </a:p>
        </p:txBody>
      </p:sp>
      <p:pic>
        <p:nvPicPr>
          <p:cNvPr id="4" name="図 3">
            <a:extLst>
              <a:ext uri="{FF2B5EF4-FFF2-40B4-BE49-F238E27FC236}">
                <a16:creationId xmlns:a16="http://schemas.microsoft.com/office/drawing/2014/main" id="{4F02E8C4-B3FF-497D-B094-9A15562119BD}"/>
              </a:ext>
            </a:extLst>
          </p:cNvPr>
          <p:cNvPicPr>
            <a:picLocks noChangeAspect="1"/>
          </p:cNvPicPr>
          <p:nvPr/>
        </p:nvPicPr>
        <p:blipFill>
          <a:blip r:embed="rId2"/>
          <a:stretch>
            <a:fillRect/>
          </a:stretch>
        </p:blipFill>
        <p:spPr>
          <a:xfrm>
            <a:off x="0" y="0"/>
            <a:ext cx="9906000" cy="6858000"/>
          </a:xfrm>
          <a:prstGeom prst="rect">
            <a:avLst/>
          </a:prstGeom>
        </p:spPr>
      </p:pic>
    </p:spTree>
    <p:extLst>
      <p:ext uri="{BB962C8B-B14F-4D97-AF65-F5344CB8AC3E}">
        <p14:creationId xmlns:p14="http://schemas.microsoft.com/office/powerpoint/2010/main" val="3737996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図 6">
            <a:extLst>
              <a:ext uri="{FF2B5EF4-FFF2-40B4-BE49-F238E27FC236}">
                <a16:creationId xmlns:a16="http://schemas.microsoft.com/office/drawing/2014/main" id="{6DA14865-D510-41CE-856A-4411976C22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 name="正方形/長方形 145">
            <a:extLst>
              <a:ext uri="{FF2B5EF4-FFF2-40B4-BE49-F238E27FC236}">
                <a16:creationId xmlns:a16="http://schemas.microsoft.com/office/drawing/2014/main" id="{08BA85A6-BA6F-4B7F-8B27-17BEDA0DAB47}"/>
              </a:ext>
            </a:extLst>
          </p:cNvPr>
          <p:cNvSpPr/>
          <p:nvPr/>
        </p:nvSpPr>
        <p:spPr>
          <a:xfrm>
            <a:off x="1477963" y="603250"/>
            <a:ext cx="6950075" cy="746125"/>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5364" name="テキスト ボックス 1">
            <a:extLst>
              <a:ext uri="{FF2B5EF4-FFF2-40B4-BE49-F238E27FC236}">
                <a16:creationId xmlns:a16="http://schemas.microsoft.com/office/drawing/2014/main" id="{336D3128-539D-440D-8247-593E42A96981}"/>
              </a:ext>
            </a:extLst>
          </p:cNvPr>
          <p:cNvSpPr txBox="1">
            <a:spLocks noChangeArrowheads="1"/>
          </p:cNvSpPr>
          <p:nvPr/>
        </p:nvSpPr>
        <p:spPr bwMode="auto">
          <a:xfrm>
            <a:off x="1351280" y="684213"/>
            <a:ext cx="7213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b="1" dirty="0">
                <a:solidFill>
                  <a:srgbClr val="6C0B5E"/>
                </a:solidFill>
                <a:latin typeface="游ゴシック" panose="020B0400000000000000" pitchFamily="50" charset="-128"/>
                <a:ea typeface="游ゴシック" panose="020B0400000000000000" pitchFamily="50" charset="-128"/>
              </a:rPr>
              <a:t>膵神経内分泌腫瘍</a:t>
            </a:r>
            <a:r>
              <a:rPr lang="en-US" altLang="ja-JP" b="1" dirty="0">
                <a:solidFill>
                  <a:srgbClr val="6C0B5E"/>
                </a:solidFill>
                <a:latin typeface="游ゴシック" panose="020B0400000000000000" pitchFamily="50" charset="-128"/>
                <a:ea typeface="游ゴシック" panose="020B0400000000000000" pitchFamily="50" charset="-128"/>
              </a:rPr>
              <a:t>(</a:t>
            </a:r>
            <a:r>
              <a:rPr lang="ja-JP" altLang="en-US" b="1" dirty="0">
                <a:solidFill>
                  <a:srgbClr val="6C0B5E"/>
                </a:solidFill>
                <a:latin typeface="游ゴシック" panose="020B0400000000000000" pitchFamily="50" charset="-128"/>
                <a:ea typeface="游ゴシック" panose="020B0400000000000000" pitchFamily="50" charset="-128"/>
              </a:rPr>
              <a:t>膵神経内分泌がん</a:t>
            </a:r>
            <a:r>
              <a:rPr lang="en-US" altLang="ja-JP" b="1" dirty="0">
                <a:solidFill>
                  <a:srgbClr val="6C0B5E"/>
                </a:solidFill>
                <a:latin typeface="游ゴシック" panose="020B0400000000000000" pitchFamily="50" charset="-128"/>
                <a:ea typeface="游ゴシック" panose="020B0400000000000000" pitchFamily="50" charset="-128"/>
              </a:rPr>
              <a:t>)</a:t>
            </a:r>
            <a:endParaRPr lang="ja-JP" altLang="en-US" b="1" dirty="0">
              <a:solidFill>
                <a:srgbClr val="6C0B5E"/>
              </a:solidFill>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C49F17FE-F03F-408E-9831-FEB2BD7684B2}"/>
              </a:ext>
            </a:extLst>
          </p:cNvPr>
          <p:cNvSpPr txBox="1"/>
          <p:nvPr/>
        </p:nvSpPr>
        <p:spPr>
          <a:xfrm>
            <a:off x="1065213" y="1728788"/>
            <a:ext cx="8520112" cy="4062651"/>
          </a:xfrm>
          <a:prstGeom prst="rect">
            <a:avLst/>
          </a:prstGeom>
          <a:noFill/>
        </p:spPr>
        <p:txBody>
          <a:bodyPr>
            <a:spAutoFit/>
          </a:bodyPr>
          <a:lstStyle/>
          <a:p>
            <a:pPr marL="342900" indent="-342900">
              <a:buClr>
                <a:srgbClr val="6C0B5E"/>
              </a:buClr>
              <a:buFont typeface="Wingdings" panose="05000000000000000000" pitchFamily="2" charset="2"/>
              <a:buChar char="l"/>
              <a:defRPr/>
            </a:pPr>
            <a:r>
              <a:rPr lang="ja-JP" altLang="en-US" sz="2400" spc="-150" dirty="0">
                <a:latin typeface="游ゴシック" panose="020B0400000000000000" pitchFamily="50" charset="-128"/>
                <a:ea typeface="游ゴシック" panose="020B0400000000000000" pitchFamily="50" charset="-128"/>
              </a:rPr>
              <a:t>すい臓には、血糖値を調整するホルモンを分泌する細胞の</a:t>
            </a:r>
            <a:endParaRPr lang="en-US" altLang="ja-JP" sz="2400" spc="-150" dirty="0">
              <a:latin typeface="游ゴシック" panose="020B0400000000000000" pitchFamily="50" charset="-128"/>
              <a:ea typeface="游ゴシック" panose="020B0400000000000000" pitchFamily="50" charset="-128"/>
            </a:endParaRPr>
          </a:p>
          <a:p>
            <a:pPr>
              <a:defRPr/>
            </a:pPr>
            <a:r>
              <a:rPr lang="ja-JP" altLang="en-US" sz="2400" spc="-150" dirty="0">
                <a:latin typeface="游ゴシック" panose="020B0400000000000000" pitchFamily="50" charset="-128"/>
                <a:ea typeface="游ゴシック" panose="020B0400000000000000" pitchFamily="50" charset="-128"/>
              </a:rPr>
              <a:t>　かたまりが点在しており、すい臓がんの２～３％は</a:t>
            </a:r>
            <a:endParaRPr lang="en-US" altLang="ja-JP" sz="2400" spc="-150" dirty="0">
              <a:latin typeface="游ゴシック" panose="020B0400000000000000" pitchFamily="50" charset="-128"/>
              <a:ea typeface="游ゴシック" panose="020B0400000000000000" pitchFamily="50" charset="-128"/>
            </a:endParaRPr>
          </a:p>
          <a:p>
            <a:pPr>
              <a:defRPr/>
            </a:pPr>
            <a:r>
              <a:rPr lang="ja-JP" altLang="en-US" sz="2400" spc="-150" dirty="0">
                <a:latin typeface="游ゴシック" panose="020B0400000000000000" pitchFamily="50" charset="-128"/>
                <a:ea typeface="游ゴシック" panose="020B0400000000000000" pitchFamily="50" charset="-128"/>
              </a:rPr>
              <a:t>　そこに発生する膵神経内分泌腫瘍</a:t>
            </a:r>
            <a:r>
              <a:rPr lang="en-US" altLang="ja-JP" sz="2400" spc="-150" dirty="0">
                <a:latin typeface="游ゴシック" panose="020B0400000000000000" pitchFamily="50" charset="-128"/>
                <a:ea typeface="游ゴシック" panose="020B0400000000000000" pitchFamily="50" charset="-128"/>
              </a:rPr>
              <a:t>(</a:t>
            </a:r>
            <a:r>
              <a:rPr lang="ja-JP" altLang="en-US" sz="2400" spc="-150" dirty="0">
                <a:latin typeface="游ゴシック" panose="020B0400000000000000" pitchFamily="50" charset="-128"/>
                <a:ea typeface="游ゴシック" panose="020B0400000000000000" pitchFamily="50" charset="-128"/>
              </a:rPr>
              <a:t>膵神経内分泌がん</a:t>
            </a:r>
            <a:r>
              <a:rPr lang="en-US" altLang="ja-JP" sz="2400" spc="-150" dirty="0">
                <a:latin typeface="游ゴシック" panose="020B0400000000000000" pitchFamily="50" charset="-128"/>
                <a:ea typeface="游ゴシック" panose="020B0400000000000000" pitchFamily="50" charset="-128"/>
              </a:rPr>
              <a:t>)</a:t>
            </a:r>
          </a:p>
          <a:p>
            <a:pPr>
              <a:defRPr/>
            </a:pPr>
            <a:endParaRPr lang="en-US" altLang="ja-JP" sz="1400" spc="-150" dirty="0">
              <a:latin typeface="游ゴシック" panose="020B0400000000000000" pitchFamily="50" charset="-128"/>
              <a:ea typeface="游ゴシック" panose="020B0400000000000000" pitchFamily="50" charset="-128"/>
            </a:endParaRPr>
          </a:p>
          <a:p>
            <a:pPr marL="342900" indent="-342900">
              <a:buClr>
                <a:srgbClr val="6C0B5E"/>
              </a:buClr>
              <a:buFont typeface="Wingdings" panose="05000000000000000000" pitchFamily="2" charset="2"/>
              <a:buChar char="l"/>
              <a:defRPr/>
            </a:pPr>
            <a:r>
              <a:rPr lang="ja-JP" altLang="en-US" sz="2400" spc="-150" dirty="0">
                <a:latin typeface="游ゴシック" panose="020B0400000000000000" pitchFamily="50" charset="-128"/>
                <a:ea typeface="游ゴシック" panose="020B0400000000000000" pitchFamily="50" charset="-128"/>
              </a:rPr>
              <a:t>小児から高齢者まであらゆる年代に発生するのが特徴</a:t>
            </a:r>
            <a:endParaRPr lang="en-US" altLang="ja-JP" sz="2400" spc="-150" dirty="0">
              <a:latin typeface="游ゴシック" panose="020B0400000000000000" pitchFamily="50" charset="-128"/>
              <a:ea typeface="游ゴシック" panose="020B0400000000000000" pitchFamily="50" charset="-128"/>
            </a:endParaRPr>
          </a:p>
          <a:p>
            <a:pPr>
              <a:defRPr/>
            </a:pPr>
            <a:endParaRPr lang="en-US" altLang="ja-JP" sz="1400" spc="-150" dirty="0">
              <a:latin typeface="游ゴシック" panose="020B0400000000000000" pitchFamily="50" charset="-128"/>
              <a:ea typeface="游ゴシック" panose="020B0400000000000000" pitchFamily="50" charset="-128"/>
            </a:endParaRPr>
          </a:p>
          <a:p>
            <a:pPr marL="342900" indent="-342900">
              <a:buClr>
                <a:srgbClr val="6C0B5E"/>
              </a:buClr>
              <a:buFont typeface="Wingdings" panose="05000000000000000000" pitchFamily="2" charset="2"/>
              <a:buChar char="l"/>
              <a:defRPr/>
            </a:pPr>
            <a:r>
              <a:rPr lang="ja-JP" altLang="en-US" sz="2400" spc="-150" dirty="0">
                <a:latin typeface="游ゴシック" panose="020B0400000000000000" pitchFamily="50" charset="-128"/>
                <a:ea typeface="游ゴシック" panose="020B0400000000000000" pitchFamily="50" charset="-128"/>
              </a:rPr>
              <a:t>悪性度の低い神経内分泌腫瘍と、悪性度が高く進行の早い神経内分泌がんに分けられ、悪性度の低い神経内分泌腫瘍は、膵管がんに比べて進行が遅く治りやすいがん</a:t>
            </a:r>
            <a:endParaRPr lang="en-US" altLang="ja-JP" sz="2400" spc="-150" dirty="0">
              <a:latin typeface="游ゴシック" panose="020B0400000000000000" pitchFamily="50" charset="-128"/>
              <a:ea typeface="游ゴシック" panose="020B0400000000000000" pitchFamily="50" charset="-128"/>
            </a:endParaRPr>
          </a:p>
          <a:p>
            <a:pPr marL="342900" indent="-342900">
              <a:buClr>
                <a:srgbClr val="6C0B5E"/>
              </a:buClr>
              <a:buFont typeface="Wingdings" panose="05000000000000000000" pitchFamily="2" charset="2"/>
              <a:buChar char="l"/>
              <a:defRPr/>
            </a:pPr>
            <a:endParaRPr lang="en-US" altLang="ja-JP" sz="1400" spc="-150" dirty="0">
              <a:latin typeface="游ゴシック" panose="020B0400000000000000" pitchFamily="50" charset="-128"/>
              <a:ea typeface="游ゴシック" panose="020B0400000000000000" pitchFamily="50" charset="-128"/>
            </a:endParaRPr>
          </a:p>
          <a:p>
            <a:pPr marL="342900" indent="-342900">
              <a:buClr>
                <a:srgbClr val="6C0B5E"/>
              </a:buClr>
              <a:buFont typeface="Wingdings" panose="05000000000000000000" pitchFamily="2" charset="2"/>
              <a:buChar char="l"/>
              <a:defRPr/>
            </a:pPr>
            <a:r>
              <a:rPr lang="ja-JP" altLang="en-US" sz="2400" spc="-150" dirty="0">
                <a:latin typeface="游ゴシック" panose="020B0400000000000000" pitchFamily="50" charset="-128"/>
                <a:ea typeface="游ゴシック" panose="020B0400000000000000" pitchFamily="50" charset="-128"/>
              </a:rPr>
              <a:t>神経内分泌腫瘍の場合は症状があっても必ずしも進行</a:t>
            </a:r>
            <a:endParaRPr lang="en-US" altLang="ja-JP" sz="2400" spc="-150" dirty="0">
              <a:latin typeface="游ゴシック" panose="020B0400000000000000" pitchFamily="50" charset="-128"/>
              <a:ea typeface="游ゴシック" panose="020B0400000000000000" pitchFamily="50" charset="-128"/>
            </a:endParaRPr>
          </a:p>
          <a:p>
            <a:pPr>
              <a:defRPr/>
            </a:pPr>
            <a:r>
              <a:rPr lang="ja-JP" altLang="en-US" sz="2400" spc="-150" dirty="0">
                <a:latin typeface="游ゴシック" panose="020B0400000000000000" pitchFamily="50" charset="-128"/>
                <a:ea typeface="游ゴシック" panose="020B0400000000000000" pitchFamily="50" charset="-128"/>
              </a:rPr>
              <a:t>　しているわけではなく、自覚症状が早期発見のきっかけになる</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図 3">
            <a:extLst>
              <a:ext uri="{FF2B5EF4-FFF2-40B4-BE49-F238E27FC236}">
                <a16:creationId xmlns:a16="http://schemas.microsoft.com/office/drawing/2014/main" id="{0B643693-72FF-4FFF-8DEF-53899253BD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7">
            <a:extLst>
              <a:ext uri="{FF2B5EF4-FFF2-40B4-BE49-F238E27FC236}">
                <a16:creationId xmlns:a16="http://schemas.microsoft.com/office/drawing/2014/main" id="{03FC41EB-484A-4EE0-9C3E-DD2C340DB398}"/>
              </a:ext>
            </a:extLst>
          </p:cNvPr>
          <p:cNvSpPr txBox="1">
            <a:spLocks noChangeArrowheads="1"/>
          </p:cNvSpPr>
          <p:nvPr/>
        </p:nvSpPr>
        <p:spPr bwMode="auto">
          <a:xfrm>
            <a:off x="2265363" y="647700"/>
            <a:ext cx="7566025" cy="1446213"/>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Font typeface="Arial" panose="020B0604020202020204" pitchFamily="34" charset="0"/>
              <a:buNone/>
              <a:defRPr/>
            </a:pPr>
            <a:r>
              <a:rPr lang="ja-JP" altLang="en-US" sz="4000" spc="-150" dirty="0">
                <a:latin typeface="游ゴシック" panose="020B0400000000000000" pitchFamily="50" charset="-128"/>
                <a:ea typeface="游ゴシック" panose="020B0400000000000000" pitchFamily="50" charset="-128"/>
              </a:rPr>
              <a:t>どのような</a:t>
            </a:r>
            <a:r>
              <a:rPr lang="ja-JP" altLang="en-US" sz="4000" spc="-150" dirty="0">
                <a:solidFill>
                  <a:srgbClr val="6C0B5E"/>
                </a:solidFill>
                <a:latin typeface="游ゴシック" panose="020B0400000000000000" pitchFamily="50" charset="-128"/>
                <a:ea typeface="游ゴシック" panose="020B0400000000000000" pitchFamily="50" charset="-128"/>
              </a:rPr>
              <a:t>検査</a:t>
            </a:r>
            <a:r>
              <a:rPr lang="ja-JP" altLang="en-US" sz="4000" spc="-150" dirty="0">
                <a:latin typeface="游ゴシック" panose="020B0400000000000000" pitchFamily="50" charset="-128"/>
                <a:ea typeface="游ゴシック" panose="020B0400000000000000" pitchFamily="50" charset="-128"/>
              </a:rPr>
              <a:t>で</a:t>
            </a:r>
            <a:endParaRPr lang="en-US" altLang="ja-JP" sz="4000" spc="-150" dirty="0">
              <a:latin typeface="游ゴシック" panose="020B0400000000000000" pitchFamily="50" charset="-128"/>
              <a:ea typeface="游ゴシック" panose="020B0400000000000000" pitchFamily="50" charset="-128"/>
            </a:endParaRPr>
          </a:p>
          <a:p>
            <a:pPr>
              <a:buFont typeface="Arial" panose="020B0604020202020204" pitchFamily="34" charset="0"/>
              <a:buNone/>
              <a:defRPr/>
            </a:pPr>
            <a:r>
              <a:rPr lang="ja-JP" altLang="en-US" sz="4000" spc="-150" dirty="0">
                <a:latin typeface="游ゴシック" panose="020B0400000000000000" pitchFamily="50" charset="-128"/>
                <a:ea typeface="游ゴシック" panose="020B0400000000000000" pitchFamily="50" charset="-128"/>
              </a:rPr>
              <a:t>すい臓がんと診断されるのですか</a:t>
            </a:r>
          </a:p>
        </p:txBody>
      </p:sp>
      <p:grpSp>
        <p:nvGrpSpPr>
          <p:cNvPr id="16388" name="グループ化 11">
            <a:extLst>
              <a:ext uri="{FF2B5EF4-FFF2-40B4-BE49-F238E27FC236}">
                <a16:creationId xmlns:a16="http://schemas.microsoft.com/office/drawing/2014/main" id="{6EAFB090-D545-4437-86E4-67D274B1E66D}"/>
              </a:ext>
            </a:extLst>
          </p:cNvPr>
          <p:cNvGrpSpPr>
            <a:grpSpLocks/>
          </p:cNvGrpSpPr>
          <p:nvPr/>
        </p:nvGrpSpPr>
        <p:grpSpPr bwMode="auto">
          <a:xfrm>
            <a:off x="360363" y="360363"/>
            <a:ext cx="1714500" cy="1619250"/>
            <a:chOff x="230483" y="609822"/>
            <a:chExt cx="1715053" cy="1619250"/>
          </a:xfrm>
        </p:grpSpPr>
        <p:sp>
          <p:nvSpPr>
            <p:cNvPr id="13" name="楕円 12">
              <a:extLst>
                <a:ext uri="{FF2B5EF4-FFF2-40B4-BE49-F238E27FC236}">
                  <a16:creationId xmlns:a16="http://schemas.microsoft.com/office/drawing/2014/main" id="{128A198F-7BF6-4744-A7EF-08B72789DFB6}"/>
                </a:ext>
              </a:extLst>
            </p:cNvPr>
            <p:cNvSpPr/>
            <p:nvPr/>
          </p:nvSpPr>
          <p:spPr>
            <a:xfrm>
              <a:off x="230483" y="609822"/>
              <a:ext cx="1278349" cy="1279525"/>
            </a:xfrm>
            <a:prstGeom prst="ellipse">
              <a:avLst/>
            </a:prstGeom>
            <a:solidFill>
              <a:srgbClr val="891B86"/>
            </a:solidFill>
            <a:ln>
              <a:solidFill>
                <a:srgbClr val="891B8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4000" dirty="0">
                  <a:latin typeface="+mj-ea"/>
                  <a:ea typeface="+mj-ea"/>
                </a:rPr>
                <a:t>Q</a:t>
              </a:r>
              <a:endParaRPr lang="ja-JP" altLang="en-US" sz="4000" dirty="0">
                <a:latin typeface="+mj-ea"/>
                <a:ea typeface="+mj-ea"/>
              </a:endParaRPr>
            </a:p>
          </p:txBody>
        </p:sp>
        <p:sp>
          <p:nvSpPr>
            <p:cNvPr id="14" name="楕円 13">
              <a:extLst>
                <a:ext uri="{FF2B5EF4-FFF2-40B4-BE49-F238E27FC236}">
                  <a16:creationId xmlns:a16="http://schemas.microsoft.com/office/drawing/2014/main" id="{77CD03B2-AD26-4ED8-A244-DB914AA05B69}"/>
                </a:ext>
              </a:extLst>
            </p:cNvPr>
            <p:cNvSpPr/>
            <p:nvPr/>
          </p:nvSpPr>
          <p:spPr>
            <a:xfrm>
              <a:off x="1073717" y="1357534"/>
              <a:ext cx="871819" cy="871538"/>
            </a:xfrm>
            <a:prstGeom prst="ellipse">
              <a:avLst/>
            </a:prstGeom>
            <a:solidFill>
              <a:srgbClr val="FEFCD8"/>
            </a:solidFill>
            <a:ln>
              <a:solidFill>
                <a:srgbClr val="891B8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4000" dirty="0">
                  <a:solidFill>
                    <a:srgbClr val="891B86"/>
                  </a:solidFill>
                  <a:latin typeface="+mj-ea"/>
                  <a:ea typeface="+mj-ea"/>
                </a:rPr>
                <a:t>2</a:t>
              </a:r>
              <a:endParaRPr lang="ja-JP" altLang="en-US" sz="4000" dirty="0">
                <a:solidFill>
                  <a:srgbClr val="891B86"/>
                </a:solidFill>
                <a:latin typeface="+mj-ea"/>
                <a:ea typeface="+mj-ea"/>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図 3">
            <a:extLst>
              <a:ext uri="{FF2B5EF4-FFF2-40B4-BE49-F238E27FC236}">
                <a16:creationId xmlns:a16="http://schemas.microsoft.com/office/drawing/2014/main" id="{C8B7061F-1DD8-4806-8A73-DA9E1324A1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テキスト ボックス 3">
            <a:extLst>
              <a:ext uri="{FF2B5EF4-FFF2-40B4-BE49-F238E27FC236}">
                <a16:creationId xmlns:a16="http://schemas.microsoft.com/office/drawing/2014/main" id="{D8AE6C71-BE0A-4AF0-83B0-A1547D779A82}"/>
              </a:ext>
            </a:extLst>
          </p:cNvPr>
          <p:cNvSpPr txBox="1">
            <a:spLocks noChangeArrowheads="1"/>
          </p:cNvSpPr>
          <p:nvPr/>
        </p:nvSpPr>
        <p:spPr bwMode="auto">
          <a:xfrm>
            <a:off x="588963" y="2270125"/>
            <a:ext cx="8728075" cy="280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nSpc>
                <a:spcPct val="150000"/>
              </a:lnSpc>
              <a:spcBef>
                <a:spcPct val="0"/>
              </a:spcBef>
              <a:buFontTx/>
              <a:buNone/>
            </a:pPr>
            <a:r>
              <a:rPr lang="ja-JP" altLang="en-US" sz="2400" b="1" dirty="0">
                <a:solidFill>
                  <a:srgbClr val="6C0B5E"/>
                </a:solidFill>
                <a:latin typeface="游ゴシック" panose="020B0400000000000000" pitchFamily="50" charset="-128"/>
                <a:ea typeface="游ゴシック" panose="020B0400000000000000" pitchFamily="50" charset="-128"/>
              </a:rPr>
              <a:t>すい臓がんかどうかは、腹部超音波検査、造影</a:t>
            </a:r>
            <a:r>
              <a:rPr lang="en-US" altLang="ja-JP" sz="2400" b="1" dirty="0">
                <a:solidFill>
                  <a:srgbClr val="6C0B5E"/>
                </a:solidFill>
                <a:latin typeface="游ゴシック" panose="020B0400000000000000" pitchFamily="50" charset="-128"/>
                <a:ea typeface="游ゴシック" panose="020B0400000000000000" pitchFamily="50" charset="-128"/>
              </a:rPr>
              <a:t>CT</a:t>
            </a:r>
            <a:r>
              <a:rPr lang="ja-JP" altLang="en-US" sz="2400" b="1" dirty="0">
                <a:solidFill>
                  <a:srgbClr val="6C0B5E"/>
                </a:solidFill>
                <a:latin typeface="游ゴシック" panose="020B0400000000000000" pitchFamily="50" charset="-128"/>
                <a:ea typeface="游ゴシック" panose="020B0400000000000000" pitchFamily="50" charset="-128"/>
              </a:rPr>
              <a:t>、造影</a:t>
            </a:r>
            <a:r>
              <a:rPr lang="en-US" altLang="ja-JP" sz="2400" b="1" dirty="0">
                <a:solidFill>
                  <a:srgbClr val="6C0B5E"/>
                </a:solidFill>
                <a:latin typeface="游ゴシック" panose="020B0400000000000000" pitchFamily="50" charset="-128"/>
                <a:ea typeface="游ゴシック" panose="020B0400000000000000" pitchFamily="50" charset="-128"/>
              </a:rPr>
              <a:t>MRI</a:t>
            </a:r>
            <a:r>
              <a:rPr lang="ja-JP" altLang="en-US" sz="2400" b="1" dirty="0">
                <a:solidFill>
                  <a:srgbClr val="6C0B5E"/>
                </a:solidFill>
                <a:latin typeface="游ゴシック" panose="020B0400000000000000" pitchFamily="50" charset="-128"/>
                <a:ea typeface="游ゴシック" panose="020B0400000000000000" pitchFamily="50" charset="-128"/>
              </a:rPr>
              <a:t>などの画像検査で調べます。</a:t>
            </a:r>
            <a:endParaRPr lang="en-US" altLang="ja-JP" sz="2400" b="1" dirty="0">
              <a:solidFill>
                <a:srgbClr val="6C0B5E"/>
              </a:solidFill>
              <a:latin typeface="游ゴシック" panose="020B0400000000000000" pitchFamily="50" charset="-128"/>
              <a:ea typeface="游ゴシック" panose="020B0400000000000000" pitchFamily="50" charset="-128"/>
            </a:endParaRPr>
          </a:p>
          <a:p>
            <a:pPr>
              <a:lnSpc>
                <a:spcPct val="150000"/>
              </a:lnSpc>
              <a:spcBef>
                <a:spcPct val="0"/>
              </a:spcBef>
              <a:buFontTx/>
              <a:buNone/>
            </a:pPr>
            <a:r>
              <a:rPr lang="ja-JP" altLang="en-US" sz="2400" b="1" dirty="0">
                <a:solidFill>
                  <a:srgbClr val="6C0B5E"/>
                </a:solidFill>
                <a:latin typeface="游ゴシック" panose="020B0400000000000000" pitchFamily="50" charset="-128"/>
                <a:ea typeface="游ゴシック" panose="020B0400000000000000" pitchFamily="50" charset="-128"/>
              </a:rPr>
              <a:t>確定診断には、</a:t>
            </a:r>
            <a:r>
              <a:rPr lang="en-US" altLang="ja-JP" sz="2400" b="1" dirty="0">
                <a:solidFill>
                  <a:srgbClr val="6C0B5E"/>
                </a:solidFill>
                <a:latin typeface="游ゴシック" panose="020B0400000000000000" pitchFamily="50" charset="-128"/>
                <a:ea typeface="游ゴシック" panose="020B0400000000000000" pitchFamily="50" charset="-128"/>
              </a:rPr>
              <a:t>EUS</a:t>
            </a:r>
            <a:r>
              <a:rPr lang="ja-JP" altLang="en-US" sz="2400" b="1" dirty="0">
                <a:solidFill>
                  <a:srgbClr val="6C0B5E"/>
                </a:solidFill>
                <a:latin typeface="游ゴシック" panose="020B0400000000000000" pitchFamily="50" charset="-128"/>
                <a:ea typeface="游ゴシック" panose="020B0400000000000000" pitchFamily="50" charset="-128"/>
              </a:rPr>
              <a:t>、</a:t>
            </a:r>
            <a:r>
              <a:rPr lang="en-US" altLang="ja-JP" sz="2400" b="1" dirty="0">
                <a:solidFill>
                  <a:srgbClr val="6C0B5E"/>
                </a:solidFill>
                <a:latin typeface="游ゴシック" panose="020B0400000000000000" pitchFamily="50" charset="-128"/>
                <a:ea typeface="游ゴシック" panose="020B0400000000000000" pitchFamily="50" charset="-128"/>
              </a:rPr>
              <a:t>ERCP</a:t>
            </a:r>
            <a:r>
              <a:rPr lang="ja-JP" altLang="en-US" sz="2400" b="1" dirty="0">
                <a:solidFill>
                  <a:srgbClr val="6C0B5E"/>
                </a:solidFill>
                <a:latin typeface="游ゴシック" panose="020B0400000000000000" pitchFamily="50" charset="-128"/>
                <a:ea typeface="游ゴシック" panose="020B0400000000000000" pitchFamily="50" charset="-128"/>
              </a:rPr>
              <a:t>、腹部超音波検査などを使って</a:t>
            </a:r>
            <a:endParaRPr lang="en-US" altLang="ja-JP" sz="2400" b="1" dirty="0">
              <a:solidFill>
                <a:srgbClr val="6C0B5E"/>
              </a:solidFill>
              <a:latin typeface="游ゴシック" panose="020B0400000000000000" pitchFamily="50" charset="-128"/>
              <a:ea typeface="游ゴシック" panose="020B0400000000000000" pitchFamily="50" charset="-128"/>
            </a:endParaRPr>
          </a:p>
          <a:p>
            <a:pPr>
              <a:lnSpc>
                <a:spcPct val="150000"/>
              </a:lnSpc>
              <a:spcBef>
                <a:spcPct val="0"/>
              </a:spcBef>
              <a:buFontTx/>
              <a:buNone/>
            </a:pPr>
            <a:r>
              <a:rPr lang="ja-JP" altLang="en-US" sz="2400" b="1" dirty="0">
                <a:solidFill>
                  <a:srgbClr val="6C0B5E"/>
                </a:solidFill>
                <a:latin typeface="游ゴシック" panose="020B0400000000000000" pitchFamily="50" charset="-128"/>
                <a:ea typeface="游ゴシック" panose="020B0400000000000000" pitchFamily="50" charset="-128"/>
              </a:rPr>
              <a:t>膵液の細胞やすい臓の組織を取り、顕微鏡で見る病理診断が重要です。</a:t>
            </a:r>
          </a:p>
        </p:txBody>
      </p:sp>
      <p:sp>
        <p:nvSpPr>
          <p:cNvPr id="10" name="テキスト ボックス 7">
            <a:extLst>
              <a:ext uri="{FF2B5EF4-FFF2-40B4-BE49-F238E27FC236}">
                <a16:creationId xmlns:a16="http://schemas.microsoft.com/office/drawing/2014/main" id="{9168405B-5A6F-41C9-924B-FEA5343AB191}"/>
              </a:ext>
            </a:extLst>
          </p:cNvPr>
          <p:cNvSpPr txBox="1">
            <a:spLocks noChangeArrowheads="1"/>
          </p:cNvSpPr>
          <p:nvPr/>
        </p:nvSpPr>
        <p:spPr bwMode="auto">
          <a:xfrm>
            <a:off x="2265363" y="647700"/>
            <a:ext cx="7566025" cy="1446213"/>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Font typeface="Arial" panose="020B0604020202020204" pitchFamily="34" charset="0"/>
              <a:buNone/>
              <a:defRPr/>
            </a:pPr>
            <a:r>
              <a:rPr lang="ja-JP" altLang="en-US" sz="4000" spc="-150" dirty="0">
                <a:latin typeface="游ゴシック" panose="020B0400000000000000" pitchFamily="50" charset="-128"/>
                <a:ea typeface="游ゴシック" panose="020B0400000000000000" pitchFamily="50" charset="-128"/>
              </a:rPr>
              <a:t>どのような</a:t>
            </a:r>
            <a:r>
              <a:rPr lang="ja-JP" altLang="en-US" sz="4000" spc="-150" dirty="0">
                <a:solidFill>
                  <a:srgbClr val="6C0B5E"/>
                </a:solidFill>
                <a:latin typeface="游ゴシック" panose="020B0400000000000000" pitchFamily="50" charset="-128"/>
                <a:ea typeface="游ゴシック" panose="020B0400000000000000" pitchFamily="50" charset="-128"/>
              </a:rPr>
              <a:t>検査</a:t>
            </a:r>
            <a:r>
              <a:rPr lang="ja-JP" altLang="en-US" sz="4000" spc="-150" dirty="0">
                <a:latin typeface="游ゴシック" panose="020B0400000000000000" pitchFamily="50" charset="-128"/>
                <a:ea typeface="游ゴシック" panose="020B0400000000000000" pitchFamily="50" charset="-128"/>
              </a:rPr>
              <a:t>で</a:t>
            </a:r>
            <a:endParaRPr lang="en-US" altLang="ja-JP" sz="4000" spc="-150" dirty="0">
              <a:latin typeface="游ゴシック" panose="020B0400000000000000" pitchFamily="50" charset="-128"/>
              <a:ea typeface="游ゴシック" panose="020B0400000000000000" pitchFamily="50" charset="-128"/>
            </a:endParaRPr>
          </a:p>
          <a:p>
            <a:pPr>
              <a:buFont typeface="Arial" panose="020B0604020202020204" pitchFamily="34" charset="0"/>
              <a:buNone/>
              <a:defRPr/>
            </a:pPr>
            <a:r>
              <a:rPr lang="ja-JP" altLang="en-US" sz="4000" spc="-150" dirty="0">
                <a:latin typeface="游ゴシック" panose="020B0400000000000000" pitchFamily="50" charset="-128"/>
                <a:ea typeface="游ゴシック" panose="020B0400000000000000" pitchFamily="50" charset="-128"/>
              </a:rPr>
              <a:t>すい臓がんと診断されるのですか</a:t>
            </a:r>
          </a:p>
        </p:txBody>
      </p:sp>
      <p:grpSp>
        <p:nvGrpSpPr>
          <p:cNvPr id="17413" name="グループ化 10">
            <a:extLst>
              <a:ext uri="{FF2B5EF4-FFF2-40B4-BE49-F238E27FC236}">
                <a16:creationId xmlns:a16="http://schemas.microsoft.com/office/drawing/2014/main" id="{A74F7BB8-099B-455E-9A25-6446FA09859F}"/>
              </a:ext>
            </a:extLst>
          </p:cNvPr>
          <p:cNvGrpSpPr>
            <a:grpSpLocks/>
          </p:cNvGrpSpPr>
          <p:nvPr/>
        </p:nvGrpSpPr>
        <p:grpSpPr bwMode="auto">
          <a:xfrm>
            <a:off x="360363" y="360363"/>
            <a:ext cx="1714500" cy="1619250"/>
            <a:chOff x="230483" y="609822"/>
            <a:chExt cx="1715053" cy="1619250"/>
          </a:xfrm>
        </p:grpSpPr>
        <p:sp>
          <p:nvSpPr>
            <p:cNvPr id="12" name="楕円 11">
              <a:extLst>
                <a:ext uri="{FF2B5EF4-FFF2-40B4-BE49-F238E27FC236}">
                  <a16:creationId xmlns:a16="http://schemas.microsoft.com/office/drawing/2014/main" id="{E3F92EFE-D29D-46F2-8053-F806274DC125}"/>
                </a:ext>
              </a:extLst>
            </p:cNvPr>
            <p:cNvSpPr/>
            <p:nvPr/>
          </p:nvSpPr>
          <p:spPr>
            <a:xfrm>
              <a:off x="230483" y="609822"/>
              <a:ext cx="1278349" cy="1279525"/>
            </a:xfrm>
            <a:prstGeom prst="ellipse">
              <a:avLst/>
            </a:prstGeom>
            <a:solidFill>
              <a:srgbClr val="891B86"/>
            </a:solidFill>
            <a:ln>
              <a:solidFill>
                <a:srgbClr val="891B8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4000" dirty="0">
                  <a:latin typeface="+mj-ea"/>
                  <a:ea typeface="+mj-ea"/>
                </a:rPr>
                <a:t>Q</a:t>
              </a:r>
              <a:endParaRPr lang="ja-JP" altLang="en-US" sz="4000" dirty="0">
                <a:latin typeface="+mj-ea"/>
                <a:ea typeface="+mj-ea"/>
              </a:endParaRPr>
            </a:p>
          </p:txBody>
        </p:sp>
        <p:sp>
          <p:nvSpPr>
            <p:cNvPr id="13" name="楕円 12">
              <a:extLst>
                <a:ext uri="{FF2B5EF4-FFF2-40B4-BE49-F238E27FC236}">
                  <a16:creationId xmlns:a16="http://schemas.microsoft.com/office/drawing/2014/main" id="{756295DE-8A9F-408B-9943-287FEE19EB79}"/>
                </a:ext>
              </a:extLst>
            </p:cNvPr>
            <p:cNvSpPr/>
            <p:nvPr/>
          </p:nvSpPr>
          <p:spPr>
            <a:xfrm>
              <a:off x="1073717" y="1357534"/>
              <a:ext cx="871819" cy="871538"/>
            </a:xfrm>
            <a:prstGeom prst="ellipse">
              <a:avLst/>
            </a:prstGeom>
            <a:solidFill>
              <a:srgbClr val="FEFCD8"/>
            </a:solidFill>
            <a:ln>
              <a:solidFill>
                <a:srgbClr val="891B8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4000" dirty="0">
                  <a:solidFill>
                    <a:srgbClr val="891B86"/>
                  </a:solidFill>
                  <a:latin typeface="+mj-ea"/>
                  <a:ea typeface="+mj-ea"/>
                </a:rPr>
                <a:t>2</a:t>
              </a:r>
              <a:endParaRPr lang="ja-JP" altLang="en-US" sz="4000" dirty="0">
                <a:solidFill>
                  <a:srgbClr val="891B86"/>
                </a:solidFill>
                <a:latin typeface="+mj-ea"/>
                <a:ea typeface="+mj-ea"/>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図 3">
            <a:extLst>
              <a:ext uri="{FF2B5EF4-FFF2-40B4-BE49-F238E27FC236}">
                <a16:creationId xmlns:a16="http://schemas.microsoft.com/office/drawing/2014/main" id="{C8B7061F-1DD8-4806-8A73-DA9E1324A1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テキスト ボックス 3">
            <a:extLst>
              <a:ext uri="{FF2B5EF4-FFF2-40B4-BE49-F238E27FC236}">
                <a16:creationId xmlns:a16="http://schemas.microsoft.com/office/drawing/2014/main" id="{D8AE6C71-BE0A-4AF0-83B0-A1547D779A82}"/>
              </a:ext>
            </a:extLst>
          </p:cNvPr>
          <p:cNvSpPr txBox="1">
            <a:spLocks noChangeArrowheads="1"/>
          </p:cNvSpPr>
          <p:nvPr/>
        </p:nvSpPr>
        <p:spPr bwMode="auto">
          <a:xfrm>
            <a:off x="630833" y="1381709"/>
            <a:ext cx="8800843" cy="391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nSpc>
                <a:spcPct val="150000"/>
              </a:lnSpc>
              <a:spcBef>
                <a:spcPct val="0"/>
              </a:spcBef>
              <a:buFontTx/>
              <a:buNone/>
            </a:pPr>
            <a:r>
              <a:rPr lang="ja-JP" altLang="en-US" sz="2400" b="1" dirty="0">
                <a:solidFill>
                  <a:srgbClr val="6C0B5E"/>
                </a:solidFill>
                <a:latin typeface="游ゴシック" panose="020B0400000000000000" pitchFamily="50" charset="-128"/>
                <a:ea typeface="游ゴシック" panose="020B0400000000000000" pitchFamily="50" charset="-128"/>
              </a:rPr>
              <a:t>血液検査：</a:t>
            </a:r>
            <a:r>
              <a:rPr lang="ja-JP" altLang="en-US" sz="2400" dirty="0">
                <a:latin typeface="游ゴシック" panose="020B0400000000000000" pitchFamily="50" charset="-128"/>
                <a:ea typeface="游ゴシック" panose="020B0400000000000000" pitchFamily="50" charset="-128"/>
              </a:rPr>
              <a:t>膵酵素</a:t>
            </a:r>
            <a:r>
              <a:rPr lang="en-US" altLang="ja-JP" sz="2400" dirty="0">
                <a:latin typeface="游ゴシック" panose="020B0400000000000000" pitchFamily="50" charset="-128"/>
                <a:ea typeface="游ゴシック" panose="020B0400000000000000" pitchFamily="50" charset="-128"/>
              </a:rPr>
              <a:t>(</a:t>
            </a:r>
            <a:r>
              <a:rPr lang="ja-JP" altLang="en-US" sz="2400" dirty="0">
                <a:latin typeface="游ゴシック" panose="020B0400000000000000" pitchFamily="50" charset="-128"/>
                <a:ea typeface="游ゴシック" panose="020B0400000000000000" pitchFamily="50" charset="-128"/>
              </a:rPr>
              <a:t>アミラーゼ、リパーゼ、エラスターゼ</a:t>
            </a:r>
            <a:r>
              <a:rPr lang="en-US" altLang="ja-JP" sz="2400" dirty="0">
                <a:latin typeface="游ゴシック" panose="020B0400000000000000" pitchFamily="50" charset="-128"/>
                <a:ea typeface="游ゴシック" panose="020B0400000000000000" pitchFamily="50" charset="-128"/>
              </a:rPr>
              <a:t>1)</a:t>
            </a:r>
            <a:r>
              <a:rPr lang="ja-JP" altLang="en-US" sz="2400" dirty="0">
                <a:latin typeface="游ゴシック" panose="020B0400000000000000" pitchFamily="50" charset="-128"/>
                <a:ea typeface="游ゴシック" panose="020B0400000000000000" pitchFamily="50" charset="-128"/>
              </a:rPr>
              <a:t>、腫瘍マーカー</a:t>
            </a:r>
            <a:r>
              <a:rPr lang="en-US" altLang="ja-JP" sz="2400" dirty="0">
                <a:latin typeface="游ゴシック" panose="020B0400000000000000" pitchFamily="50" charset="-128"/>
                <a:ea typeface="游ゴシック" panose="020B0400000000000000" pitchFamily="50" charset="-128"/>
              </a:rPr>
              <a:t>(CA19-9</a:t>
            </a:r>
            <a:r>
              <a:rPr lang="ja-JP" altLang="en-US" sz="2400" dirty="0">
                <a:latin typeface="游ゴシック" panose="020B0400000000000000" pitchFamily="50" charset="-128"/>
                <a:ea typeface="游ゴシック" panose="020B0400000000000000" pitchFamily="50" charset="-128"/>
              </a:rPr>
              <a:t>、</a:t>
            </a:r>
            <a:r>
              <a:rPr lang="en-US" altLang="ja-JP" sz="2400" dirty="0">
                <a:latin typeface="游ゴシック" panose="020B0400000000000000" pitchFamily="50" charset="-128"/>
                <a:ea typeface="游ゴシック" panose="020B0400000000000000" pitchFamily="50" charset="-128"/>
              </a:rPr>
              <a:t>CEA</a:t>
            </a:r>
            <a:r>
              <a:rPr lang="ja-JP" altLang="en-US" sz="2400" dirty="0">
                <a:latin typeface="游ゴシック" panose="020B0400000000000000" pitchFamily="50" charset="-128"/>
                <a:ea typeface="游ゴシック" panose="020B0400000000000000" pitchFamily="50" charset="-128"/>
              </a:rPr>
              <a:t>、</a:t>
            </a:r>
            <a:r>
              <a:rPr lang="en-US" altLang="ja-JP" sz="2400" dirty="0">
                <a:latin typeface="游ゴシック" panose="020B0400000000000000" pitchFamily="50" charset="-128"/>
                <a:ea typeface="游ゴシック" panose="020B0400000000000000" pitchFamily="50" charset="-128"/>
              </a:rPr>
              <a:t>DUPAN-2</a:t>
            </a:r>
            <a:r>
              <a:rPr lang="ja-JP" altLang="en-US" sz="2400" dirty="0">
                <a:latin typeface="游ゴシック" panose="020B0400000000000000" pitchFamily="50" charset="-128"/>
                <a:ea typeface="游ゴシック" panose="020B0400000000000000" pitchFamily="50" charset="-128"/>
              </a:rPr>
              <a:t>、</a:t>
            </a:r>
            <a:r>
              <a:rPr lang="en-US" altLang="ja-JP" sz="2400" dirty="0">
                <a:latin typeface="游ゴシック" panose="020B0400000000000000" pitchFamily="50" charset="-128"/>
                <a:ea typeface="游ゴシック" panose="020B0400000000000000" pitchFamily="50" charset="-128"/>
              </a:rPr>
              <a:t>SPan-1)</a:t>
            </a:r>
            <a:r>
              <a:rPr lang="ja-JP" altLang="en-US" sz="2400" dirty="0">
                <a:latin typeface="游ゴシック" panose="020B0400000000000000" pitchFamily="50" charset="-128"/>
                <a:ea typeface="游ゴシック" panose="020B0400000000000000" pitchFamily="50" charset="-128"/>
              </a:rPr>
              <a:t>などの数値</a:t>
            </a:r>
            <a:endParaRPr lang="en-US" altLang="ja-JP" sz="2400" dirty="0">
              <a:latin typeface="游ゴシック" panose="020B0400000000000000" pitchFamily="50" charset="-128"/>
              <a:ea typeface="游ゴシック" panose="020B0400000000000000" pitchFamily="50" charset="-128"/>
            </a:endParaRPr>
          </a:p>
          <a:p>
            <a:pPr>
              <a:lnSpc>
                <a:spcPct val="150000"/>
              </a:lnSpc>
              <a:spcBef>
                <a:spcPct val="0"/>
              </a:spcBef>
              <a:buFontTx/>
              <a:buNone/>
            </a:pPr>
            <a:r>
              <a:rPr lang="ja-JP" altLang="en-US" sz="2400" b="1" dirty="0">
                <a:solidFill>
                  <a:srgbClr val="6C0B5E"/>
                </a:solidFill>
                <a:latin typeface="游ゴシック" panose="020B0400000000000000" pitchFamily="50" charset="-128"/>
                <a:ea typeface="游ゴシック" panose="020B0400000000000000" pitchFamily="50" charset="-128"/>
              </a:rPr>
              <a:t>腹部超音波検査：</a:t>
            </a:r>
            <a:r>
              <a:rPr lang="ja-JP" altLang="en-US" sz="2400" dirty="0">
                <a:latin typeface="游ゴシック" panose="020B0400000000000000" pitchFamily="50" charset="-128"/>
                <a:ea typeface="游ゴシック" panose="020B0400000000000000" pitchFamily="50" charset="-128"/>
              </a:rPr>
              <a:t>腹部に超音波を発信するプローブを当て、返ってくるエコー</a:t>
            </a:r>
            <a:r>
              <a:rPr lang="en-US" altLang="ja-JP" sz="2400" dirty="0">
                <a:latin typeface="游ゴシック" panose="020B0400000000000000" pitchFamily="50" charset="-128"/>
                <a:ea typeface="游ゴシック" panose="020B0400000000000000" pitchFamily="50" charset="-128"/>
              </a:rPr>
              <a:t>(</a:t>
            </a:r>
            <a:r>
              <a:rPr lang="ja-JP" altLang="en-US" sz="2400" dirty="0">
                <a:latin typeface="游ゴシック" panose="020B0400000000000000" pitchFamily="50" charset="-128"/>
                <a:ea typeface="游ゴシック" panose="020B0400000000000000" pitchFamily="50" charset="-128"/>
              </a:rPr>
              <a:t>反射波</a:t>
            </a:r>
            <a:r>
              <a:rPr lang="en-US" altLang="ja-JP" sz="2400" dirty="0">
                <a:latin typeface="游ゴシック" panose="020B0400000000000000" pitchFamily="50" charset="-128"/>
                <a:ea typeface="游ゴシック" panose="020B0400000000000000" pitchFamily="50" charset="-128"/>
              </a:rPr>
              <a:t>)</a:t>
            </a:r>
            <a:r>
              <a:rPr lang="ja-JP" altLang="en-US" sz="2400" dirty="0">
                <a:latin typeface="游ゴシック" panose="020B0400000000000000" pitchFamily="50" charset="-128"/>
                <a:ea typeface="游ゴシック" panose="020B0400000000000000" pitchFamily="50" charset="-128"/>
              </a:rPr>
              <a:t>を画像化</a:t>
            </a:r>
            <a:endParaRPr lang="en-US" altLang="ja-JP" sz="2400" dirty="0">
              <a:latin typeface="游ゴシック" panose="020B0400000000000000" pitchFamily="50" charset="-128"/>
              <a:ea typeface="游ゴシック" panose="020B0400000000000000" pitchFamily="50" charset="-128"/>
            </a:endParaRPr>
          </a:p>
          <a:p>
            <a:pPr>
              <a:lnSpc>
                <a:spcPct val="150000"/>
              </a:lnSpc>
              <a:spcBef>
                <a:spcPct val="0"/>
              </a:spcBef>
              <a:buFontTx/>
              <a:buNone/>
            </a:pPr>
            <a:r>
              <a:rPr lang="ja-JP" altLang="en-US" sz="2400" b="1" dirty="0">
                <a:solidFill>
                  <a:srgbClr val="6C0B5E"/>
                </a:solidFill>
                <a:latin typeface="游ゴシック" panose="020B0400000000000000" pitchFamily="50" charset="-128"/>
                <a:ea typeface="游ゴシック" panose="020B0400000000000000" pitchFamily="50" charset="-128"/>
              </a:rPr>
              <a:t>造影</a:t>
            </a:r>
            <a:r>
              <a:rPr lang="en-US" altLang="ja-JP" sz="2400" b="1" dirty="0">
                <a:solidFill>
                  <a:srgbClr val="6C0B5E"/>
                </a:solidFill>
                <a:latin typeface="游ゴシック" panose="020B0400000000000000" pitchFamily="50" charset="-128"/>
                <a:ea typeface="游ゴシック" panose="020B0400000000000000" pitchFamily="50" charset="-128"/>
              </a:rPr>
              <a:t>CT</a:t>
            </a:r>
            <a:r>
              <a:rPr lang="ja-JP" altLang="en-US" sz="2400" b="1" dirty="0">
                <a:solidFill>
                  <a:srgbClr val="6C0B5E"/>
                </a:solidFill>
                <a:latin typeface="游ゴシック" panose="020B0400000000000000" pitchFamily="50" charset="-128"/>
                <a:ea typeface="游ゴシック" panose="020B0400000000000000" pitchFamily="50" charset="-128"/>
              </a:rPr>
              <a:t>：</a:t>
            </a:r>
            <a:r>
              <a:rPr lang="ja-JP" altLang="en-US" sz="2400" dirty="0">
                <a:latin typeface="游ゴシック" panose="020B0400000000000000" pitchFamily="50" charset="-128"/>
                <a:ea typeface="游ゴシック" panose="020B0400000000000000" pitchFamily="50" charset="-128"/>
              </a:rPr>
              <a:t>造影剤を用いたコンピュータ断層撮影</a:t>
            </a:r>
            <a:endParaRPr lang="en-US" altLang="ja-JP" sz="2400" dirty="0">
              <a:latin typeface="游ゴシック" panose="020B0400000000000000" pitchFamily="50" charset="-128"/>
              <a:ea typeface="游ゴシック" panose="020B0400000000000000" pitchFamily="50" charset="-128"/>
            </a:endParaRPr>
          </a:p>
          <a:p>
            <a:pPr>
              <a:lnSpc>
                <a:spcPct val="150000"/>
              </a:lnSpc>
              <a:spcBef>
                <a:spcPct val="0"/>
              </a:spcBef>
              <a:buNone/>
            </a:pPr>
            <a:r>
              <a:rPr lang="ja-JP" altLang="en-US" sz="2400" b="1" dirty="0">
                <a:solidFill>
                  <a:srgbClr val="6C0B5E"/>
                </a:solidFill>
                <a:latin typeface="游ゴシック" panose="020B0400000000000000" pitchFamily="50" charset="-128"/>
                <a:ea typeface="游ゴシック" panose="020B0400000000000000" pitchFamily="50" charset="-128"/>
              </a:rPr>
              <a:t>造影</a:t>
            </a:r>
            <a:r>
              <a:rPr lang="en-US" altLang="ja-JP" sz="2400" b="1" dirty="0">
                <a:solidFill>
                  <a:srgbClr val="6C0B5E"/>
                </a:solidFill>
                <a:latin typeface="游ゴシック" panose="020B0400000000000000" pitchFamily="50" charset="-128"/>
                <a:ea typeface="游ゴシック" panose="020B0400000000000000" pitchFamily="50" charset="-128"/>
              </a:rPr>
              <a:t>MRI(MRCP)</a:t>
            </a:r>
            <a:r>
              <a:rPr lang="ja-JP" altLang="en-US" sz="2400" b="1" dirty="0">
                <a:solidFill>
                  <a:srgbClr val="6C0B5E"/>
                </a:solidFill>
                <a:latin typeface="游ゴシック" panose="020B0400000000000000" pitchFamily="50" charset="-128"/>
                <a:ea typeface="游ゴシック" panose="020B0400000000000000" pitchFamily="50" charset="-128"/>
              </a:rPr>
              <a:t>：</a:t>
            </a:r>
            <a:r>
              <a:rPr lang="ja-JP" altLang="en-US" sz="2400" dirty="0">
                <a:latin typeface="游ゴシック" panose="020B0400000000000000" pitchFamily="50" charset="-128"/>
                <a:ea typeface="游ゴシック" panose="020B0400000000000000" pitchFamily="50" charset="-128"/>
              </a:rPr>
              <a:t>磁気とコンピュータを利用して、膵管、胆管、胆のうの断面を撮影する検査</a:t>
            </a:r>
            <a:endParaRPr lang="en-US" altLang="ja-JP" sz="2400" dirty="0">
              <a:latin typeface="游ゴシック" panose="020B0400000000000000" pitchFamily="50" charset="-128"/>
              <a:ea typeface="游ゴシック" panose="020B0400000000000000" pitchFamily="50" charset="-128"/>
            </a:endParaRPr>
          </a:p>
        </p:txBody>
      </p:sp>
      <p:sp>
        <p:nvSpPr>
          <p:cNvPr id="8" name="正方形/長方形 7">
            <a:extLst>
              <a:ext uri="{FF2B5EF4-FFF2-40B4-BE49-F238E27FC236}">
                <a16:creationId xmlns:a16="http://schemas.microsoft.com/office/drawing/2014/main" id="{FBBAD1EC-FF2D-4B29-B201-E1E6AF979D1F}"/>
              </a:ext>
            </a:extLst>
          </p:cNvPr>
          <p:cNvSpPr/>
          <p:nvPr/>
        </p:nvSpPr>
        <p:spPr>
          <a:xfrm>
            <a:off x="3052762" y="298376"/>
            <a:ext cx="3800475" cy="746125"/>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9" name="テキスト ボックス 1">
            <a:extLst>
              <a:ext uri="{FF2B5EF4-FFF2-40B4-BE49-F238E27FC236}">
                <a16:creationId xmlns:a16="http://schemas.microsoft.com/office/drawing/2014/main" id="{A25E0EF9-62BB-4E15-A521-09BABF7B0618}"/>
              </a:ext>
            </a:extLst>
          </p:cNvPr>
          <p:cNvSpPr txBox="1">
            <a:spLocks noChangeArrowheads="1"/>
          </p:cNvSpPr>
          <p:nvPr/>
        </p:nvSpPr>
        <p:spPr bwMode="auto">
          <a:xfrm>
            <a:off x="3190981" y="409440"/>
            <a:ext cx="35240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2800" b="1" dirty="0">
                <a:solidFill>
                  <a:srgbClr val="6C0B5E"/>
                </a:solidFill>
              </a:rPr>
              <a:t>すい臓がんの検査①</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図 3">
            <a:extLst>
              <a:ext uri="{FF2B5EF4-FFF2-40B4-BE49-F238E27FC236}">
                <a16:creationId xmlns:a16="http://schemas.microsoft.com/office/drawing/2014/main" id="{C8B7061F-1DD8-4806-8A73-DA9E1324A1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テキスト ボックス 3">
            <a:extLst>
              <a:ext uri="{FF2B5EF4-FFF2-40B4-BE49-F238E27FC236}">
                <a16:creationId xmlns:a16="http://schemas.microsoft.com/office/drawing/2014/main" id="{D8AE6C71-BE0A-4AF0-83B0-A1547D779A82}"/>
              </a:ext>
            </a:extLst>
          </p:cNvPr>
          <p:cNvSpPr txBox="1">
            <a:spLocks noChangeArrowheads="1"/>
          </p:cNvSpPr>
          <p:nvPr/>
        </p:nvSpPr>
        <p:spPr bwMode="auto">
          <a:xfrm>
            <a:off x="588962" y="1396822"/>
            <a:ext cx="8728075" cy="391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nSpc>
                <a:spcPct val="150000"/>
              </a:lnSpc>
              <a:spcBef>
                <a:spcPct val="0"/>
              </a:spcBef>
              <a:buFontTx/>
              <a:buNone/>
            </a:pPr>
            <a:r>
              <a:rPr lang="en-US" altLang="ja-JP" sz="2400" b="1" dirty="0">
                <a:solidFill>
                  <a:srgbClr val="6C0B5E"/>
                </a:solidFill>
                <a:latin typeface="游ゴシック" panose="020B0400000000000000" pitchFamily="50" charset="-128"/>
                <a:ea typeface="游ゴシック" panose="020B0400000000000000" pitchFamily="50" charset="-128"/>
              </a:rPr>
              <a:t>EUS</a:t>
            </a:r>
            <a:r>
              <a:rPr lang="ja-JP" altLang="en-US" sz="2400" b="1" dirty="0">
                <a:solidFill>
                  <a:srgbClr val="6C0B5E"/>
                </a:solidFill>
                <a:latin typeface="游ゴシック" panose="020B0400000000000000" pitchFamily="50" charset="-128"/>
                <a:ea typeface="游ゴシック" panose="020B0400000000000000" pitchFamily="50" charset="-128"/>
              </a:rPr>
              <a:t>：</a:t>
            </a:r>
            <a:r>
              <a:rPr lang="ja-JP" altLang="en-US" sz="2400" dirty="0">
                <a:latin typeface="游ゴシック" panose="020B0400000000000000" pitchFamily="50" charset="-128"/>
                <a:ea typeface="游ゴシック" panose="020B0400000000000000" pitchFamily="50" charset="-128"/>
              </a:rPr>
              <a:t>超音波内視鏡を口から十二指腸へ入れ、すい臓を観察する超音波内視鏡検査</a:t>
            </a:r>
            <a:endParaRPr lang="en-US" altLang="ja-JP" sz="2400" dirty="0">
              <a:latin typeface="游ゴシック" panose="020B0400000000000000" pitchFamily="50" charset="-128"/>
              <a:ea typeface="游ゴシック" panose="020B0400000000000000" pitchFamily="50" charset="-128"/>
            </a:endParaRPr>
          </a:p>
          <a:p>
            <a:pPr>
              <a:lnSpc>
                <a:spcPct val="150000"/>
              </a:lnSpc>
              <a:spcBef>
                <a:spcPct val="0"/>
              </a:spcBef>
              <a:buFontTx/>
              <a:buNone/>
            </a:pPr>
            <a:r>
              <a:rPr lang="en-US" altLang="ja-JP" sz="2400" b="1" dirty="0">
                <a:solidFill>
                  <a:srgbClr val="6C0B5E"/>
                </a:solidFill>
                <a:latin typeface="游ゴシック" panose="020B0400000000000000" pitchFamily="50" charset="-128"/>
                <a:ea typeface="游ゴシック" panose="020B0400000000000000" pitchFamily="50" charset="-128"/>
              </a:rPr>
              <a:t>ERCP</a:t>
            </a:r>
            <a:r>
              <a:rPr lang="ja-JP" altLang="en-US" sz="2400" b="1" dirty="0">
                <a:solidFill>
                  <a:srgbClr val="6C0B5E"/>
                </a:solidFill>
                <a:latin typeface="游ゴシック" panose="020B0400000000000000" pitchFamily="50" charset="-128"/>
                <a:ea typeface="游ゴシック" panose="020B0400000000000000" pitchFamily="50" charset="-128"/>
              </a:rPr>
              <a:t>：</a:t>
            </a:r>
            <a:r>
              <a:rPr lang="ja-JP" altLang="en-US" sz="2400" dirty="0">
                <a:latin typeface="游ゴシック" panose="020B0400000000000000" pitchFamily="50" charset="-128"/>
                <a:ea typeface="游ゴシック" panose="020B0400000000000000" pitchFamily="50" charset="-128"/>
              </a:rPr>
              <a:t>内視鏡で膵管に造影剤を注入し</a:t>
            </a:r>
            <a:r>
              <a:rPr lang="en-US" altLang="ja-JP" sz="2400" dirty="0">
                <a:latin typeface="游ゴシック" panose="020B0400000000000000" pitchFamily="50" charset="-128"/>
                <a:ea typeface="游ゴシック" panose="020B0400000000000000" pitchFamily="50" charset="-128"/>
              </a:rPr>
              <a:t>X</a:t>
            </a:r>
            <a:r>
              <a:rPr lang="ja-JP" altLang="en-US" sz="2400" dirty="0">
                <a:latin typeface="游ゴシック" panose="020B0400000000000000" pitchFamily="50" charset="-128"/>
                <a:ea typeface="游ゴシック" panose="020B0400000000000000" pitchFamily="50" charset="-128"/>
              </a:rPr>
              <a:t>線撮影を行う検査</a:t>
            </a:r>
            <a:endParaRPr lang="en-US" altLang="ja-JP" sz="2400" dirty="0">
              <a:latin typeface="游ゴシック" panose="020B0400000000000000" pitchFamily="50" charset="-128"/>
              <a:ea typeface="游ゴシック" panose="020B0400000000000000" pitchFamily="50" charset="-128"/>
            </a:endParaRPr>
          </a:p>
          <a:p>
            <a:pPr>
              <a:lnSpc>
                <a:spcPct val="150000"/>
              </a:lnSpc>
              <a:spcBef>
                <a:spcPct val="0"/>
              </a:spcBef>
              <a:buFontTx/>
              <a:buNone/>
            </a:pPr>
            <a:r>
              <a:rPr lang="en-US" altLang="ja-JP" sz="2400" b="1" dirty="0">
                <a:solidFill>
                  <a:srgbClr val="6C0B5E"/>
                </a:solidFill>
                <a:latin typeface="游ゴシック" panose="020B0400000000000000" pitchFamily="50" charset="-128"/>
                <a:ea typeface="游ゴシック" panose="020B0400000000000000" pitchFamily="50" charset="-128"/>
              </a:rPr>
              <a:t>PET(</a:t>
            </a:r>
            <a:r>
              <a:rPr lang="ja-JP" altLang="en-US" sz="2400" b="1" dirty="0">
                <a:solidFill>
                  <a:srgbClr val="6C0B5E"/>
                </a:solidFill>
                <a:latin typeface="游ゴシック" panose="020B0400000000000000" pitchFamily="50" charset="-128"/>
                <a:ea typeface="游ゴシック" panose="020B0400000000000000" pitchFamily="50" charset="-128"/>
              </a:rPr>
              <a:t>陽電子放射断層撮影</a:t>
            </a:r>
            <a:r>
              <a:rPr lang="en-US" altLang="ja-JP" sz="2400" b="1" dirty="0">
                <a:solidFill>
                  <a:srgbClr val="6C0B5E"/>
                </a:solidFill>
                <a:latin typeface="游ゴシック" panose="020B0400000000000000" pitchFamily="50" charset="-128"/>
                <a:ea typeface="游ゴシック" panose="020B0400000000000000" pitchFamily="50" charset="-128"/>
              </a:rPr>
              <a:t>)</a:t>
            </a:r>
            <a:r>
              <a:rPr lang="ja-JP" altLang="en-US" sz="2400" b="1" dirty="0">
                <a:solidFill>
                  <a:srgbClr val="6C0B5E"/>
                </a:solidFill>
                <a:latin typeface="游ゴシック" panose="020B0400000000000000" pitchFamily="50" charset="-128"/>
                <a:ea typeface="游ゴシック" panose="020B0400000000000000" pitchFamily="50" charset="-128"/>
              </a:rPr>
              <a:t>検査：</a:t>
            </a:r>
            <a:r>
              <a:rPr lang="ja-JP" altLang="en-US" sz="2400" dirty="0">
                <a:latin typeface="游ゴシック" panose="020B0400000000000000" pitchFamily="50" charset="-128"/>
                <a:ea typeface="游ゴシック" panose="020B0400000000000000" pitchFamily="50" charset="-128"/>
              </a:rPr>
              <a:t>ブドウ糖液を注射し、がん細胞の有無と分布をみる</a:t>
            </a:r>
            <a:endParaRPr lang="en-US" altLang="ja-JP" sz="2400" dirty="0">
              <a:latin typeface="游ゴシック" panose="020B0400000000000000" pitchFamily="50" charset="-128"/>
              <a:ea typeface="游ゴシック" panose="020B0400000000000000" pitchFamily="50" charset="-128"/>
            </a:endParaRPr>
          </a:p>
          <a:p>
            <a:pPr>
              <a:lnSpc>
                <a:spcPct val="150000"/>
              </a:lnSpc>
              <a:spcBef>
                <a:spcPct val="0"/>
              </a:spcBef>
              <a:buFontTx/>
              <a:buNone/>
            </a:pPr>
            <a:r>
              <a:rPr lang="ja-JP" altLang="en-US" sz="2400" b="1" dirty="0">
                <a:solidFill>
                  <a:srgbClr val="6C0B5E"/>
                </a:solidFill>
                <a:latin typeface="游ゴシック" panose="020B0400000000000000" pitchFamily="50" charset="-128"/>
                <a:ea typeface="游ゴシック" panose="020B0400000000000000" pitchFamily="50" charset="-128"/>
              </a:rPr>
              <a:t>病理診断</a:t>
            </a:r>
            <a:r>
              <a:rPr lang="en-US" altLang="ja-JP" sz="2400" b="1" dirty="0">
                <a:solidFill>
                  <a:srgbClr val="6C0B5E"/>
                </a:solidFill>
                <a:latin typeface="游ゴシック" panose="020B0400000000000000" pitchFamily="50" charset="-128"/>
                <a:ea typeface="游ゴシック" panose="020B0400000000000000" pitchFamily="50" charset="-128"/>
              </a:rPr>
              <a:t>(</a:t>
            </a:r>
            <a:r>
              <a:rPr lang="ja-JP" altLang="en-US" sz="2400" b="1" dirty="0">
                <a:solidFill>
                  <a:srgbClr val="6C0B5E"/>
                </a:solidFill>
                <a:latin typeface="游ゴシック" panose="020B0400000000000000" pitchFamily="50" charset="-128"/>
                <a:ea typeface="游ゴシック" panose="020B0400000000000000" pitchFamily="50" charset="-128"/>
              </a:rPr>
              <a:t>細胞診・組織診</a:t>
            </a:r>
            <a:r>
              <a:rPr lang="en-US" altLang="ja-JP" sz="2400" b="1" dirty="0">
                <a:solidFill>
                  <a:srgbClr val="6C0B5E"/>
                </a:solidFill>
                <a:latin typeface="游ゴシック" panose="020B0400000000000000" pitchFamily="50" charset="-128"/>
                <a:ea typeface="游ゴシック" panose="020B0400000000000000" pitchFamily="50" charset="-128"/>
              </a:rPr>
              <a:t>)</a:t>
            </a:r>
            <a:r>
              <a:rPr lang="ja-JP" altLang="en-US" sz="2400" b="1" dirty="0">
                <a:solidFill>
                  <a:srgbClr val="6C0B5E"/>
                </a:solidFill>
                <a:latin typeface="游ゴシック" panose="020B0400000000000000" pitchFamily="50" charset="-128"/>
                <a:ea typeface="游ゴシック" panose="020B0400000000000000" pitchFamily="50" charset="-128"/>
              </a:rPr>
              <a:t>：</a:t>
            </a:r>
            <a:r>
              <a:rPr lang="en-US" altLang="ja-JP" sz="2400" dirty="0">
                <a:latin typeface="游ゴシック" panose="020B0400000000000000" pitchFamily="50" charset="-128"/>
                <a:ea typeface="游ゴシック" panose="020B0400000000000000" pitchFamily="50" charset="-128"/>
              </a:rPr>
              <a:t>EUS</a:t>
            </a:r>
            <a:r>
              <a:rPr lang="ja-JP" altLang="en-US" sz="2400" dirty="0">
                <a:latin typeface="游ゴシック" panose="020B0400000000000000" pitchFamily="50" charset="-128"/>
                <a:ea typeface="游ゴシック" panose="020B0400000000000000" pitchFamily="50" charset="-128"/>
              </a:rPr>
              <a:t>、</a:t>
            </a:r>
            <a:r>
              <a:rPr lang="en-US" altLang="ja-JP" sz="2400" dirty="0">
                <a:latin typeface="游ゴシック" panose="020B0400000000000000" pitchFamily="50" charset="-128"/>
                <a:ea typeface="游ゴシック" panose="020B0400000000000000" pitchFamily="50" charset="-128"/>
              </a:rPr>
              <a:t>ERCP</a:t>
            </a:r>
            <a:r>
              <a:rPr lang="ja-JP" altLang="en-US" sz="2400" dirty="0">
                <a:latin typeface="游ゴシック" panose="020B0400000000000000" pitchFamily="50" charset="-128"/>
                <a:ea typeface="游ゴシック" panose="020B0400000000000000" pitchFamily="50" charset="-128"/>
              </a:rPr>
              <a:t>、腹部超音波検査などを使って病変の組織か細胞を採取（生検）し、顕微鏡で見る</a:t>
            </a:r>
          </a:p>
        </p:txBody>
      </p:sp>
      <p:sp>
        <p:nvSpPr>
          <p:cNvPr id="8" name="正方形/長方形 7">
            <a:extLst>
              <a:ext uri="{FF2B5EF4-FFF2-40B4-BE49-F238E27FC236}">
                <a16:creationId xmlns:a16="http://schemas.microsoft.com/office/drawing/2014/main" id="{45A99BCC-9787-4C7D-9D60-457931DA4E0A}"/>
              </a:ext>
            </a:extLst>
          </p:cNvPr>
          <p:cNvSpPr/>
          <p:nvPr/>
        </p:nvSpPr>
        <p:spPr>
          <a:xfrm>
            <a:off x="3052762" y="298376"/>
            <a:ext cx="3800475" cy="746125"/>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9" name="テキスト ボックス 1">
            <a:extLst>
              <a:ext uri="{FF2B5EF4-FFF2-40B4-BE49-F238E27FC236}">
                <a16:creationId xmlns:a16="http://schemas.microsoft.com/office/drawing/2014/main" id="{F8F2D623-98AF-4177-8144-452F108C8C78}"/>
              </a:ext>
            </a:extLst>
          </p:cNvPr>
          <p:cNvSpPr txBox="1">
            <a:spLocks noChangeArrowheads="1"/>
          </p:cNvSpPr>
          <p:nvPr/>
        </p:nvSpPr>
        <p:spPr bwMode="auto">
          <a:xfrm>
            <a:off x="3251198" y="405499"/>
            <a:ext cx="34036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2800" b="1" dirty="0">
                <a:solidFill>
                  <a:srgbClr val="6C0B5E"/>
                </a:solidFill>
              </a:rPr>
              <a:t>すい臓がんの検査②</a:t>
            </a:r>
          </a:p>
        </p:txBody>
      </p:sp>
    </p:spTree>
    <p:extLst>
      <p:ext uri="{BB962C8B-B14F-4D97-AF65-F5344CB8AC3E}">
        <p14:creationId xmlns:p14="http://schemas.microsoft.com/office/powerpoint/2010/main" val="317741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図 3">
            <a:extLst>
              <a:ext uri="{FF2B5EF4-FFF2-40B4-BE49-F238E27FC236}">
                <a16:creationId xmlns:a16="http://schemas.microsoft.com/office/drawing/2014/main" id="{6FE0BB9B-BA95-46E8-9E6F-A4489CF133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テキスト ボックス 6">
            <a:extLst>
              <a:ext uri="{FF2B5EF4-FFF2-40B4-BE49-F238E27FC236}">
                <a16:creationId xmlns:a16="http://schemas.microsoft.com/office/drawing/2014/main" id="{03C31741-6350-44A6-ABF1-717A963ADCC5}"/>
              </a:ext>
            </a:extLst>
          </p:cNvPr>
          <p:cNvSpPr txBox="1">
            <a:spLocks noChangeArrowheads="1"/>
          </p:cNvSpPr>
          <p:nvPr/>
        </p:nvSpPr>
        <p:spPr bwMode="auto">
          <a:xfrm>
            <a:off x="2436813" y="328613"/>
            <a:ext cx="50815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latin typeface="游ゴシック" panose="020B0400000000000000" pitchFamily="50" charset="-128"/>
                <a:ea typeface="游ゴシック" panose="020B0400000000000000" pitchFamily="50" charset="-128"/>
              </a:rPr>
              <a:t>すい臓がんの確定診断と検査の流れ</a:t>
            </a:r>
            <a:endParaRPr lang="en-US" altLang="ja-JP" sz="2400">
              <a:latin typeface="游ゴシック" panose="020B0400000000000000" pitchFamily="50" charset="-128"/>
              <a:ea typeface="游ゴシック" panose="020B0400000000000000" pitchFamily="50" charset="-128"/>
            </a:endParaRPr>
          </a:p>
        </p:txBody>
      </p:sp>
      <p:sp>
        <p:nvSpPr>
          <p:cNvPr id="10" name="角丸四角形 9">
            <a:extLst>
              <a:ext uri="{FF2B5EF4-FFF2-40B4-BE49-F238E27FC236}">
                <a16:creationId xmlns:a16="http://schemas.microsoft.com/office/drawing/2014/main" id="{B675DD41-FE7E-4F23-B11A-DDEB5DA6489C}"/>
              </a:ext>
            </a:extLst>
          </p:cNvPr>
          <p:cNvSpPr/>
          <p:nvPr/>
        </p:nvSpPr>
        <p:spPr>
          <a:xfrm>
            <a:off x="1173163" y="985837"/>
            <a:ext cx="7559675" cy="982663"/>
          </a:xfrm>
          <a:prstGeom prst="roundRect">
            <a:avLst/>
          </a:prstGeom>
          <a:solidFill>
            <a:srgbClr val="E1C5E2"/>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ja-JP" altLang="en-US" sz="2400" dirty="0">
                <a:solidFill>
                  <a:schemeClr val="tx1"/>
                </a:solidFill>
                <a:latin typeface="游ゴシック" panose="020B0400000000000000" pitchFamily="50" charset="-128"/>
                <a:ea typeface="游ゴシック" panose="020B0400000000000000" pitchFamily="50" charset="-128"/>
              </a:rPr>
              <a:t>臨床症状・血液検査</a:t>
            </a:r>
            <a:r>
              <a:rPr lang="en-US" altLang="ja-JP" sz="2400" dirty="0">
                <a:solidFill>
                  <a:schemeClr val="tx1"/>
                </a:solidFill>
                <a:latin typeface="游ゴシック" panose="020B0400000000000000" pitchFamily="50" charset="-128"/>
                <a:ea typeface="游ゴシック" panose="020B0400000000000000" pitchFamily="50" charset="-128"/>
              </a:rPr>
              <a:t>/</a:t>
            </a:r>
            <a:r>
              <a:rPr lang="ja-JP" altLang="en-US" sz="2400" dirty="0">
                <a:solidFill>
                  <a:schemeClr val="tx1"/>
                </a:solidFill>
                <a:latin typeface="游ゴシック" panose="020B0400000000000000" pitchFamily="50" charset="-128"/>
                <a:ea typeface="游ゴシック" panose="020B0400000000000000" pitchFamily="50" charset="-128"/>
              </a:rPr>
              <a:t>腫瘍マーカー、腹部超音波検査などで、すい臓がんの疑い</a:t>
            </a:r>
          </a:p>
        </p:txBody>
      </p:sp>
      <p:sp>
        <p:nvSpPr>
          <p:cNvPr id="19" name="角丸四角形 18">
            <a:extLst>
              <a:ext uri="{FF2B5EF4-FFF2-40B4-BE49-F238E27FC236}">
                <a16:creationId xmlns:a16="http://schemas.microsoft.com/office/drawing/2014/main" id="{726F6A2F-AADB-4737-A96C-A7642383781B}"/>
              </a:ext>
            </a:extLst>
          </p:cNvPr>
          <p:cNvSpPr/>
          <p:nvPr/>
        </p:nvSpPr>
        <p:spPr>
          <a:xfrm>
            <a:off x="1173163" y="2337948"/>
            <a:ext cx="7559675" cy="967227"/>
          </a:xfrm>
          <a:prstGeom prst="roundRect">
            <a:avLst/>
          </a:prstGeom>
          <a:solidFill>
            <a:srgbClr val="F8E9C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ja-JP" altLang="en-US" sz="2400" dirty="0">
                <a:solidFill>
                  <a:schemeClr val="tx1"/>
                </a:solidFill>
                <a:latin typeface="游ゴシック" panose="020B0400000000000000" pitchFamily="50" charset="-128"/>
                <a:ea typeface="游ゴシック" panose="020B0400000000000000" pitchFamily="50" charset="-128"/>
              </a:rPr>
              <a:t>造影</a:t>
            </a:r>
            <a:r>
              <a:rPr lang="en-US" altLang="ja-JP" sz="2400" dirty="0">
                <a:solidFill>
                  <a:schemeClr val="tx1"/>
                </a:solidFill>
                <a:latin typeface="游ゴシック" panose="020B0400000000000000" pitchFamily="50" charset="-128"/>
                <a:ea typeface="游ゴシック" panose="020B0400000000000000" pitchFamily="50" charset="-128"/>
              </a:rPr>
              <a:t>CT</a:t>
            </a:r>
            <a:r>
              <a:rPr lang="ja-JP" altLang="en-US" sz="2400" dirty="0">
                <a:solidFill>
                  <a:schemeClr val="tx1"/>
                </a:solidFill>
                <a:latin typeface="游ゴシック" panose="020B0400000000000000" pitchFamily="50" charset="-128"/>
                <a:ea typeface="游ゴシック" panose="020B0400000000000000" pitchFamily="50" charset="-128"/>
              </a:rPr>
              <a:t>検査　</a:t>
            </a:r>
            <a:r>
              <a:rPr lang="en-US" altLang="ja-JP" sz="2400" dirty="0">
                <a:solidFill>
                  <a:schemeClr val="tx1"/>
                </a:solidFill>
                <a:latin typeface="游ゴシック" panose="020B0400000000000000" pitchFamily="50" charset="-128"/>
                <a:ea typeface="游ゴシック" panose="020B0400000000000000" pitchFamily="50" charset="-128"/>
              </a:rPr>
              <a:t>and/or</a:t>
            </a:r>
            <a:r>
              <a:rPr lang="ja-JP" altLang="en-US" sz="2400" dirty="0">
                <a:solidFill>
                  <a:schemeClr val="tx1"/>
                </a:solidFill>
                <a:latin typeface="游ゴシック" panose="020B0400000000000000" pitchFamily="50" charset="-128"/>
                <a:ea typeface="游ゴシック" panose="020B0400000000000000" pitchFamily="50" charset="-128"/>
              </a:rPr>
              <a:t>　</a:t>
            </a:r>
            <a:endParaRPr lang="en-US" altLang="ja-JP" sz="2400" dirty="0">
              <a:solidFill>
                <a:schemeClr val="tx1"/>
              </a:solidFill>
              <a:latin typeface="游ゴシック" panose="020B0400000000000000" pitchFamily="50" charset="-128"/>
              <a:ea typeface="游ゴシック" panose="020B0400000000000000" pitchFamily="50" charset="-128"/>
            </a:endParaRPr>
          </a:p>
          <a:p>
            <a:pPr algn="ctr">
              <a:defRPr/>
            </a:pPr>
            <a:r>
              <a:rPr lang="ja-JP" altLang="en-US" sz="2400" dirty="0">
                <a:solidFill>
                  <a:schemeClr val="tx1"/>
                </a:solidFill>
                <a:latin typeface="游ゴシック" panose="020B0400000000000000" pitchFamily="50" charset="-128"/>
                <a:ea typeface="游ゴシック" panose="020B0400000000000000" pitchFamily="50" charset="-128"/>
              </a:rPr>
              <a:t>造影</a:t>
            </a:r>
            <a:r>
              <a:rPr lang="en-US" altLang="ja-JP" sz="2400" dirty="0">
                <a:solidFill>
                  <a:schemeClr val="tx1"/>
                </a:solidFill>
                <a:latin typeface="游ゴシック" panose="020B0400000000000000" pitchFamily="50" charset="-128"/>
                <a:ea typeface="游ゴシック" panose="020B0400000000000000" pitchFamily="50" charset="-128"/>
              </a:rPr>
              <a:t>MRI(MRCP</a:t>
            </a:r>
            <a:r>
              <a:rPr lang="ja-JP" altLang="en-US" sz="2400" dirty="0">
                <a:solidFill>
                  <a:schemeClr val="tx1"/>
                </a:solidFill>
                <a:latin typeface="游ゴシック" panose="020B0400000000000000" pitchFamily="50" charset="-128"/>
                <a:ea typeface="游ゴシック" panose="020B0400000000000000" pitchFamily="50" charset="-128"/>
              </a:rPr>
              <a:t>）検査、</a:t>
            </a:r>
            <a:r>
              <a:rPr lang="en-US" altLang="ja-JP" sz="2400" dirty="0">
                <a:solidFill>
                  <a:schemeClr val="tx1"/>
                </a:solidFill>
                <a:latin typeface="游ゴシック" panose="020B0400000000000000" pitchFamily="50" charset="-128"/>
                <a:ea typeface="游ゴシック" panose="020B0400000000000000" pitchFamily="50" charset="-128"/>
              </a:rPr>
              <a:t>and/or  EUS</a:t>
            </a:r>
          </a:p>
        </p:txBody>
      </p:sp>
      <p:sp>
        <p:nvSpPr>
          <p:cNvPr id="20" name="角丸四角形 19">
            <a:extLst>
              <a:ext uri="{FF2B5EF4-FFF2-40B4-BE49-F238E27FC236}">
                <a16:creationId xmlns:a16="http://schemas.microsoft.com/office/drawing/2014/main" id="{12804DE0-2743-484A-93EE-3FD1F8B73DCC}"/>
              </a:ext>
            </a:extLst>
          </p:cNvPr>
          <p:cNvSpPr/>
          <p:nvPr/>
        </p:nvSpPr>
        <p:spPr>
          <a:xfrm>
            <a:off x="2200275" y="3668713"/>
            <a:ext cx="4749800" cy="757237"/>
          </a:xfrm>
          <a:prstGeom prst="roundRect">
            <a:avLst/>
          </a:prstGeom>
          <a:solidFill>
            <a:srgbClr val="F8E9C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2400" dirty="0">
                <a:solidFill>
                  <a:schemeClr val="tx1"/>
                </a:solidFill>
                <a:latin typeface="游ゴシック" panose="020B0400000000000000" pitchFamily="50" charset="-128"/>
                <a:ea typeface="游ゴシック" panose="020B0400000000000000" pitchFamily="50" charset="-128"/>
              </a:rPr>
              <a:t>ERCP</a:t>
            </a:r>
          </a:p>
        </p:txBody>
      </p:sp>
      <p:sp>
        <p:nvSpPr>
          <p:cNvPr id="21" name="角丸四角形 20">
            <a:extLst>
              <a:ext uri="{FF2B5EF4-FFF2-40B4-BE49-F238E27FC236}">
                <a16:creationId xmlns:a16="http://schemas.microsoft.com/office/drawing/2014/main" id="{16B98DDD-324B-4A1A-A79E-9460D8E4408B}"/>
              </a:ext>
            </a:extLst>
          </p:cNvPr>
          <p:cNvSpPr/>
          <p:nvPr/>
        </p:nvSpPr>
        <p:spPr>
          <a:xfrm>
            <a:off x="2720975" y="4702175"/>
            <a:ext cx="6011863" cy="755650"/>
          </a:xfrm>
          <a:prstGeom prst="roundRect">
            <a:avLst/>
          </a:prstGeom>
          <a:solidFill>
            <a:srgbClr val="F8E9C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ja-JP" altLang="en-US" sz="2400" dirty="0">
                <a:solidFill>
                  <a:schemeClr val="tx1"/>
                </a:solidFill>
                <a:latin typeface="游ゴシック" panose="020B0400000000000000" pitchFamily="50" charset="-128"/>
                <a:ea typeface="游ゴシック" panose="020B0400000000000000" pitchFamily="50" charset="-128"/>
              </a:rPr>
              <a:t>病理診断（細胞診、組織診）</a:t>
            </a:r>
            <a:endParaRPr lang="en-US" altLang="ja-JP" sz="2400" dirty="0">
              <a:solidFill>
                <a:schemeClr val="tx1"/>
              </a:solidFill>
              <a:latin typeface="游ゴシック" panose="020B0400000000000000" pitchFamily="50" charset="-128"/>
              <a:ea typeface="游ゴシック" panose="020B0400000000000000" pitchFamily="50" charset="-128"/>
            </a:endParaRPr>
          </a:p>
        </p:txBody>
      </p:sp>
      <p:sp>
        <p:nvSpPr>
          <p:cNvPr id="22" name="角丸四角形 21">
            <a:extLst>
              <a:ext uri="{FF2B5EF4-FFF2-40B4-BE49-F238E27FC236}">
                <a16:creationId xmlns:a16="http://schemas.microsoft.com/office/drawing/2014/main" id="{81498085-A071-4111-AC22-49EC63187EAC}"/>
              </a:ext>
            </a:extLst>
          </p:cNvPr>
          <p:cNvSpPr/>
          <p:nvPr/>
        </p:nvSpPr>
        <p:spPr>
          <a:xfrm>
            <a:off x="1822450" y="5764213"/>
            <a:ext cx="5505450" cy="504825"/>
          </a:xfrm>
          <a:prstGeom prst="roundRect">
            <a:avLst/>
          </a:prstGeom>
          <a:solidFill>
            <a:srgbClr val="6C0B5E"/>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ja-JP" altLang="en-US" sz="2400" dirty="0">
                <a:solidFill>
                  <a:schemeClr val="bg1"/>
                </a:solidFill>
                <a:latin typeface="游ゴシック" panose="020B0400000000000000" pitchFamily="50" charset="-128"/>
                <a:ea typeface="游ゴシック" panose="020B0400000000000000" pitchFamily="50" charset="-128"/>
              </a:rPr>
              <a:t>確定診断</a:t>
            </a:r>
          </a:p>
        </p:txBody>
      </p:sp>
      <p:sp>
        <p:nvSpPr>
          <p:cNvPr id="18443" name="テキスト ボックス 11">
            <a:extLst>
              <a:ext uri="{FF2B5EF4-FFF2-40B4-BE49-F238E27FC236}">
                <a16:creationId xmlns:a16="http://schemas.microsoft.com/office/drawing/2014/main" id="{35010BB3-91BA-445F-B4F0-2D389D81EC37}"/>
              </a:ext>
            </a:extLst>
          </p:cNvPr>
          <p:cNvSpPr txBox="1">
            <a:spLocks noChangeArrowheads="1"/>
          </p:cNvSpPr>
          <p:nvPr/>
        </p:nvSpPr>
        <p:spPr bwMode="auto">
          <a:xfrm>
            <a:off x="7327900" y="5745163"/>
            <a:ext cx="2533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b="1">
                <a:latin typeface="游ゴシック" panose="020B0400000000000000" pitchFamily="50" charset="-128"/>
                <a:ea typeface="游ゴシック" panose="020B0400000000000000" pitchFamily="50" charset="-128"/>
              </a:rPr>
              <a:t>可能な限り病理診断を行うことが望ましい</a:t>
            </a:r>
          </a:p>
        </p:txBody>
      </p:sp>
      <p:cxnSp>
        <p:nvCxnSpPr>
          <p:cNvPr id="37" name="直線矢印コネクタ 36">
            <a:extLst>
              <a:ext uri="{FF2B5EF4-FFF2-40B4-BE49-F238E27FC236}">
                <a16:creationId xmlns:a16="http://schemas.microsoft.com/office/drawing/2014/main" id="{6C5A78E5-0F18-4B1D-B1BC-8D35ADFAF439}"/>
              </a:ext>
            </a:extLst>
          </p:cNvPr>
          <p:cNvCxnSpPr>
            <a:cxnSpLocks/>
          </p:cNvCxnSpPr>
          <p:nvPr/>
        </p:nvCxnSpPr>
        <p:spPr>
          <a:xfrm>
            <a:off x="7815263" y="3338513"/>
            <a:ext cx="0" cy="133191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8" name="直線矢印コネクタ 37">
            <a:extLst>
              <a:ext uri="{FF2B5EF4-FFF2-40B4-BE49-F238E27FC236}">
                <a16:creationId xmlns:a16="http://schemas.microsoft.com/office/drawing/2014/main" id="{6A7F02BA-C65F-4265-AFA2-0362710B99A0}"/>
              </a:ext>
            </a:extLst>
          </p:cNvPr>
          <p:cNvCxnSpPr>
            <a:cxnSpLocks/>
          </p:cNvCxnSpPr>
          <p:nvPr/>
        </p:nvCxnSpPr>
        <p:spPr>
          <a:xfrm>
            <a:off x="5445125" y="5448300"/>
            <a:ext cx="0" cy="31750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9" name="直線矢印コネクタ 38">
            <a:extLst>
              <a:ext uri="{FF2B5EF4-FFF2-40B4-BE49-F238E27FC236}">
                <a16:creationId xmlns:a16="http://schemas.microsoft.com/office/drawing/2014/main" id="{2EEFED48-DEDC-4AB7-B59A-9C85AC7B8248}"/>
              </a:ext>
            </a:extLst>
          </p:cNvPr>
          <p:cNvCxnSpPr/>
          <p:nvPr/>
        </p:nvCxnSpPr>
        <p:spPr>
          <a:xfrm>
            <a:off x="5397500" y="4413250"/>
            <a:ext cx="0" cy="315913"/>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0" name="直線矢印コネクタ 39">
            <a:extLst>
              <a:ext uri="{FF2B5EF4-FFF2-40B4-BE49-F238E27FC236}">
                <a16:creationId xmlns:a16="http://schemas.microsoft.com/office/drawing/2014/main" id="{28B67B37-E713-4543-BC22-827E4A8148CF}"/>
              </a:ext>
            </a:extLst>
          </p:cNvPr>
          <p:cNvCxnSpPr/>
          <p:nvPr/>
        </p:nvCxnSpPr>
        <p:spPr>
          <a:xfrm>
            <a:off x="4992688" y="3352800"/>
            <a:ext cx="0" cy="315913"/>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1" name="直線矢印コネクタ 40">
            <a:extLst>
              <a:ext uri="{FF2B5EF4-FFF2-40B4-BE49-F238E27FC236}">
                <a16:creationId xmlns:a16="http://schemas.microsoft.com/office/drawing/2014/main" id="{33855473-25E4-494A-979E-7AA766D07929}"/>
              </a:ext>
            </a:extLst>
          </p:cNvPr>
          <p:cNvCxnSpPr/>
          <p:nvPr/>
        </p:nvCxnSpPr>
        <p:spPr>
          <a:xfrm>
            <a:off x="4976813" y="1990285"/>
            <a:ext cx="0" cy="315913"/>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2" name="直線矢印コネクタ 41">
            <a:extLst>
              <a:ext uri="{FF2B5EF4-FFF2-40B4-BE49-F238E27FC236}">
                <a16:creationId xmlns:a16="http://schemas.microsoft.com/office/drawing/2014/main" id="{40E2530C-E000-4C95-98B7-97FB3A6568D7}"/>
              </a:ext>
            </a:extLst>
          </p:cNvPr>
          <p:cNvCxnSpPr>
            <a:cxnSpLocks/>
          </p:cNvCxnSpPr>
          <p:nvPr/>
        </p:nvCxnSpPr>
        <p:spPr>
          <a:xfrm>
            <a:off x="1990725" y="3338513"/>
            <a:ext cx="0" cy="241300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6" name="直線矢印コネクタ 45">
            <a:extLst>
              <a:ext uri="{FF2B5EF4-FFF2-40B4-BE49-F238E27FC236}">
                <a16:creationId xmlns:a16="http://schemas.microsoft.com/office/drawing/2014/main" id="{4EC0CE42-6632-4A39-924F-386A0955ED78}"/>
              </a:ext>
            </a:extLst>
          </p:cNvPr>
          <p:cNvCxnSpPr/>
          <p:nvPr/>
        </p:nvCxnSpPr>
        <p:spPr>
          <a:xfrm>
            <a:off x="2544763" y="4421188"/>
            <a:ext cx="0" cy="133191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E2E41C5-9A51-439B-85BE-AB9737D2FA2B}"/>
              </a:ext>
            </a:extLst>
          </p:cNvPr>
          <p:cNvSpPr/>
          <p:nvPr/>
        </p:nvSpPr>
        <p:spPr>
          <a:xfrm>
            <a:off x="0" y="0"/>
            <a:ext cx="9906000" cy="1117600"/>
          </a:xfrm>
          <a:prstGeom prst="rect">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pic>
        <p:nvPicPr>
          <p:cNvPr id="19459" name="図 4">
            <a:extLst>
              <a:ext uri="{FF2B5EF4-FFF2-40B4-BE49-F238E27FC236}">
                <a16:creationId xmlns:a16="http://schemas.microsoft.com/office/drawing/2014/main" id="{AFE0A03D-79B7-4373-850B-68EBD97B41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図 10">
            <a:extLst>
              <a:ext uri="{FF2B5EF4-FFF2-40B4-BE49-F238E27FC236}">
                <a16:creationId xmlns:a16="http://schemas.microsoft.com/office/drawing/2014/main" id="{F65D2196-EB3C-409A-B2BD-DE4EEB65B7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2708275"/>
            <a:ext cx="3235325"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テキスト ボックス 1">
            <a:extLst>
              <a:ext uri="{FF2B5EF4-FFF2-40B4-BE49-F238E27FC236}">
                <a16:creationId xmlns:a16="http://schemas.microsoft.com/office/drawing/2014/main" id="{073A4C37-22C5-4091-B4C3-4F56BACC6238}"/>
              </a:ext>
            </a:extLst>
          </p:cNvPr>
          <p:cNvSpPr txBox="1">
            <a:spLocks noChangeArrowheads="1"/>
          </p:cNvSpPr>
          <p:nvPr/>
        </p:nvSpPr>
        <p:spPr bwMode="auto">
          <a:xfrm>
            <a:off x="2058988" y="223838"/>
            <a:ext cx="578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4000" b="1">
                <a:solidFill>
                  <a:schemeClr val="bg1"/>
                </a:solidFill>
                <a:latin typeface="游ゴシック" panose="020B0400000000000000" pitchFamily="50" charset="-128"/>
                <a:ea typeface="游ゴシック" panose="020B0400000000000000" pitchFamily="50" charset="-128"/>
              </a:rPr>
              <a:t>セカンドオピニオンとは</a:t>
            </a:r>
          </a:p>
        </p:txBody>
      </p:sp>
      <p:sp>
        <p:nvSpPr>
          <p:cNvPr id="3" name="テキスト ボックス 2">
            <a:extLst>
              <a:ext uri="{FF2B5EF4-FFF2-40B4-BE49-F238E27FC236}">
                <a16:creationId xmlns:a16="http://schemas.microsoft.com/office/drawing/2014/main" id="{767EB659-E28B-452F-BF96-A757B6F4828F}"/>
              </a:ext>
            </a:extLst>
          </p:cNvPr>
          <p:cNvSpPr txBox="1"/>
          <p:nvPr/>
        </p:nvSpPr>
        <p:spPr>
          <a:xfrm>
            <a:off x="506413" y="1649413"/>
            <a:ext cx="6702425" cy="4154487"/>
          </a:xfrm>
          <a:prstGeom prst="rect">
            <a:avLst/>
          </a:prstGeom>
          <a:noFill/>
        </p:spPr>
        <p:txBody>
          <a:bodyPr>
            <a:spAutoFit/>
          </a:bodyPr>
          <a:lstStyle/>
          <a:p>
            <a:pPr marL="342900" indent="-342900">
              <a:buClr>
                <a:srgbClr val="6C0B5E"/>
              </a:buClr>
              <a:buFont typeface="Wingdings" panose="05000000000000000000" pitchFamily="2" charset="2"/>
              <a:buChar char="l"/>
              <a:defRPr/>
            </a:pPr>
            <a:r>
              <a:rPr lang="ja-JP" altLang="en-US" sz="2400" dirty="0">
                <a:latin typeface="游ゴシック" panose="020B0400000000000000" pitchFamily="50" charset="-128"/>
                <a:ea typeface="游ゴシック" panose="020B0400000000000000" pitchFamily="50" charset="-128"/>
              </a:rPr>
              <a:t>診断や治療方針に納得がいかないとき、</a:t>
            </a:r>
            <a:endParaRPr lang="en-US" altLang="ja-JP" sz="2400" dirty="0">
              <a:latin typeface="游ゴシック" panose="020B0400000000000000" pitchFamily="50" charset="-128"/>
              <a:ea typeface="游ゴシック" panose="020B0400000000000000" pitchFamily="50" charset="-128"/>
            </a:endParaRPr>
          </a:p>
          <a:p>
            <a:pPr>
              <a:defRPr/>
            </a:pPr>
            <a:r>
              <a:rPr lang="ja-JP" altLang="en-US" sz="2400" dirty="0">
                <a:latin typeface="游ゴシック" panose="020B0400000000000000" pitchFamily="50" charset="-128"/>
                <a:ea typeface="游ゴシック" panose="020B0400000000000000" pitchFamily="50" charset="-128"/>
              </a:rPr>
              <a:t>さらに情報がほしいときは、別の医師に意見を</a:t>
            </a:r>
            <a:endParaRPr lang="en-US" altLang="ja-JP" sz="2400" dirty="0">
              <a:latin typeface="游ゴシック" panose="020B0400000000000000" pitchFamily="50" charset="-128"/>
              <a:ea typeface="游ゴシック" panose="020B0400000000000000" pitchFamily="50" charset="-128"/>
            </a:endParaRPr>
          </a:p>
          <a:p>
            <a:pPr>
              <a:defRPr/>
            </a:pPr>
            <a:r>
              <a:rPr lang="ja-JP" altLang="en-US" sz="2400" dirty="0">
                <a:latin typeface="游ゴシック" panose="020B0400000000000000" pitchFamily="50" charset="-128"/>
                <a:ea typeface="游ゴシック" panose="020B0400000000000000" pitchFamily="50" charset="-128"/>
              </a:rPr>
              <a:t>求めることができます</a:t>
            </a:r>
            <a:endParaRPr lang="en-US" altLang="ja-JP" sz="2400" dirty="0">
              <a:latin typeface="游ゴシック" panose="020B0400000000000000" pitchFamily="50" charset="-128"/>
              <a:ea typeface="游ゴシック" panose="020B0400000000000000" pitchFamily="50" charset="-128"/>
            </a:endParaRPr>
          </a:p>
          <a:p>
            <a:pPr>
              <a:defRPr/>
            </a:pPr>
            <a:endParaRPr lang="en-US" altLang="ja-JP" sz="2400" dirty="0">
              <a:latin typeface="游ゴシック" panose="020B0400000000000000" pitchFamily="50" charset="-128"/>
              <a:ea typeface="游ゴシック" panose="020B0400000000000000" pitchFamily="50" charset="-128"/>
            </a:endParaRPr>
          </a:p>
          <a:p>
            <a:pPr marL="342900" indent="-342900">
              <a:buClr>
                <a:srgbClr val="6C0B5E"/>
              </a:buClr>
              <a:buFont typeface="Wingdings" panose="05000000000000000000" pitchFamily="2" charset="2"/>
              <a:buChar char="l"/>
              <a:defRPr/>
            </a:pPr>
            <a:r>
              <a:rPr lang="ja-JP" altLang="en-US" sz="2400" dirty="0">
                <a:latin typeface="游ゴシック" panose="020B0400000000000000" pitchFamily="50" charset="-128"/>
                <a:ea typeface="游ゴシック" panose="020B0400000000000000" pitchFamily="50" charset="-128"/>
              </a:rPr>
              <a:t>担当医に紹介状や検査記録、画像データ</a:t>
            </a:r>
            <a:endParaRPr lang="en-US" altLang="ja-JP" sz="2400" dirty="0">
              <a:latin typeface="游ゴシック" panose="020B0400000000000000" pitchFamily="50" charset="-128"/>
              <a:ea typeface="游ゴシック" panose="020B0400000000000000" pitchFamily="50" charset="-128"/>
            </a:endParaRPr>
          </a:p>
          <a:p>
            <a:pPr>
              <a:defRPr/>
            </a:pPr>
            <a:r>
              <a:rPr lang="ja-JP" altLang="en-US" sz="2400" dirty="0">
                <a:latin typeface="游ゴシック" panose="020B0400000000000000" pitchFamily="50" charset="-128"/>
                <a:ea typeface="游ゴシック" panose="020B0400000000000000" pitchFamily="50" charset="-128"/>
              </a:rPr>
              <a:t>などを用意してもらってください</a:t>
            </a:r>
            <a:endParaRPr lang="en-US" altLang="ja-JP" sz="2400" dirty="0">
              <a:latin typeface="游ゴシック" panose="020B0400000000000000" pitchFamily="50" charset="-128"/>
              <a:ea typeface="游ゴシック" panose="020B0400000000000000" pitchFamily="50" charset="-128"/>
            </a:endParaRPr>
          </a:p>
          <a:p>
            <a:pPr>
              <a:defRPr/>
            </a:pPr>
            <a:endParaRPr lang="en-US" altLang="ja-JP" sz="2400" dirty="0">
              <a:latin typeface="游ゴシック" panose="020B0400000000000000" pitchFamily="50" charset="-128"/>
              <a:ea typeface="游ゴシック" panose="020B0400000000000000" pitchFamily="50" charset="-128"/>
            </a:endParaRPr>
          </a:p>
          <a:p>
            <a:pPr marL="342900" indent="-342900">
              <a:buClr>
                <a:srgbClr val="6C0B5E"/>
              </a:buClr>
              <a:buFont typeface="Wingdings" panose="05000000000000000000" pitchFamily="2" charset="2"/>
              <a:buChar char="l"/>
              <a:defRPr/>
            </a:pPr>
            <a:r>
              <a:rPr lang="ja-JP" altLang="en-US" sz="2400" dirty="0">
                <a:latin typeface="游ゴシック" panose="020B0400000000000000" pitchFamily="50" charset="-128"/>
                <a:ea typeface="游ゴシック" panose="020B0400000000000000" pitchFamily="50" charset="-128"/>
              </a:rPr>
              <a:t>結果は担当医に必ず報告しましょう</a:t>
            </a:r>
            <a:endParaRPr lang="en-US" altLang="ja-JP" sz="2400" dirty="0">
              <a:latin typeface="游ゴシック" panose="020B0400000000000000" pitchFamily="50" charset="-128"/>
              <a:ea typeface="游ゴシック" panose="020B0400000000000000" pitchFamily="50" charset="-128"/>
            </a:endParaRPr>
          </a:p>
          <a:p>
            <a:pPr>
              <a:defRPr/>
            </a:pPr>
            <a:endParaRPr lang="en-US" altLang="ja-JP" sz="2400" dirty="0">
              <a:latin typeface="游ゴシック" panose="020B0400000000000000" pitchFamily="50" charset="-128"/>
              <a:ea typeface="游ゴシック" panose="020B0400000000000000" pitchFamily="50" charset="-128"/>
            </a:endParaRPr>
          </a:p>
          <a:p>
            <a:pPr marL="342900" indent="-342900">
              <a:buClr>
                <a:srgbClr val="6C0B5E"/>
              </a:buClr>
              <a:buFont typeface="Wingdings" panose="05000000000000000000" pitchFamily="2" charset="2"/>
              <a:buChar char="l"/>
              <a:defRPr/>
            </a:pPr>
            <a:r>
              <a:rPr lang="ja-JP" altLang="en-US" sz="2400" dirty="0">
                <a:latin typeface="游ゴシック" panose="020B0400000000000000" pitchFamily="50" charset="-128"/>
                <a:ea typeface="游ゴシック" panose="020B0400000000000000" pitchFamily="50" charset="-128"/>
              </a:rPr>
              <a:t>セカンドオピニオン外来を受ける前には</a:t>
            </a:r>
            <a:endParaRPr lang="en-US" altLang="ja-JP" sz="2400" dirty="0">
              <a:latin typeface="游ゴシック" panose="020B0400000000000000" pitchFamily="50" charset="-128"/>
              <a:ea typeface="游ゴシック" panose="020B0400000000000000" pitchFamily="50" charset="-128"/>
            </a:endParaRPr>
          </a:p>
          <a:p>
            <a:pPr>
              <a:defRPr/>
            </a:pPr>
            <a:r>
              <a:rPr lang="ja-JP" altLang="en-US" sz="2400" dirty="0">
                <a:latin typeface="游ゴシック" panose="020B0400000000000000" pitchFamily="50" charset="-128"/>
                <a:ea typeface="游ゴシック" panose="020B0400000000000000" pitchFamily="50" charset="-128"/>
              </a:rPr>
              <a:t>受診方法と費用を確認しましょう</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図 5">
            <a:extLst>
              <a:ext uri="{FF2B5EF4-FFF2-40B4-BE49-F238E27FC236}">
                <a16:creationId xmlns:a16="http://schemas.microsoft.com/office/drawing/2014/main" id="{E96F6AB8-9100-49CD-BFCD-08DA1246E3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7">
            <a:extLst>
              <a:ext uri="{FF2B5EF4-FFF2-40B4-BE49-F238E27FC236}">
                <a16:creationId xmlns:a16="http://schemas.microsoft.com/office/drawing/2014/main" id="{A375C5E3-290A-4009-B25B-DCEBCB899F6A}"/>
              </a:ext>
            </a:extLst>
          </p:cNvPr>
          <p:cNvSpPr txBox="1">
            <a:spLocks noChangeArrowheads="1"/>
          </p:cNvSpPr>
          <p:nvPr/>
        </p:nvSpPr>
        <p:spPr bwMode="auto">
          <a:xfrm>
            <a:off x="2265363" y="647700"/>
            <a:ext cx="7566025" cy="1446213"/>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Font typeface="Arial" panose="020B0604020202020204" pitchFamily="34" charset="0"/>
              <a:buNone/>
              <a:defRPr/>
            </a:pPr>
            <a:r>
              <a:rPr lang="ja-JP" altLang="en-US" sz="4000" spc="-150" dirty="0">
                <a:solidFill>
                  <a:srgbClr val="6C0B5E"/>
                </a:solidFill>
                <a:latin typeface="游ゴシック" panose="020B0400000000000000" pitchFamily="50" charset="-128"/>
                <a:ea typeface="游ゴシック" panose="020B0400000000000000" pitchFamily="50" charset="-128"/>
              </a:rPr>
              <a:t>病期</a:t>
            </a:r>
            <a:r>
              <a:rPr lang="ja-JP" altLang="en-US" sz="4000" spc="-150" dirty="0">
                <a:latin typeface="游ゴシック" panose="020B0400000000000000" pitchFamily="50" charset="-128"/>
                <a:ea typeface="游ゴシック" panose="020B0400000000000000" pitchFamily="50" charset="-128"/>
              </a:rPr>
              <a:t>（ステージ）について</a:t>
            </a:r>
            <a:endParaRPr lang="en-US" altLang="ja-JP" sz="4000" spc="-150" dirty="0">
              <a:latin typeface="游ゴシック" panose="020B0400000000000000" pitchFamily="50" charset="-128"/>
              <a:ea typeface="游ゴシック" panose="020B0400000000000000" pitchFamily="50" charset="-128"/>
            </a:endParaRPr>
          </a:p>
          <a:p>
            <a:pPr>
              <a:buFont typeface="Arial" panose="020B0604020202020204" pitchFamily="34" charset="0"/>
              <a:buNone/>
              <a:defRPr/>
            </a:pPr>
            <a:r>
              <a:rPr lang="ja-JP" altLang="en-US" sz="4000" spc="-150" dirty="0">
                <a:latin typeface="游ゴシック" panose="020B0400000000000000" pitchFamily="50" charset="-128"/>
                <a:ea typeface="游ゴシック" panose="020B0400000000000000" pitchFamily="50" charset="-128"/>
              </a:rPr>
              <a:t>教えてください</a:t>
            </a:r>
          </a:p>
        </p:txBody>
      </p:sp>
      <p:grpSp>
        <p:nvGrpSpPr>
          <p:cNvPr id="20484" name="グループ化 6">
            <a:extLst>
              <a:ext uri="{FF2B5EF4-FFF2-40B4-BE49-F238E27FC236}">
                <a16:creationId xmlns:a16="http://schemas.microsoft.com/office/drawing/2014/main" id="{4E700DD1-7881-4F97-BCEF-D60022A6376B}"/>
              </a:ext>
            </a:extLst>
          </p:cNvPr>
          <p:cNvGrpSpPr>
            <a:grpSpLocks/>
          </p:cNvGrpSpPr>
          <p:nvPr/>
        </p:nvGrpSpPr>
        <p:grpSpPr bwMode="auto">
          <a:xfrm>
            <a:off x="360363" y="360363"/>
            <a:ext cx="1714500" cy="1619250"/>
            <a:chOff x="230483" y="609822"/>
            <a:chExt cx="1715053" cy="1619250"/>
          </a:xfrm>
        </p:grpSpPr>
        <p:sp>
          <p:nvSpPr>
            <p:cNvPr id="8" name="楕円 7">
              <a:extLst>
                <a:ext uri="{FF2B5EF4-FFF2-40B4-BE49-F238E27FC236}">
                  <a16:creationId xmlns:a16="http://schemas.microsoft.com/office/drawing/2014/main" id="{B2559E6F-F996-4756-9557-84C80164B143}"/>
                </a:ext>
              </a:extLst>
            </p:cNvPr>
            <p:cNvSpPr/>
            <p:nvPr/>
          </p:nvSpPr>
          <p:spPr>
            <a:xfrm>
              <a:off x="230483" y="609822"/>
              <a:ext cx="1278349" cy="1279525"/>
            </a:xfrm>
            <a:prstGeom prst="ellipse">
              <a:avLst/>
            </a:prstGeom>
            <a:solidFill>
              <a:srgbClr val="891B86"/>
            </a:solidFill>
            <a:ln>
              <a:solidFill>
                <a:srgbClr val="891B8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4000" dirty="0">
                  <a:latin typeface="+mj-ea"/>
                  <a:ea typeface="+mj-ea"/>
                </a:rPr>
                <a:t>Q</a:t>
              </a:r>
              <a:endParaRPr lang="ja-JP" altLang="en-US" sz="4000" dirty="0">
                <a:latin typeface="+mj-ea"/>
                <a:ea typeface="+mj-ea"/>
              </a:endParaRPr>
            </a:p>
          </p:txBody>
        </p:sp>
        <p:sp>
          <p:nvSpPr>
            <p:cNvPr id="9" name="楕円 8">
              <a:extLst>
                <a:ext uri="{FF2B5EF4-FFF2-40B4-BE49-F238E27FC236}">
                  <a16:creationId xmlns:a16="http://schemas.microsoft.com/office/drawing/2014/main" id="{0632CC4D-C852-4DAD-815F-A887153BF57F}"/>
                </a:ext>
              </a:extLst>
            </p:cNvPr>
            <p:cNvSpPr/>
            <p:nvPr/>
          </p:nvSpPr>
          <p:spPr>
            <a:xfrm>
              <a:off x="1073717" y="1357534"/>
              <a:ext cx="871819" cy="871538"/>
            </a:xfrm>
            <a:prstGeom prst="ellipse">
              <a:avLst/>
            </a:prstGeom>
            <a:solidFill>
              <a:srgbClr val="FEFCD8"/>
            </a:solidFill>
            <a:ln>
              <a:solidFill>
                <a:srgbClr val="891B8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4000" dirty="0">
                  <a:solidFill>
                    <a:srgbClr val="891B86"/>
                  </a:solidFill>
                  <a:latin typeface="+mj-ea"/>
                  <a:ea typeface="+mj-ea"/>
                </a:rPr>
                <a:t>3</a:t>
              </a:r>
              <a:endParaRPr lang="ja-JP" altLang="en-US" sz="4000" dirty="0">
                <a:solidFill>
                  <a:srgbClr val="891B86"/>
                </a:solidFill>
                <a:latin typeface="+mj-ea"/>
                <a:ea typeface="+mj-ea"/>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図 3">
            <a:extLst>
              <a:ext uri="{FF2B5EF4-FFF2-40B4-BE49-F238E27FC236}">
                <a16:creationId xmlns:a16="http://schemas.microsoft.com/office/drawing/2014/main" id="{F8C26EA1-1B16-45CE-A148-076F27514F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テキスト ボックス 1">
            <a:extLst>
              <a:ext uri="{FF2B5EF4-FFF2-40B4-BE49-F238E27FC236}">
                <a16:creationId xmlns:a16="http://schemas.microsoft.com/office/drawing/2014/main" id="{C433D525-1ED5-4FD9-A770-3095C96891E5}"/>
              </a:ext>
            </a:extLst>
          </p:cNvPr>
          <p:cNvSpPr txBox="1">
            <a:spLocks noChangeArrowheads="1"/>
          </p:cNvSpPr>
          <p:nvPr/>
        </p:nvSpPr>
        <p:spPr bwMode="auto">
          <a:xfrm>
            <a:off x="966788" y="2062163"/>
            <a:ext cx="7972425" cy="294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nSpc>
                <a:spcPct val="200000"/>
              </a:lnSpc>
              <a:spcBef>
                <a:spcPct val="0"/>
              </a:spcBef>
              <a:buFontTx/>
              <a:buNone/>
            </a:pPr>
            <a:r>
              <a:rPr lang="ja-JP" altLang="en-US" sz="2400" dirty="0">
                <a:solidFill>
                  <a:srgbClr val="6C0B5E"/>
                </a:solidFill>
                <a:latin typeface="游ゴシック" panose="020B0400000000000000" pitchFamily="50" charset="-128"/>
                <a:ea typeface="游ゴシック" panose="020B0400000000000000" pitchFamily="50" charset="-128"/>
              </a:rPr>
              <a:t>すい臓がんの進行度を表す病期は、がんの大きさや広がり、リンパ節や血管、ほかの臓器への転移の有無によって</a:t>
            </a:r>
            <a:r>
              <a:rPr lang="ja-JP" altLang="en-US" sz="2400" b="1" dirty="0">
                <a:solidFill>
                  <a:srgbClr val="6C0B5E"/>
                </a:solidFill>
                <a:latin typeface="游ゴシック" panose="020B0400000000000000" pitchFamily="50" charset="-128"/>
                <a:ea typeface="游ゴシック" panose="020B0400000000000000" pitchFamily="50" charset="-128"/>
              </a:rPr>
              <a:t>０期～</a:t>
            </a:r>
            <a:r>
              <a:rPr lang="en-US" altLang="ja-JP" sz="2400" b="1" dirty="0">
                <a:solidFill>
                  <a:srgbClr val="6C0B5E"/>
                </a:solidFill>
                <a:latin typeface="游ゴシック" panose="020B0400000000000000" pitchFamily="50" charset="-128"/>
                <a:ea typeface="游ゴシック" panose="020B0400000000000000" pitchFamily="50" charset="-128"/>
              </a:rPr>
              <a:t>Ⅳ</a:t>
            </a:r>
            <a:r>
              <a:rPr lang="ja-JP" altLang="en-US" sz="2400" b="1" dirty="0">
                <a:solidFill>
                  <a:srgbClr val="6C0B5E"/>
                </a:solidFill>
                <a:latin typeface="游ゴシック" panose="020B0400000000000000" pitchFamily="50" charset="-128"/>
                <a:ea typeface="游ゴシック" panose="020B0400000000000000" pitchFamily="50" charset="-128"/>
              </a:rPr>
              <a:t>期の</a:t>
            </a:r>
            <a:r>
              <a:rPr lang="en-US" altLang="ja-JP" sz="2400" b="1" dirty="0">
                <a:solidFill>
                  <a:srgbClr val="6C0B5E"/>
                </a:solidFill>
                <a:latin typeface="游ゴシック" panose="020B0400000000000000" pitchFamily="50" charset="-128"/>
                <a:ea typeface="游ゴシック" panose="020B0400000000000000" pitchFamily="50" charset="-128"/>
              </a:rPr>
              <a:t>7</a:t>
            </a:r>
            <a:r>
              <a:rPr lang="ja-JP" altLang="en-US" sz="2400" b="1" dirty="0">
                <a:solidFill>
                  <a:srgbClr val="6C0B5E"/>
                </a:solidFill>
                <a:latin typeface="游ゴシック" panose="020B0400000000000000" pitchFamily="50" charset="-128"/>
                <a:ea typeface="游ゴシック" panose="020B0400000000000000" pitchFamily="50" charset="-128"/>
              </a:rPr>
              <a:t>段階に分類</a:t>
            </a:r>
            <a:r>
              <a:rPr lang="ja-JP" altLang="en-US" sz="2400" dirty="0">
                <a:solidFill>
                  <a:srgbClr val="6C0B5E"/>
                </a:solidFill>
                <a:latin typeface="游ゴシック" panose="020B0400000000000000" pitchFamily="50" charset="-128"/>
                <a:ea typeface="游ゴシック" panose="020B0400000000000000" pitchFamily="50" charset="-128"/>
              </a:rPr>
              <a:t>されます。</a:t>
            </a:r>
            <a:endParaRPr lang="en-US" altLang="ja-JP" sz="2400" dirty="0">
              <a:solidFill>
                <a:srgbClr val="6C0B5E"/>
              </a:solidFill>
              <a:latin typeface="游ゴシック" panose="020B0400000000000000" pitchFamily="50" charset="-128"/>
              <a:ea typeface="游ゴシック" panose="020B0400000000000000" pitchFamily="50" charset="-128"/>
            </a:endParaRPr>
          </a:p>
          <a:p>
            <a:pPr>
              <a:lnSpc>
                <a:spcPct val="200000"/>
              </a:lnSpc>
              <a:spcBef>
                <a:spcPct val="0"/>
              </a:spcBef>
              <a:buFontTx/>
              <a:buNone/>
            </a:pPr>
            <a:r>
              <a:rPr lang="ja-JP" altLang="en-US" sz="2400" b="1" dirty="0">
                <a:solidFill>
                  <a:srgbClr val="6C0B5E"/>
                </a:solidFill>
                <a:latin typeface="游ゴシック" panose="020B0400000000000000" pitchFamily="50" charset="-128"/>
                <a:ea typeface="游ゴシック" panose="020B0400000000000000" pitchFamily="50" charset="-128"/>
              </a:rPr>
              <a:t>病期を知ることは、治療方針を立てるために重要です。</a:t>
            </a:r>
            <a:endParaRPr lang="en-US" altLang="ja-JP" sz="2400" b="1" dirty="0">
              <a:solidFill>
                <a:srgbClr val="6C0B5E"/>
              </a:solidFill>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4EE179A3-7947-4EE3-9F8A-0AD3AA4FACA8}"/>
              </a:ext>
            </a:extLst>
          </p:cNvPr>
          <p:cNvSpPr txBox="1">
            <a:spLocks noChangeArrowheads="1"/>
          </p:cNvSpPr>
          <p:nvPr/>
        </p:nvSpPr>
        <p:spPr bwMode="auto">
          <a:xfrm>
            <a:off x="2265363" y="647700"/>
            <a:ext cx="7566025" cy="1446213"/>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Font typeface="Arial" panose="020B0604020202020204" pitchFamily="34" charset="0"/>
              <a:buNone/>
              <a:defRPr/>
            </a:pPr>
            <a:r>
              <a:rPr lang="ja-JP" altLang="en-US" sz="4000" spc="-150" dirty="0">
                <a:solidFill>
                  <a:srgbClr val="6C0B5E"/>
                </a:solidFill>
                <a:latin typeface="游ゴシック" panose="020B0400000000000000" pitchFamily="50" charset="-128"/>
                <a:ea typeface="游ゴシック" panose="020B0400000000000000" pitchFamily="50" charset="-128"/>
              </a:rPr>
              <a:t>病期</a:t>
            </a:r>
            <a:r>
              <a:rPr lang="ja-JP" altLang="en-US" sz="4000" spc="-150" dirty="0">
                <a:latin typeface="游ゴシック" panose="020B0400000000000000" pitchFamily="50" charset="-128"/>
                <a:ea typeface="游ゴシック" panose="020B0400000000000000" pitchFamily="50" charset="-128"/>
              </a:rPr>
              <a:t>（ステージ）について</a:t>
            </a:r>
            <a:endParaRPr lang="en-US" altLang="ja-JP" sz="4000" spc="-150" dirty="0">
              <a:latin typeface="游ゴシック" panose="020B0400000000000000" pitchFamily="50" charset="-128"/>
              <a:ea typeface="游ゴシック" panose="020B0400000000000000" pitchFamily="50" charset="-128"/>
            </a:endParaRPr>
          </a:p>
          <a:p>
            <a:pPr>
              <a:buFont typeface="Arial" panose="020B0604020202020204" pitchFamily="34" charset="0"/>
              <a:buNone/>
              <a:defRPr/>
            </a:pPr>
            <a:r>
              <a:rPr lang="ja-JP" altLang="en-US" sz="4000" spc="-150" dirty="0">
                <a:latin typeface="游ゴシック" panose="020B0400000000000000" pitchFamily="50" charset="-128"/>
                <a:ea typeface="游ゴシック" panose="020B0400000000000000" pitchFamily="50" charset="-128"/>
              </a:rPr>
              <a:t>教えてください</a:t>
            </a:r>
          </a:p>
        </p:txBody>
      </p:sp>
      <p:grpSp>
        <p:nvGrpSpPr>
          <p:cNvPr id="21509" name="グループ化 8">
            <a:extLst>
              <a:ext uri="{FF2B5EF4-FFF2-40B4-BE49-F238E27FC236}">
                <a16:creationId xmlns:a16="http://schemas.microsoft.com/office/drawing/2014/main" id="{C852CAF4-8B84-45C8-A878-FB16BD318B04}"/>
              </a:ext>
            </a:extLst>
          </p:cNvPr>
          <p:cNvGrpSpPr>
            <a:grpSpLocks/>
          </p:cNvGrpSpPr>
          <p:nvPr/>
        </p:nvGrpSpPr>
        <p:grpSpPr bwMode="auto">
          <a:xfrm>
            <a:off x="360363" y="360363"/>
            <a:ext cx="1714500" cy="1619250"/>
            <a:chOff x="230483" y="609822"/>
            <a:chExt cx="1715053" cy="1619250"/>
          </a:xfrm>
        </p:grpSpPr>
        <p:sp>
          <p:nvSpPr>
            <p:cNvPr id="10" name="楕円 9">
              <a:extLst>
                <a:ext uri="{FF2B5EF4-FFF2-40B4-BE49-F238E27FC236}">
                  <a16:creationId xmlns:a16="http://schemas.microsoft.com/office/drawing/2014/main" id="{64556313-F1A7-4BFD-9C5D-A445CAC99BFC}"/>
                </a:ext>
              </a:extLst>
            </p:cNvPr>
            <p:cNvSpPr/>
            <p:nvPr/>
          </p:nvSpPr>
          <p:spPr>
            <a:xfrm>
              <a:off x="230483" y="609822"/>
              <a:ext cx="1278349" cy="1279525"/>
            </a:xfrm>
            <a:prstGeom prst="ellipse">
              <a:avLst/>
            </a:prstGeom>
            <a:solidFill>
              <a:srgbClr val="891B86"/>
            </a:solidFill>
            <a:ln>
              <a:solidFill>
                <a:srgbClr val="891B8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4000" dirty="0">
                  <a:latin typeface="+mj-ea"/>
                  <a:ea typeface="+mj-ea"/>
                </a:rPr>
                <a:t>Q</a:t>
              </a:r>
              <a:endParaRPr lang="ja-JP" altLang="en-US" sz="4000" dirty="0">
                <a:latin typeface="+mj-ea"/>
                <a:ea typeface="+mj-ea"/>
              </a:endParaRPr>
            </a:p>
          </p:txBody>
        </p:sp>
        <p:sp>
          <p:nvSpPr>
            <p:cNvPr id="11" name="楕円 10">
              <a:extLst>
                <a:ext uri="{FF2B5EF4-FFF2-40B4-BE49-F238E27FC236}">
                  <a16:creationId xmlns:a16="http://schemas.microsoft.com/office/drawing/2014/main" id="{32C77E15-047C-4A9F-8A2D-E1BAB01BC774}"/>
                </a:ext>
              </a:extLst>
            </p:cNvPr>
            <p:cNvSpPr/>
            <p:nvPr/>
          </p:nvSpPr>
          <p:spPr>
            <a:xfrm>
              <a:off x="1073717" y="1357534"/>
              <a:ext cx="871819" cy="871538"/>
            </a:xfrm>
            <a:prstGeom prst="ellipse">
              <a:avLst/>
            </a:prstGeom>
            <a:solidFill>
              <a:srgbClr val="FEFCD8"/>
            </a:solidFill>
            <a:ln>
              <a:solidFill>
                <a:srgbClr val="891B8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4000" dirty="0">
                  <a:solidFill>
                    <a:srgbClr val="891B86"/>
                  </a:solidFill>
                  <a:latin typeface="+mj-ea"/>
                  <a:ea typeface="+mj-ea"/>
                </a:rPr>
                <a:t>3</a:t>
              </a:r>
              <a:endParaRPr lang="ja-JP" altLang="en-US" sz="4000" dirty="0">
                <a:solidFill>
                  <a:srgbClr val="891B86"/>
                </a:solidFill>
                <a:latin typeface="+mj-ea"/>
                <a:ea typeface="+mj-ea"/>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図 12">
            <a:extLst>
              <a:ext uri="{FF2B5EF4-FFF2-40B4-BE49-F238E27FC236}">
                <a16:creationId xmlns:a16="http://schemas.microsoft.com/office/drawing/2014/main" id="{93D2A487-890D-47E3-B372-65770442B2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表 6">
            <a:extLst>
              <a:ext uri="{FF2B5EF4-FFF2-40B4-BE49-F238E27FC236}">
                <a16:creationId xmlns:a16="http://schemas.microsoft.com/office/drawing/2014/main" id="{AA940F28-DE9C-4345-BD8F-67B703A9F1B2}"/>
              </a:ext>
            </a:extLst>
          </p:cNvPr>
          <p:cNvGraphicFramePr>
            <a:graphicFrameLocks noGrp="1"/>
          </p:cNvGraphicFramePr>
          <p:nvPr/>
        </p:nvGraphicFramePr>
        <p:xfrm>
          <a:off x="482600" y="214313"/>
          <a:ext cx="9204326" cy="5570537"/>
        </p:xfrm>
        <a:graphic>
          <a:graphicData uri="http://schemas.openxmlformats.org/drawingml/2006/table">
            <a:tbl>
              <a:tblPr firstRow="1" bandRow="1">
                <a:tableStyleId>{00A15C55-8517-42AA-B614-E9B94910E393}</a:tableStyleId>
              </a:tblPr>
              <a:tblGrid>
                <a:gridCol w="3264050">
                  <a:extLst>
                    <a:ext uri="{9D8B030D-6E8A-4147-A177-3AD203B41FA5}">
                      <a16:colId xmlns:a16="http://schemas.microsoft.com/office/drawing/2014/main" val="20000"/>
                    </a:ext>
                  </a:extLst>
                </a:gridCol>
                <a:gridCol w="1980092">
                  <a:extLst>
                    <a:ext uri="{9D8B030D-6E8A-4147-A177-3AD203B41FA5}">
                      <a16:colId xmlns:a16="http://schemas.microsoft.com/office/drawing/2014/main" val="20001"/>
                    </a:ext>
                  </a:extLst>
                </a:gridCol>
                <a:gridCol w="1980092">
                  <a:extLst>
                    <a:ext uri="{9D8B030D-6E8A-4147-A177-3AD203B41FA5}">
                      <a16:colId xmlns:a16="http://schemas.microsoft.com/office/drawing/2014/main" val="20002"/>
                    </a:ext>
                  </a:extLst>
                </a:gridCol>
                <a:gridCol w="1980092">
                  <a:extLst>
                    <a:ext uri="{9D8B030D-6E8A-4147-A177-3AD203B41FA5}">
                      <a16:colId xmlns:a16="http://schemas.microsoft.com/office/drawing/2014/main" val="20003"/>
                    </a:ext>
                  </a:extLst>
                </a:gridCol>
              </a:tblGrid>
              <a:tr h="1006077">
                <a:tc>
                  <a:txBody>
                    <a:bodyPr/>
                    <a:lstStyle/>
                    <a:p>
                      <a:endParaRPr kumimoji="1" lang="ja-JP" altLang="en-US" sz="2000" dirty="0">
                        <a:latin typeface="游ゴシック" panose="020B0400000000000000" pitchFamily="50" charset="-128"/>
                        <a:ea typeface="游ゴシック" panose="020B0400000000000000" pitchFamily="50" charset="-128"/>
                      </a:endParaRPr>
                    </a:p>
                  </a:txBody>
                  <a:tcPr marL="91447" marR="91447" marT="45733" marB="45733"/>
                </a:tc>
                <a:tc>
                  <a:txBody>
                    <a:bodyPr/>
                    <a:lstStyle/>
                    <a:p>
                      <a:r>
                        <a:rPr kumimoji="1" lang="ja-JP" altLang="en-US" sz="2000" dirty="0">
                          <a:latin typeface="游ゴシック" panose="020B0400000000000000" pitchFamily="50" charset="-128"/>
                          <a:ea typeface="游ゴシック" panose="020B0400000000000000" pitchFamily="50" charset="-128"/>
                        </a:rPr>
                        <a:t>リンパ節への転移はない</a:t>
                      </a:r>
                    </a:p>
                  </a:txBody>
                  <a:tcPr marL="91447" marR="91447" marT="45733" marB="45733" anchor="ctr"/>
                </a:tc>
                <a:tc>
                  <a:txBody>
                    <a:bodyPr/>
                    <a:lstStyle/>
                    <a:p>
                      <a:r>
                        <a:rPr kumimoji="1" lang="ja-JP" altLang="en-US" sz="2000" dirty="0">
                          <a:latin typeface="游ゴシック" panose="020B0400000000000000" pitchFamily="50" charset="-128"/>
                          <a:ea typeface="游ゴシック" panose="020B0400000000000000" pitchFamily="50" charset="-128"/>
                        </a:rPr>
                        <a:t>領域リンパ節への転移がある</a:t>
                      </a:r>
                    </a:p>
                  </a:txBody>
                  <a:tcPr marL="91447" marR="91447" marT="45733" marB="45733" anchor="ctr"/>
                </a:tc>
                <a:tc>
                  <a:txBody>
                    <a:bodyPr/>
                    <a:lstStyle/>
                    <a:p>
                      <a:r>
                        <a:rPr kumimoji="1" lang="ja-JP" altLang="en-US" sz="2000" dirty="0">
                          <a:latin typeface="游ゴシック" panose="020B0400000000000000" pitchFamily="50" charset="-128"/>
                          <a:ea typeface="游ゴシック" panose="020B0400000000000000" pitchFamily="50" charset="-128"/>
                        </a:rPr>
                        <a:t>離れたリンパ節か離れた臓器に転移がある</a:t>
                      </a:r>
                    </a:p>
                  </a:txBody>
                  <a:tcPr marL="91447" marR="91447" marT="45733" marB="45733" anchor="ctr"/>
                </a:tc>
                <a:extLst>
                  <a:ext uri="{0D108BD9-81ED-4DB2-BD59-A6C34878D82A}">
                    <a16:rowId xmlns:a16="http://schemas.microsoft.com/office/drawing/2014/main" val="10000"/>
                  </a:ext>
                </a:extLst>
              </a:tr>
              <a:tr h="770759">
                <a:tc>
                  <a:txBody>
                    <a:bodyPr/>
                    <a:lstStyle/>
                    <a:p>
                      <a:pPr algn="l"/>
                      <a:r>
                        <a:rPr kumimoji="1" lang="ja-JP" altLang="en-US" sz="2000" b="1" dirty="0">
                          <a:latin typeface="游ゴシック" panose="020B0400000000000000" pitchFamily="50" charset="-128"/>
                          <a:ea typeface="游ゴシック" panose="020B0400000000000000" pitchFamily="50" charset="-128"/>
                        </a:rPr>
                        <a:t>がんが膵管上皮内にとどまる</a:t>
                      </a:r>
                    </a:p>
                  </a:txBody>
                  <a:tcPr marL="91447" marR="91447" marT="45733" marB="45733" anchor="ctr"/>
                </a:tc>
                <a:tc>
                  <a:txBody>
                    <a:bodyPr/>
                    <a:lstStyle/>
                    <a:p>
                      <a:pPr algn="ctr"/>
                      <a:r>
                        <a:rPr kumimoji="1" lang="en-US" altLang="ja-JP" sz="2800" b="0" dirty="0">
                          <a:latin typeface="游ゴシック" panose="020B0400000000000000" pitchFamily="50" charset="-128"/>
                          <a:ea typeface="游ゴシック" panose="020B0400000000000000" pitchFamily="50" charset="-128"/>
                        </a:rPr>
                        <a:t>0</a:t>
                      </a:r>
                      <a:endParaRPr kumimoji="1" lang="ja-JP" altLang="en-US" sz="2800" b="0" dirty="0">
                        <a:latin typeface="游ゴシック" panose="020B0400000000000000" pitchFamily="50" charset="-128"/>
                        <a:ea typeface="游ゴシック" panose="020B0400000000000000" pitchFamily="50" charset="-128"/>
                      </a:endParaRPr>
                    </a:p>
                  </a:txBody>
                  <a:tcPr marL="91447" marR="91447" marT="45733" marB="45733" anchor="ctr"/>
                </a:tc>
                <a:tc>
                  <a:txBody>
                    <a:bodyPr/>
                    <a:lstStyle/>
                    <a:p>
                      <a:pPr algn="ctr"/>
                      <a:endParaRPr kumimoji="1" lang="ja-JP" altLang="en-US" sz="2800" b="0" dirty="0">
                        <a:latin typeface="游ゴシック" panose="020B0400000000000000" pitchFamily="50" charset="-128"/>
                        <a:ea typeface="游ゴシック" panose="020B0400000000000000" pitchFamily="50" charset="-128"/>
                      </a:endParaRPr>
                    </a:p>
                  </a:txBody>
                  <a:tcPr marL="91447" marR="91447" marT="45733" marB="45733" anchor="ctr">
                    <a:lnBlToTr w="12700" cap="flat" cmpd="sng" algn="ctr">
                      <a:solidFill>
                        <a:schemeClr val="tx1"/>
                      </a:solidFill>
                      <a:prstDash val="solid"/>
                      <a:round/>
                      <a:headEnd type="none" w="med" len="med"/>
                      <a:tailEnd type="none" w="med" len="med"/>
                    </a:lnBlToTr>
                  </a:tcPr>
                </a:tc>
                <a:tc>
                  <a:txBody>
                    <a:bodyPr/>
                    <a:lstStyle/>
                    <a:p>
                      <a:pPr algn="ctr"/>
                      <a:endParaRPr kumimoji="1" lang="ja-JP" altLang="en-US" sz="2800" b="0" dirty="0">
                        <a:latin typeface="游ゴシック" panose="020B0400000000000000" pitchFamily="50" charset="-128"/>
                        <a:ea typeface="游ゴシック" panose="020B0400000000000000" pitchFamily="50" charset="-128"/>
                      </a:endParaRPr>
                    </a:p>
                  </a:txBody>
                  <a:tcPr marL="91447" marR="91447" marT="45733" marB="45733" anchor="ctr">
                    <a:lnBlToTr w="12700" cap="flat" cmpd="sng" algn="ctr">
                      <a:solidFill>
                        <a:schemeClr val="tx1"/>
                      </a:solidFill>
                      <a:prstDash val="solid"/>
                      <a:round/>
                      <a:headEnd type="none" w="med" len="med"/>
                      <a:tailEnd type="none" w="med" len="med"/>
                    </a:lnBlToTr>
                  </a:tcPr>
                </a:tc>
                <a:extLst>
                  <a:ext uri="{0D108BD9-81ED-4DB2-BD59-A6C34878D82A}">
                    <a16:rowId xmlns:a16="http://schemas.microsoft.com/office/drawing/2014/main" val="10001"/>
                  </a:ext>
                </a:extLst>
              </a:tr>
              <a:tr h="915203">
                <a:tc>
                  <a:txBody>
                    <a:bodyPr/>
                    <a:lstStyle/>
                    <a:p>
                      <a:pPr algn="l"/>
                      <a:r>
                        <a:rPr kumimoji="1" lang="ja-JP" altLang="en-US" sz="2000" b="1" dirty="0">
                          <a:latin typeface="游ゴシック" panose="020B0400000000000000" pitchFamily="50" charset="-128"/>
                          <a:ea typeface="游ゴシック" panose="020B0400000000000000" pitchFamily="50" charset="-128"/>
                        </a:rPr>
                        <a:t>がんの大きさが</a:t>
                      </a:r>
                      <a:r>
                        <a:rPr kumimoji="1" lang="en-US" altLang="ja-JP" sz="2000" b="1" dirty="0">
                          <a:latin typeface="游ゴシック" panose="020B0400000000000000" pitchFamily="50" charset="-128"/>
                          <a:ea typeface="游ゴシック" panose="020B0400000000000000" pitchFamily="50" charset="-128"/>
                        </a:rPr>
                        <a:t>2㎝</a:t>
                      </a:r>
                      <a:r>
                        <a:rPr kumimoji="1" lang="ja-JP" altLang="en-US" sz="2000" b="1" dirty="0">
                          <a:latin typeface="游ゴシック" panose="020B0400000000000000" pitchFamily="50" charset="-128"/>
                          <a:ea typeface="游ゴシック" panose="020B0400000000000000" pitchFamily="50" charset="-128"/>
                        </a:rPr>
                        <a:t>以内で、すい臓内にとどまっている</a:t>
                      </a:r>
                    </a:p>
                  </a:txBody>
                  <a:tcPr marL="91447" marR="91447" marT="45733" marB="45733" anchor="ctr"/>
                </a:tc>
                <a:tc>
                  <a:txBody>
                    <a:bodyPr/>
                    <a:lstStyle/>
                    <a:p>
                      <a:pPr algn="ctr"/>
                      <a:r>
                        <a:rPr kumimoji="1" lang="en-US" altLang="ja-JP" sz="2800" b="0" dirty="0" err="1">
                          <a:latin typeface="游ゴシック" panose="020B0400000000000000" pitchFamily="50" charset="-128"/>
                          <a:ea typeface="游ゴシック" panose="020B0400000000000000" pitchFamily="50" charset="-128"/>
                        </a:rPr>
                        <a:t>ⅠA</a:t>
                      </a:r>
                      <a:endParaRPr kumimoji="1" lang="ja-JP" altLang="en-US" sz="2800" b="0" dirty="0">
                        <a:latin typeface="游ゴシック" panose="020B0400000000000000" pitchFamily="50" charset="-128"/>
                        <a:ea typeface="游ゴシック" panose="020B0400000000000000" pitchFamily="50" charset="-128"/>
                      </a:endParaRPr>
                    </a:p>
                  </a:txBody>
                  <a:tcPr marL="91447" marR="91447" marT="45733" marB="45733" anchor="ctr"/>
                </a:tc>
                <a:tc>
                  <a:txBody>
                    <a:bodyPr/>
                    <a:lstStyle/>
                    <a:p>
                      <a:pPr algn="ctr"/>
                      <a:r>
                        <a:rPr kumimoji="1" lang="en-US" altLang="ja-JP" sz="2800" b="0" dirty="0" err="1">
                          <a:latin typeface="游ゴシック" panose="020B0400000000000000" pitchFamily="50" charset="-128"/>
                          <a:ea typeface="游ゴシック" panose="020B0400000000000000" pitchFamily="50" charset="-128"/>
                        </a:rPr>
                        <a:t>ⅡB</a:t>
                      </a:r>
                      <a:endParaRPr kumimoji="1" lang="ja-JP" altLang="en-US" sz="2800" b="0" dirty="0">
                        <a:latin typeface="游ゴシック" panose="020B0400000000000000" pitchFamily="50" charset="-128"/>
                        <a:ea typeface="游ゴシック" panose="020B0400000000000000" pitchFamily="50" charset="-128"/>
                      </a:endParaRPr>
                    </a:p>
                  </a:txBody>
                  <a:tcPr marL="91447" marR="91447" marT="45733" marB="45733" anchor="ctr"/>
                </a:tc>
                <a:tc>
                  <a:txBody>
                    <a:bodyPr/>
                    <a:lstStyle/>
                    <a:p>
                      <a:pPr algn="ctr"/>
                      <a:r>
                        <a:rPr kumimoji="1" lang="en-US" altLang="ja-JP" sz="2800" b="0" dirty="0">
                          <a:latin typeface="游ゴシック" panose="020B0400000000000000" pitchFamily="50" charset="-128"/>
                          <a:ea typeface="游ゴシック" panose="020B0400000000000000" pitchFamily="50" charset="-128"/>
                        </a:rPr>
                        <a:t>Ⅳ</a:t>
                      </a:r>
                      <a:endParaRPr kumimoji="1" lang="ja-JP" altLang="en-US" sz="2800" b="0" dirty="0">
                        <a:latin typeface="游ゴシック" panose="020B0400000000000000" pitchFamily="50" charset="-128"/>
                        <a:ea typeface="游ゴシック" panose="020B0400000000000000" pitchFamily="50" charset="-128"/>
                      </a:endParaRPr>
                    </a:p>
                  </a:txBody>
                  <a:tcPr marL="91447" marR="91447" marT="45733" marB="45733" anchor="ctr"/>
                </a:tc>
                <a:extLst>
                  <a:ext uri="{0D108BD9-81ED-4DB2-BD59-A6C34878D82A}">
                    <a16:rowId xmlns:a16="http://schemas.microsoft.com/office/drawing/2014/main" val="10002"/>
                  </a:ext>
                </a:extLst>
              </a:tr>
              <a:tr h="915203">
                <a:tc>
                  <a:txBody>
                    <a:bodyPr/>
                    <a:lstStyle/>
                    <a:p>
                      <a:pPr algn="l"/>
                      <a:r>
                        <a:rPr kumimoji="1" lang="ja-JP" altLang="en-US" sz="2000" b="1" dirty="0">
                          <a:latin typeface="游ゴシック" panose="020B0400000000000000" pitchFamily="50" charset="-128"/>
                          <a:ea typeface="游ゴシック" panose="020B0400000000000000" pitchFamily="50" charset="-128"/>
                        </a:rPr>
                        <a:t>がんの大きさが</a:t>
                      </a:r>
                      <a:r>
                        <a:rPr kumimoji="1" lang="en-US" altLang="ja-JP" sz="2000" b="1" dirty="0">
                          <a:latin typeface="游ゴシック" panose="020B0400000000000000" pitchFamily="50" charset="-128"/>
                          <a:ea typeface="游ゴシック" panose="020B0400000000000000" pitchFamily="50" charset="-128"/>
                        </a:rPr>
                        <a:t>2㎝</a:t>
                      </a:r>
                      <a:r>
                        <a:rPr kumimoji="1" lang="ja-JP" altLang="en-US" sz="2000" b="1" dirty="0">
                          <a:latin typeface="游ゴシック" panose="020B0400000000000000" pitchFamily="50" charset="-128"/>
                          <a:ea typeface="游ゴシック" panose="020B0400000000000000" pitchFamily="50" charset="-128"/>
                        </a:rPr>
                        <a:t>を超え、すい臓内にとどまっている</a:t>
                      </a:r>
                    </a:p>
                  </a:txBody>
                  <a:tcPr marL="91447" marR="91447" marT="45733" marB="45733" anchor="ctr"/>
                </a:tc>
                <a:tc>
                  <a:txBody>
                    <a:bodyPr/>
                    <a:lstStyle/>
                    <a:p>
                      <a:pPr algn="ctr"/>
                      <a:r>
                        <a:rPr kumimoji="1" lang="en-US" altLang="ja-JP" sz="2800" b="0" dirty="0" err="1">
                          <a:latin typeface="游ゴシック" panose="020B0400000000000000" pitchFamily="50" charset="-128"/>
                          <a:ea typeface="游ゴシック" panose="020B0400000000000000" pitchFamily="50" charset="-128"/>
                        </a:rPr>
                        <a:t>ⅠB</a:t>
                      </a:r>
                      <a:endParaRPr kumimoji="1" lang="ja-JP" altLang="en-US" sz="2800" b="0" dirty="0">
                        <a:latin typeface="游ゴシック" panose="020B0400000000000000" pitchFamily="50" charset="-128"/>
                        <a:ea typeface="游ゴシック" panose="020B0400000000000000" pitchFamily="50" charset="-128"/>
                      </a:endParaRPr>
                    </a:p>
                  </a:txBody>
                  <a:tcPr marL="91447" marR="91447" marT="45733" marB="45733" anchor="ctr"/>
                </a:tc>
                <a:tc>
                  <a:txBody>
                    <a:bodyPr/>
                    <a:lstStyle/>
                    <a:p>
                      <a:pPr algn="ctr"/>
                      <a:r>
                        <a:rPr kumimoji="1" lang="en-US" altLang="ja-JP" sz="2800" b="0" dirty="0" err="1">
                          <a:latin typeface="游ゴシック" panose="020B0400000000000000" pitchFamily="50" charset="-128"/>
                          <a:ea typeface="游ゴシック" panose="020B0400000000000000" pitchFamily="50" charset="-128"/>
                        </a:rPr>
                        <a:t>ⅡB</a:t>
                      </a:r>
                      <a:endParaRPr kumimoji="1" lang="ja-JP" altLang="en-US" sz="2800" b="0" dirty="0">
                        <a:latin typeface="游ゴシック" panose="020B0400000000000000" pitchFamily="50" charset="-128"/>
                        <a:ea typeface="游ゴシック" panose="020B0400000000000000" pitchFamily="50" charset="-128"/>
                      </a:endParaRPr>
                    </a:p>
                  </a:txBody>
                  <a:tcPr marL="91447" marR="91447" marT="45733" marB="45733" anchor="ctr"/>
                </a:tc>
                <a:tc>
                  <a:txBody>
                    <a:bodyPr/>
                    <a:lstStyle/>
                    <a:p>
                      <a:pPr algn="ctr"/>
                      <a:r>
                        <a:rPr kumimoji="1" lang="en-US" altLang="ja-JP" sz="2800" b="0" dirty="0">
                          <a:latin typeface="游ゴシック" panose="020B0400000000000000" pitchFamily="50" charset="-128"/>
                          <a:ea typeface="游ゴシック" panose="020B0400000000000000" pitchFamily="50" charset="-128"/>
                        </a:rPr>
                        <a:t>Ⅳ</a:t>
                      </a:r>
                      <a:endParaRPr kumimoji="1" lang="ja-JP" altLang="en-US" sz="2800" b="0" dirty="0">
                        <a:latin typeface="游ゴシック" panose="020B0400000000000000" pitchFamily="50" charset="-128"/>
                        <a:ea typeface="游ゴシック" panose="020B0400000000000000" pitchFamily="50" charset="-128"/>
                      </a:endParaRPr>
                    </a:p>
                  </a:txBody>
                  <a:tcPr marL="91447" marR="91447" marT="45733" marB="45733" anchor="ctr"/>
                </a:tc>
                <a:extLst>
                  <a:ext uri="{0D108BD9-81ED-4DB2-BD59-A6C34878D82A}">
                    <a16:rowId xmlns:a16="http://schemas.microsoft.com/office/drawing/2014/main" val="10003"/>
                  </a:ext>
                </a:extLst>
              </a:tr>
              <a:tr h="1192536">
                <a:tc>
                  <a:txBody>
                    <a:bodyPr/>
                    <a:lstStyle/>
                    <a:p>
                      <a:pPr algn="l"/>
                      <a:r>
                        <a:rPr kumimoji="1" lang="ja-JP" altLang="en-US" sz="2000" b="1" dirty="0">
                          <a:latin typeface="游ゴシック" panose="020B0400000000000000" pitchFamily="50" charset="-128"/>
                          <a:ea typeface="游ゴシック" panose="020B0400000000000000" pitchFamily="50" charset="-128"/>
                        </a:rPr>
                        <a:t>がんはすい臓の周囲に広がっているが、主要な動脈は巻き込んでいない</a:t>
                      </a:r>
                    </a:p>
                  </a:txBody>
                  <a:tcPr marL="91447" marR="91447" marT="45733" marB="45733" anchor="ctr"/>
                </a:tc>
                <a:tc>
                  <a:txBody>
                    <a:bodyPr/>
                    <a:lstStyle/>
                    <a:p>
                      <a:pPr algn="ctr"/>
                      <a:r>
                        <a:rPr kumimoji="1" lang="en-US" altLang="ja-JP" sz="2800" b="0" dirty="0" err="1">
                          <a:latin typeface="游ゴシック" panose="020B0400000000000000" pitchFamily="50" charset="-128"/>
                          <a:ea typeface="游ゴシック" panose="020B0400000000000000" pitchFamily="50" charset="-128"/>
                        </a:rPr>
                        <a:t>ⅡA</a:t>
                      </a:r>
                      <a:endParaRPr kumimoji="1" lang="ja-JP" altLang="en-US" sz="2800" b="0" dirty="0">
                        <a:latin typeface="游ゴシック" panose="020B0400000000000000" pitchFamily="50" charset="-128"/>
                        <a:ea typeface="游ゴシック" panose="020B0400000000000000" pitchFamily="50" charset="-128"/>
                      </a:endParaRPr>
                    </a:p>
                  </a:txBody>
                  <a:tcPr marL="91447" marR="91447" marT="45733" marB="45733" anchor="ctr"/>
                </a:tc>
                <a:tc>
                  <a:txBody>
                    <a:bodyPr/>
                    <a:lstStyle/>
                    <a:p>
                      <a:pPr algn="ctr"/>
                      <a:r>
                        <a:rPr kumimoji="1" lang="en-US" altLang="ja-JP" sz="2800" b="0" dirty="0" err="1">
                          <a:latin typeface="游ゴシック" panose="020B0400000000000000" pitchFamily="50" charset="-128"/>
                          <a:ea typeface="游ゴシック" panose="020B0400000000000000" pitchFamily="50" charset="-128"/>
                        </a:rPr>
                        <a:t>ⅡB</a:t>
                      </a:r>
                      <a:endParaRPr kumimoji="1" lang="ja-JP" altLang="en-US" sz="2800" b="0" dirty="0">
                        <a:latin typeface="游ゴシック" panose="020B0400000000000000" pitchFamily="50" charset="-128"/>
                        <a:ea typeface="游ゴシック" panose="020B0400000000000000" pitchFamily="50" charset="-128"/>
                      </a:endParaRPr>
                    </a:p>
                  </a:txBody>
                  <a:tcPr marL="91447" marR="91447" marT="45733" marB="45733" anchor="ctr"/>
                </a:tc>
                <a:tc>
                  <a:txBody>
                    <a:bodyPr/>
                    <a:lstStyle/>
                    <a:p>
                      <a:pPr algn="ctr"/>
                      <a:r>
                        <a:rPr kumimoji="1" lang="en-US" altLang="ja-JP" sz="2800" b="0" dirty="0">
                          <a:latin typeface="游ゴシック" panose="020B0400000000000000" pitchFamily="50" charset="-128"/>
                          <a:ea typeface="游ゴシック" panose="020B0400000000000000" pitchFamily="50" charset="-128"/>
                        </a:rPr>
                        <a:t>Ⅳ</a:t>
                      </a:r>
                      <a:endParaRPr kumimoji="1" lang="ja-JP" altLang="en-US" sz="2800" b="0" dirty="0">
                        <a:latin typeface="游ゴシック" panose="020B0400000000000000" pitchFamily="50" charset="-128"/>
                        <a:ea typeface="游ゴシック" panose="020B0400000000000000" pitchFamily="50" charset="-128"/>
                      </a:endParaRPr>
                    </a:p>
                  </a:txBody>
                  <a:tcPr marL="91447" marR="91447" marT="45733" marB="45733" anchor="ctr"/>
                </a:tc>
                <a:extLst>
                  <a:ext uri="{0D108BD9-81ED-4DB2-BD59-A6C34878D82A}">
                    <a16:rowId xmlns:a16="http://schemas.microsoft.com/office/drawing/2014/main" val="10004"/>
                  </a:ext>
                </a:extLst>
              </a:tr>
              <a:tr h="770759">
                <a:tc>
                  <a:txBody>
                    <a:bodyPr/>
                    <a:lstStyle/>
                    <a:p>
                      <a:pPr algn="l"/>
                      <a:r>
                        <a:rPr kumimoji="1" lang="ja-JP" altLang="en-US" sz="2000" b="1" dirty="0">
                          <a:latin typeface="游ゴシック" panose="020B0400000000000000" pitchFamily="50" charset="-128"/>
                          <a:ea typeface="游ゴシック" panose="020B0400000000000000" pitchFamily="50" charset="-128"/>
                        </a:rPr>
                        <a:t>がんが主要な動脈を巻き込んで広がっている</a:t>
                      </a:r>
                    </a:p>
                  </a:txBody>
                  <a:tcPr marL="91447" marR="91447" marT="45733" marB="45733" anchor="ctr"/>
                </a:tc>
                <a:tc>
                  <a:txBody>
                    <a:bodyPr/>
                    <a:lstStyle/>
                    <a:p>
                      <a:pPr algn="ctr"/>
                      <a:r>
                        <a:rPr kumimoji="1" lang="en-US" altLang="ja-JP" sz="2800" b="0" dirty="0">
                          <a:latin typeface="游ゴシック" panose="020B0400000000000000" pitchFamily="50" charset="-128"/>
                          <a:ea typeface="游ゴシック" panose="020B0400000000000000" pitchFamily="50" charset="-128"/>
                        </a:rPr>
                        <a:t>Ⅲ</a:t>
                      </a:r>
                      <a:endParaRPr kumimoji="1" lang="ja-JP" altLang="en-US" sz="2800" b="0" dirty="0">
                        <a:latin typeface="游ゴシック" panose="020B0400000000000000" pitchFamily="50" charset="-128"/>
                        <a:ea typeface="游ゴシック" panose="020B0400000000000000" pitchFamily="50" charset="-128"/>
                      </a:endParaRPr>
                    </a:p>
                  </a:txBody>
                  <a:tcPr marL="91447" marR="91447" marT="45733" marB="45733" anchor="ctr"/>
                </a:tc>
                <a:tc>
                  <a:txBody>
                    <a:bodyPr/>
                    <a:lstStyle/>
                    <a:p>
                      <a:pPr algn="ctr"/>
                      <a:r>
                        <a:rPr kumimoji="1" lang="en-US" altLang="ja-JP" sz="2800" b="0" dirty="0">
                          <a:latin typeface="游ゴシック" panose="020B0400000000000000" pitchFamily="50" charset="-128"/>
                          <a:ea typeface="游ゴシック" panose="020B0400000000000000" pitchFamily="50" charset="-128"/>
                        </a:rPr>
                        <a:t>Ⅲ</a:t>
                      </a:r>
                      <a:endParaRPr kumimoji="1" lang="ja-JP" altLang="en-US" sz="2800" b="0" dirty="0">
                        <a:latin typeface="游ゴシック" panose="020B0400000000000000" pitchFamily="50" charset="-128"/>
                        <a:ea typeface="游ゴシック" panose="020B0400000000000000" pitchFamily="50" charset="-128"/>
                      </a:endParaRPr>
                    </a:p>
                  </a:txBody>
                  <a:tcPr marL="91447" marR="91447" marT="45733" marB="45733" anchor="ctr"/>
                </a:tc>
                <a:tc>
                  <a:txBody>
                    <a:bodyPr/>
                    <a:lstStyle/>
                    <a:p>
                      <a:pPr algn="ctr"/>
                      <a:r>
                        <a:rPr kumimoji="1" lang="en-US" altLang="ja-JP" sz="2800" b="0" dirty="0">
                          <a:latin typeface="游ゴシック" panose="020B0400000000000000" pitchFamily="50" charset="-128"/>
                          <a:ea typeface="游ゴシック" panose="020B0400000000000000" pitchFamily="50" charset="-128"/>
                        </a:rPr>
                        <a:t>Ⅳ</a:t>
                      </a:r>
                      <a:endParaRPr kumimoji="1" lang="ja-JP" altLang="en-US" sz="2800" b="0" dirty="0">
                        <a:latin typeface="游ゴシック" panose="020B0400000000000000" pitchFamily="50" charset="-128"/>
                        <a:ea typeface="游ゴシック" panose="020B0400000000000000" pitchFamily="50" charset="-128"/>
                      </a:endParaRPr>
                    </a:p>
                  </a:txBody>
                  <a:tcPr marL="91447" marR="91447" marT="45733" marB="45733" anchor="ctr"/>
                </a:tc>
                <a:extLst>
                  <a:ext uri="{0D108BD9-81ED-4DB2-BD59-A6C34878D82A}">
                    <a16:rowId xmlns:a16="http://schemas.microsoft.com/office/drawing/2014/main" val="10005"/>
                  </a:ext>
                </a:extLst>
              </a:tr>
            </a:tbl>
          </a:graphicData>
        </a:graphic>
      </p:graphicFrame>
      <p:sp>
        <p:nvSpPr>
          <p:cNvPr id="22570" name="テキスト ボックス 1">
            <a:extLst>
              <a:ext uri="{FF2B5EF4-FFF2-40B4-BE49-F238E27FC236}">
                <a16:creationId xmlns:a16="http://schemas.microsoft.com/office/drawing/2014/main" id="{BAEEFE84-C745-4BE8-9B04-44E3F21CCF8A}"/>
              </a:ext>
            </a:extLst>
          </p:cNvPr>
          <p:cNvSpPr txBox="1">
            <a:spLocks noChangeArrowheads="1"/>
          </p:cNvSpPr>
          <p:nvPr/>
        </p:nvSpPr>
        <p:spPr bwMode="auto">
          <a:xfrm>
            <a:off x="3197225" y="6062663"/>
            <a:ext cx="6581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a:latin typeface="游ゴシック" panose="020B0400000000000000" pitchFamily="50" charset="-128"/>
                <a:ea typeface="游ゴシック" panose="020B0400000000000000" pitchFamily="50" charset="-128"/>
              </a:rPr>
              <a:t>｢</a:t>
            </a:r>
            <a:r>
              <a:rPr lang="ja-JP" altLang="en-US">
                <a:latin typeface="游ゴシック" panose="020B0400000000000000" pitchFamily="50" charset="-128"/>
                <a:ea typeface="游ゴシック" panose="020B0400000000000000" pitchFamily="50" charset="-128"/>
              </a:rPr>
              <a:t>膵癌取扱い規約第</a:t>
            </a:r>
            <a:r>
              <a:rPr lang="en-US" altLang="ja-JP">
                <a:latin typeface="游ゴシック" panose="020B0400000000000000" pitchFamily="50" charset="-128"/>
                <a:ea typeface="游ゴシック" panose="020B0400000000000000" pitchFamily="50" charset="-128"/>
              </a:rPr>
              <a:t>7</a:t>
            </a:r>
            <a:r>
              <a:rPr lang="ja-JP" altLang="en-US">
                <a:latin typeface="游ゴシック" panose="020B0400000000000000" pitchFamily="50" charset="-128"/>
                <a:ea typeface="游ゴシック" panose="020B0400000000000000" pitchFamily="50" charset="-128"/>
              </a:rPr>
              <a:t>版</a:t>
            </a:r>
            <a:r>
              <a:rPr lang="en-US" altLang="ja-JP">
                <a:latin typeface="游ゴシック" panose="020B0400000000000000" pitchFamily="50" charset="-128"/>
                <a:ea typeface="游ゴシック" panose="020B0400000000000000" pitchFamily="50" charset="-128"/>
              </a:rPr>
              <a:t>｣</a:t>
            </a:r>
            <a:r>
              <a:rPr lang="ja-JP" altLang="en-US">
                <a:latin typeface="游ゴシック" panose="020B0400000000000000" pitchFamily="50" charset="-128"/>
                <a:ea typeface="游ゴシック" panose="020B0400000000000000" pitchFamily="50" charset="-128"/>
              </a:rPr>
              <a:t>日本膵癌学会、金原出版を参考に作成</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図 4">
            <a:extLst>
              <a:ext uri="{FF2B5EF4-FFF2-40B4-BE49-F238E27FC236}">
                <a16:creationId xmlns:a16="http://schemas.microsoft.com/office/drawing/2014/main" id="{F12D28E5-37A6-4AD6-9722-7D4CE253B46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71438"/>
            <a:ext cx="4191000"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線コネクタ 4">
            <a:extLst>
              <a:ext uri="{FF2B5EF4-FFF2-40B4-BE49-F238E27FC236}">
                <a16:creationId xmlns:a16="http://schemas.microsoft.com/office/drawing/2014/main" id="{02FFA645-8A37-47F6-A412-12270FAE48A2}"/>
              </a:ext>
            </a:extLst>
          </p:cNvPr>
          <p:cNvCxnSpPr/>
          <p:nvPr/>
        </p:nvCxnSpPr>
        <p:spPr>
          <a:xfrm>
            <a:off x="0" y="844550"/>
            <a:ext cx="9906000" cy="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5124" name="図 9">
            <a:extLst>
              <a:ext uri="{FF2B5EF4-FFF2-40B4-BE49-F238E27FC236}">
                <a16:creationId xmlns:a16="http://schemas.microsoft.com/office/drawing/2014/main" id="{777B0FD7-4601-45A6-9B12-260B150CDAF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600" y="912813"/>
            <a:ext cx="10109201" cy="582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図 3">
            <a:extLst>
              <a:ext uri="{FF2B5EF4-FFF2-40B4-BE49-F238E27FC236}">
                <a16:creationId xmlns:a16="http://schemas.microsoft.com/office/drawing/2014/main" id="{DCC94D99-CCF1-4919-8451-29C6B5B9AF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5" name="グループ化 8">
            <a:extLst>
              <a:ext uri="{FF2B5EF4-FFF2-40B4-BE49-F238E27FC236}">
                <a16:creationId xmlns:a16="http://schemas.microsoft.com/office/drawing/2014/main" id="{63C53A77-1986-497F-B3AC-D008D09707D3}"/>
              </a:ext>
            </a:extLst>
          </p:cNvPr>
          <p:cNvGrpSpPr>
            <a:grpSpLocks/>
          </p:cNvGrpSpPr>
          <p:nvPr/>
        </p:nvGrpSpPr>
        <p:grpSpPr bwMode="auto">
          <a:xfrm>
            <a:off x="360363" y="360363"/>
            <a:ext cx="1714500" cy="1619250"/>
            <a:chOff x="230483" y="609822"/>
            <a:chExt cx="1715053" cy="1619250"/>
          </a:xfrm>
        </p:grpSpPr>
        <p:sp>
          <p:nvSpPr>
            <p:cNvPr id="7" name="楕円 6">
              <a:extLst>
                <a:ext uri="{FF2B5EF4-FFF2-40B4-BE49-F238E27FC236}">
                  <a16:creationId xmlns:a16="http://schemas.microsoft.com/office/drawing/2014/main" id="{D84C8A88-AE8B-4D6B-B99E-F9EEAE050AAC}"/>
                </a:ext>
              </a:extLst>
            </p:cNvPr>
            <p:cNvSpPr/>
            <p:nvPr/>
          </p:nvSpPr>
          <p:spPr>
            <a:xfrm>
              <a:off x="230483" y="609822"/>
              <a:ext cx="1278349" cy="1279525"/>
            </a:xfrm>
            <a:prstGeom prst="ellipse">
              <a:avLst/>
            </a:prstGeom>
            <a:solidFill>
              <a:srgbClr val="891B86"/>
            </a:solidFill>
            <a:ln>
              <a:solidFill>
                <a:srgbClr val="891B8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4000" dirty="0">
                  <a:latin typeface="+mj-ea"/>
                  <a:ea typeface="+mj-ea"/>
                </a:rPr>
                <a:t>Q</a:t>
              </a:r>
              <a:endParaRPr lang="ja-JP" altLang="en-US" sz="4000" dirty="0">
                <a:latin typeface="+mj-ea"/>
                <a:ea typeface="+mj-ea"/>
              </a:endParaRPr>
            </a:p>
          </p:txBody>
        </p:sp>
        <p:sp>
          <p:nvSpPr>
            <p:cNvPr id="8" name="楕円 7">
              <a:extLst>
                <a:ext uri="{FF2B5EF4-FFF2-40B4-BE49-F238E27FC236}">
                  <a16:creationId xmlns:a16="http://schemas.microsoft.com/office/drawing/2014/main" id="{D5DD93CE-2423-453A-A60A-293D5A36E7FE}"/>
                </a:ext>
              </a:extLst>
            </p:cNvPr>
            <p:cNvSpPr/>
            <p:nvPr/>
          </p:nvSpPr>
          <p:spPr>
            <a:xfrm>
              <a:off x="1073717" y="1357534"/>
              <a:ext cx="871819" cy="871538"/>
            </a:xfrm>
            <a:prstGeom prst="ellipse">
              <a:avLst/>
            </a:prstGeom>
            <a:solidFill>
              <a:srgbClr val="FEFCD8"/>
            </a:solidFill>
            <a:ln>
              <a:solidFill>
                <a:srgbClr val="891B8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4000" dirty="0">
                  <a:solidFill>
                    <a:srgbClr val="891B86"/>
                  </a:solidFill>
                  <a:latin typeface="+mj-ea"/>
                  <a:ea typeface="+mj-ea"/>
                </a:rPr>
                <a:t>4</a:t>
              </a:r>
              <a:endParaRPr lang="ja-JP" altLang="en-US" sz="4000" dirty="0">
                <a:solidFill>
                  <a:srgbClr val="891B86"/>
                </a:solidFill>
                <a:latin typeface="+mj-ea"/>
                <a:ea typeface="+mj-ea"/>
              </a:endParaRPr>
            </a:p>
          </p:txBody>
        </p:sp>
      </p:grpSp>
      <p:sp>
        <p:nvSpPr>
          <p:cNvPr id="9" name="テキスト ボックス 7">
            <a:extLst>
              <a:ext uri="{FF2B5EF4-FFF2-40B4-BE49-F238E27FC236}">
                <a16:creationId xmlns:a16="http://schemas.microsoft.com/office/drawing/2014/main" id="{00FE218D-D61B-4B15-B84D-4C4F0C69796E}"/>
              </a:ext>
            </a:extLst>
          </p:cNvPr>
          <p:cNvSpPr txBox="1">
            <a:spLocks noChangeArrowheads="1"/>
          </p:cNvSpPr>
          <p:nvPr/>
        </p:nvSpPr>
        <p:spPr bwMode="auto">
          <a:xfrm>
            <a:off x="2074863" y="584200"/>
            <a:ext cx="7566025" cy="1446213"/>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Font typeface="Arial" panose="020B0604020202020204" pitchFamily="34" charset="0"/>
              <a:buNone/>
              <a:defRPr/>
            </a:pPr>
            <a:r>
              <a:rPr lang="ja-JP" altLang="en-US" sz="4000" spc="-150" dirty="0">
                <a:latin typeface="游ゴシック" panose="020B0400000000000000" pitchFamily="50" charset="-128"/>
                <a:ea typeface="游ゴシック" panose="020B0400000000000000" pitchFamily="50" charset="-128"/>
              </a:rPr>
              <a:t>すい臓がんでは、どのような</a:t>
            </a:r>
            <a:endParaRPr lang="en-US" altLang="ja-JP" sz="4000" spc="-150" dirty="0">
              <a:latin typeface="游ゴシック" panose="020B0400000000000000" pitchFamily="50" charset="-128"/>
              <a:ea typeface="游ゴシック" panose="020B0400000000000000" pitchFamily="50" charset="-128"/>
            </a:endParaRPr>
          </a:p>
          <a:p>
            <a:pPr>
              <a:buFont typeface="Arial" panose="020B0604020202020204" pitchFamily="34" charset="0"/>
              <a:buNone/>
              <a:defRPr/>
            </a:pPr>
            <a:r>
              <a:rPr lang="ja-JP" altLang="en-US" sz="4000" spc="-150" dirty="0">
                <a:solidFill>
                  <a:srgbClr val="6C0B5E"/>
                </a:solidFill>
                <a:latin typeface="游ゴシック" panose="020B0400000000000000" pitchFamily="50" charset="-128"/>
                <a:ea typeface="游ゴシック" panose="020B0400000000000000" pitchFamily="50" charset="-128"/>
              </a:rPr>
              <a:t>治療</a:t>
            </a:r>
            <a:r>
              <a:rPr lang="ja-JP" altLang="en-US" sz="4000" spc="-150" dirty="0">
                <a:latin typeface="游ゴシック" panose="020B0400000000000000" pitchFamily="50" charset="-128"/>
                <a:ea typeface="游ゴシック" panose="020B0400000000000000" pitchFamily="50" charset="-128"/>
              </a:rPr>
              <a:t>が行われるのですか</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図 6">
            <a:extLst>
              <a:ext uri="{FF2B5EF4-FFF2-40B4-BE49-F238E27FC236}">
                <a16:creationId xmlns:a16="http://schemas.microsoft.com/office/drawing/2014/main" id="{BA8B2EBE-7E91-4DD5-BE9B-982E37BA03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テキスト ボックス 2">
            <a:extLst>
              <a:ext uri="{FF2B5EF4-FFF2-40B4-BE49-F238E27FC236}">
                <a16:creationId xmlns:a16="http://schemas.microsoft.com/office/drawing/2014/main" id="{87D68A35-9731-49A2-BCC3-8755C9EFD778}"/>
              </a:ext>
            </a:extLst>
          </p:cNvPr>
          <p:cNvSpPr txBox="1">
            <a:spLocks noChangeArrowheads="1"/>
          </p:cNvSpPr>
          <p:nvPr/>
        </p:nvSpPr>
        <p:spPr bwMode="auto">
          <a:xfrm>
            <a:off x="955675" y="2603500"/>
            <a:ext cx="7994650"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nSpc>
                <a:spcPct val="150000"/>
              </a:lnSpc>
              <a:spcBef>
                <a:spcPct val="0"/>
              </a:spcBef>
              <a:buFontTx/>
              <a:buNone/>
            </a:pPr>
            <a:r>
              <a:rPr lang="ja-JP" altLang="en-US" sz="2400" b="1" dirty="0">
                <a:solidFill>
                  <a:srgbClr val="6C0B5E"/>
                </a:solidFill>
                <a:latin typeface="游ゴシック" panose="020B0400000000000000" pitchFamily="50" charset="-128"/>
                <a:ea typeface="游ゴシック" panose="020B0400000000000000" pitchFamily="50" charset="-128"/>
              </a:rPr>
              <a:t>すい臓がんの治療には、手術、薬物療法（化学療法）、</a:t>
            </a:r>
            <a:endParaRPr lang="en-US" altLang="ja-JP" sz="2400" b="1" dirty="0">
              <a:solidFill>
                <a:srgbClr val="6C0B5E"/>
              </a:solidFill>
              <a:latin typeface="游ゴシック" panose="020B0400000000000000" pitchFamily="50" charset="-128"/>
              <a:ea typeface="游ゴシック" panose="020B0400000000000000" pitchFamily="50" charset="-128"/>
            </a:endParaRPr>
          </a:p>
          <a:p>
            <a:pPr>
              <a:lnSpc>
                <a:spcPct val="150000"/>
              </a:lnSpc>
              <a:spcBef>
                <a:spcPct val="0"/>
              </a:spcBef>
              <a:buFontTx/>
              <a:buNone/>
            </a:pPr>
            <a:r>
              <a:rPr lang="ja-JP" altLang="en-US" sz="2400" b="1" dirty="0">
                <a:solidFill>
                  <a:srgbClr val="6C0B5E"/>
                </a:solidFill>
                <a:latin typeface="游ゴシック" panose="020B0400000000000000" pitchFamily="50" charset="-128"/>
                <a:ea typeface="游ゴシック" panose="020B0400000000000000" pitchFamily="50" charset="-128"/>
              </a:rPr>
              <a:t>化学放射線療法があります。</a:t>
            </a:r>
            <a:endParaRPr lang="en-US" altLang="ja-JP" sz="2400" b="1" dirty="0">
              <a:solidFill>
                <a:srgbClr val="6C0B5E"/>
              </a:solidFill>
              <a:latin typeface="游ゴシック" panose="020B0400000000000000" pitchFamily="50" charset="-128"/>
              <a:ea typeface="游ゴシック" panose="020B0400000000000000" pitchFamily="50" charset="-128"/>
            </a:endParaRPr>
          </a:p>
          <a:p>
            <a:pPr>
              <a:lnSpc>
                <a:spcPct val="150000"/>
              </a:lnSpc>
              <a:spcBef>
                <a:spcPct val="0"/>
              </a:spcBef>
              <a:buFontTx/>
              <a:buNone/>
            </a:pPr>
            <a:r>
              <a:rPr lang="ja-JP" altLang="en-US" sz="2400" b="1" dirty="0">
                <a:solidFill>
                  <a:srgbClr val="6C0B5E"/>
                </a:solidFill>
                <a:latin typeface="游ゴシック" panose="020B0400000000000000" pitchFamily="50" charset="-128"/>
                <a:ea typeface="游ゴシック" panose="020B0400000000000000" pitchFamily="50" charset="-128"/>
              </a:rPr>
              <a:t>治療法は病気とがんの広がり方、患者さん本人の希望、</a:t>
            </a:r>
            <a:endParaRPr lang="en-US" altLang="ja-JP" sz="2400" b="1" dirty="0">
              <a:solidFill>
                <a:srgbClr val="6C0B5E"/>
              </a:solidFill>
              <a:latin typeface="游ゴシック" panose="020B0400000000000000" pitchFamily="50" charset="-128"/>
              <a:ea typeface="游ゴシック" panose="020B0400000000000000" pitchFamily="50" charset="-128"/>
            </a:endParaRPr>
          </a:p>
          <a:p>
            <a:pPr>
              <a:lnSpc>
                <a:spcPct val="150000"/>
              </a:lnSpc>
              <a:spcBef>
                <a:spcPct val="0"/>
              </a:spcBef>
              <a:buFontTx/>
              <a:buNone/>
            </a:pPr>
            <a:r>
              <a:rPr lang="ja-JP" altLang="en-US" sz="2400" b="1" dirty="0">
                <a:solidFill>
                  <a:srgbClr val="6C0B5E"/>
                </a:solidFill>
                <a:latin typeface="游ゴシック" panose="020B0400000000000000" pitchFamily="50" charset="-128"/>
                <a:ea typeface="游ゴシック" panose="020B0400000000000000" pitchFamily="50" charset="-128"/>
              </a:rPr>
              <a:t>全身状態、年齢によって決まります。</a:t>
            </a:r>
          </a:p>
        </p:txBody>
      </p:sp>
      <p:grpSp>
        <p:nvGrpSpPr>
          <p:cNvPr id="24580" name="グループ化 8">
            <a:extLst>
              <a:ext uri="{FF2B5EF4-FFF2-40B4-BE49-F238E27FC236}">
                <a16:creationId xmlns:a16="http://schemas.microsoft.com/office/drawing/2014/main" id="{AE6585F9-D49B-4A34-AC2A-99F75E920CC9}"/>
              </a:ext>
            </a:extLst>
          </p:cNvPr>
          <p:cNvGrpSpPr>
            <a:grpSpLocks/>
          </p:cNvGrpSpPr>
          <p:nvPr/>
        </p:nvGrpSpPr>
        <p:grpSpPr bwMode="auto">
          <a:xfrm>
            <a:off x="360363" y="360363"/>
            <a:ext cx="1714500" cy="1619250"/>
            <a:chOff x="230483" y="609822"/>
            <a:chExt cx="1715053" cy="1619250"/>
          </a:xfrm>
        </p:grpSpPr>
        <p:sp>
          <p:nvSpPr>
            <p:cNvPr id="9" name="楕円 8">
              <a:extLst>
                <a:ext uri="{FF2B5EF4-FFF2-40B4-BE49-F238E27FC236}">
                  <a16:creationId xmlns:a16="http://schemas.microsoft.com/office/drawing/2014/main" id="{920465E7-CEB7-48BA-AEBC-C3335D0554A1}"/>
                </a:ext>
              </a:extLst>
            </p:cNvPr>
            <p:cNvSpPr/>
            <p:nvPr/>
          </p:nvSpPr>
          <p:spPr>
            <a:xfrm>
              <a:off x="230483" y="609822"/>
              <a:ext cx="1278349" cy="1279525"/>
            </a:xfrm>
            <a:prstGeom prst="ellipse">
              <a:avLst/>
            </a:prstGeom>
            <a:solidFill>
              <a:srgbClr val="891B86"/>
            </a:solidFill>
            <a:ln>
              <a:solidFill>
                <a:srgbClr val="891B8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4000" dirty="0">
                  <a:latin typeface="+mj-ea"/>
                  <a:ea typeface="+mj-ea"/>
                </a:rPr>
                <a:t>Q</a:t>
              </a:r>
              <a:endParaRPr lang="ja-JP" altLang="en-US" sz="4000" dirty="0">
                <a:latin typeface="+mj-ea"/>
                <a:ea typeface="+mj-ea"/>
              </a:endParaRPr>
            </a:p>
          </p:txBody>
        </p:sp>
        <p:sp>
          <p:nvSpPr>
            <p:cNvPr id="10" name="楕円 9">
              <a:extLst>
                <a:ext uri="{FF2B5EF4-FFF2-40B4-BE49-F238E27FC236}">
                  <a16:creationId xmlns:a16="http://schemas.microsoft.com/office/drawing/2014/main" id="{D781DC99-CB53-4BE4-A4DA-17C97B6C221A}"/>
                </a:ext>
              </a:extLst>
            </p:cNvPr>
            <p:cNvSpPr/>
            <p:nvPr/>
          </p:nvSpPr>
          <p:spPr>
            <a:xfrm>
              <a:off x="1073717" y="1357534"/>
              <a:ext cx="871819" cy="871538"/>
            </a:xfrm>
            <a:prstGeom prst="ellipse">
              <a:avLst/>
            </a:prstGeom>
            <a:solidFill>
              <a:srgbClr val="FEFCD8"/>
            </a:solidFill>
            <a:ln>
              <a:solidFill>
                <a:srgbClr val="891B8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4000" dirty="0">
                  <a:solidFill>
                    <a:srgbClr val="891B86"/>
                  </a:solidFill>
                  <a:latin typeface="+mj-ea"/>
                  <a:ea typeface="+mj-ea"/>
                </a:rPr>
                <a:t>4</a:t>
              </a:r>
              <a:endParaRPr lang="ja-JP" altLang="en-US" sz="4000" dirty="0">
                <a:solidFill>
                  <a:srgbClr val="891B86"/>
                </a:solidFill>
                <a:latin typeface="+mj-ea"/>
                <a:ea typeface="+mj-ea"/>
              </a:endParaRPr>
            </a:p>
          </p:txBody>
        </p:sp>
      </p:grpSp>
      <p:sp>
        <p:nvSpPr>
          <p:cNvPr id="11" name="テキスト ボックス 7">
            <a:extLst>
              <a:ext uri="{FF2B5EF4-FFF2-40B4-BE49-F238E27FC236}">
                <a16:creationId xmlns:a16="http://schemas.microsoft.com/office/drawing/2014/main" id="{28C80726-6DA0-4B74-93E6-3D4AFE16FB7B}"/>
              </a:ext>
            </a:extLst>
          </p:cNvPr>
          <p:cNvSpPr txBox="1">
            <a:spLocks noChangeArrowheads="1"/>
          </p:cNvSpPr>
          <p:nvPr/>
        </p:nvSpPr>
        <p:spPr bwMode="auto">
          <a:xfrm>
            <a:off x="2074863" y="584200"/>
            <a:ext cx="7566025" cy="1446213"/>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Font typeface="Arial" panose="020B0604020202020204" pitchFamily="34" charset="0"/>
              <a:buNone/>
              <a:defRPr/>
            </a:pPr>
            <a:r>
              <a:rPr lang="ja-JP" altLang="en-US" sz="4000" spc="-150" dirty="0">
                <a:latin typeface="游ゴシック" panose="020B0400000000000000" pitchFamily="50" charset="-128"/>
                <a:ea typeface="游ゴシック" panose="020B0400000000000000" pitchFamily="50" charset="-128"/>
              </a:rPr>
              <a:t>すい臓がんでは、どのような</a:t>
            </a:r>
            <a:endParaRPr lang="en-US" altLang="ja-JP" sz="4000" spc="-150" dirty="0">
              <a:latin typeface="游ゴシック" panose="020B0400000000000000" pitchFamily="50" charset="-128"/>
              <a:ea typeface="游ゴシック" panose="020B0400000000000000" pitchFamily="50" charset="-128"/>
            </a:endParaRPr>
          </a:p>
          <a:p>
            <a:pPr>
              <a:buFont typeface="Arial" panose="020B0604020202020204" pitchFamily="34" charset="0"/>
              <a:buNone/>
              <a:defRPr/>
            </a:pPr>
            <a:r>
              <a:rPr lang="ja-JP" altLang="en-US" sz="4000" spc="-150" dirty="0">
                <a:solidFill>
                  <a:srgbClr val="6C0B5E"/>
                </a:solidFill>
                <a:latin typeface="游ゴシック" panose="020B0400000000000000" pitchFamily="50" charset="-128"/>
                <a:ea typeface="游ゴシック" panose="020B0400000000000000" pitchFamily="50" charset="-128"/>
              </a:rPr>
              <a:t>治療</a:t>
            </a:r>
            <a:r>
              <a:rPr lang="ja-JP" altLang="en-US" sz="4000" spc="-150" dirty="0">
                <a:latin typeface="游ゴシック" panose="020B0400000000000000" pitchFamily="50" charset="-128"/>
                <a:ea typeface="游ゴシック" panose="020B0400000000000000" pitchFamily="50" charset="-128"/>
              </a:rPr>
              <a:t>が行われるのですか</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図 8">
            <a:extLst>
              <a:ext uri="{FF2B5EF4-FFF2-40B4-BE49-F238E27FC236}">
                <a16:creationId xmlns:a16="http://schemas.microsoft.com/office/drawing/2014/main" id="{2267B165-1E35-4684-8913-7C3694C0B7E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正方形/長方形 12">
            <a:extLst>
              <a:ext uri="{FF2B5EF4-FFF2-40B4-BE49-F238E27FC236}">
                <a16:creationId xmlns:a16="http://schemas.microsoft.com/office/drawing/2014/main" id="{0F2E8E46-E3C7-49D7-8F5C-85733E0A5BF4}"/>
              </a:ext>
            </a:extLst>
          </p:cNvPr>
          <p:cNvSpPr/>
          <p:nvPr/>
        </p:nvSpPr>
        <p:spPr>
          <a:xfrm>
            <a:off x="3052766" y="227019"/>
            <a:ext cx="3800475" cy="746125"/>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25604" name="テキスト ボックス 1">
            <a:extLst>
              <a:ext uri="{FF2B5EF4-FFF2-40B4-BE49-F238E27FC236}">
                <a16:creationId xmlns:a16="http://schemas.microsoft.com/office/drawing/2014/main" id="{DFC27950-04E8-4377-A85A-39555BACF243}"/>
              </a:ext>
            </a:extLst>
          </p:cNvPr>
          <p:cNvSpPr txBox="1">
            <a:spLocks noChangeArrowheads="1"/>
          </p:cNvSpPr>
          <p:nvPr/>
        </p:nvSpPr>
        <p:spPr bwMode="auto">
          <a:xfrm>
            <a:off x="3449641" y="338142"/>
            <a:ext cx="300672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2800" b="1" dirty="0">
                <a:solidFill>
                  <a:srgbClr val="6C0B5E"/>
                </a:solidFill>
              </a:rPr>
              <a:t>すい臓がんの治療</a:t>
            </a:r>
          </a:p>
        </p:txBody>
      </p:sp>
      <p:sp>
        <p:nvSpPr>
          <p:cNvPr id="3" name="テキスト ボックス 2">
            <a:extLst>
              <a:ext uri="{FF2B5EF4-FFF2-40B4-BE49-F238E27FC236}">
                <a16:creationId xmlns:a16="http://schemas.microsoft.com/office/drawing/2014/main" id="{1A25D734-CB7E-4CF3-9920-1DB5A3312D6E}"/>
              </a:ext>
            </a:extLst>
          </p:cNvPr>
          <p:cNvSpPr txBox="1"/>
          <p:nvPr/>
        </p:nvSpPr>
        <p:spPr>
          <a:xfrm>
            <a:off x="403228" y="1215241"/>
            <a:ext cx="9346594" cy="4770536"/>
          </a:xfrm>
          <a:prstGeom prst="rect">
            <a:avLst/>
          </a:prstGeom>
          <a:noFill/>
        </p:spPr>
        <p:txBody>
          <a:bodyPr wrap="square">
            <a:spAutoFit/>
          </a:bodyPr>
          <a:lstStyle/>
          <a:p>
            <a:pPr marL="342900" indent="-342900">
              <a:buClr>
                <a:srgbClr val="6C0B5E"/>
              </a:buClr>
              <a:buFont typeface="Wingdings" panose="05000000000000000000" pitchFamily="2" charset="2"/>
              <a:buChar char="l"/>
              <a:defRPr/>
            </a:pPr>
            <a:r>
              <a:rPr lang="ja-JP" altLang="en-US" sz="2400" spc="-150" dirty="0">
                <a:latin typeface="游ゴシック" panose="020B0400000000000000" pitchFamily="50" charset="-128"/>
                <a:ea typeface="游ゴシック" panose="020B0400000000000000" pitchFamily="50" charset="-128"/>
              </a:rPr>
              <a:t>がんが摘出できる範囲外へ広がっていなければ、可能な限り手術を行う</a:t>
            </a:r>
            <a:endParaRPr lang="en-US" altLang="ja-JP" sz="2400" spc="-150" dirty="0">
              <a:latin typeface="游ゴシック" panose="020B0400000000000000" pitchFamily="50" charset="-128"/>
              <a:ea typeface="游ゴシック" panose="020B0400000000000000" pitchFamily="50" charset="-128"/>
            </a:endParaRPr>
          </a:p>
          <a:p>
            <a:pPr>
              <a:defRPr/>
            </a:pPr>
            <a:endParaRPr lang="en-US" altLang="ja-JP" sz="2400" spc="-150" dirty="0">
              <a:solidFill>
                <a:srgbClr val="FF0000"/>
              </a:solidFill>
              <a:latin typeface="游ゴシック" panose="020B0400000000000000" pitchFamily="50" charset="-128"/>
              <a:ea typeface="游ゴシック" panose="020B0400000000000000" pitchFamily="50" charset="-128"/>
            </a:endParaRPr>
          </a:p>
          <a:p>
            <a:pPr marL="342900" indent="-342900">
              <a:buClr>
                <a:srgbClr val="6C0B5E"/>
              </a:buClr>
              <a:buFont typeface="Wingdings" panose="05000000000000000000" pitchFamily="2" charset="2"/>
              <a:buChar char="l"/>
              <a:defRPr/>
            </a:pPr>
            <a:r>
              <a:rPr lang="ja-JP" altLang="en-US" sz="2400" spc="-150" dirty="0">
                <a:latin typeface="游ゴシック" panose="020B0400000000000000" pitchFamily="50" charset="-128"/>
                <a:ea typeface="游ゴシック" panose="020B0400000000000000" pitchFamily="50" charset="-128"/>
              </a:rPr>
              <a:t>手術前に化学療法を受けた後、切除可能と診断された人は、手術でがんを取り除き、その後化学療法を受ける　</a:t>
            </a:r>
            <a:r>
              <a:rPr lang="ja-JP" altLang="en-US" sz="2400" b="1" u="heavy" spc="-150" dirty="0">
                <a:solidFill>
                  <a:srgbClr val="FF0000"/>
                </a:solidFill>
                <a:uFill>
                  <a:solidFill>
                    <a:srgbClr val="FF0000"/>
                  </a:solidFill>
                </a:uFill>
                <a:latin typeface="游ゴシック" panose="020B0400000000000000" pitchFamily="50" charset="-128"/>
                <a:ea typeface="游ゴシック" panose="020B0400000000000000" pitchFamily="50" charset="-128"/>
              </a:rPr>
              <a:t>⇒標準治療</a:t>
            </a:r>
            <a:endParaRPr lang="en-US" altLang="ja-JP" sz="2400" b="1" u="heavy" spc="-150" dirty="0">
              <a:solidFill>
                <a:srgbClr val="FF0000"/>
              </a:solidFill>
              <a:uFill>
                <a:solidFill>
                  <a:srgbClr val="FF0000"/>
                </a:solidFill>
              </a:uFill>
              <a:latin typeface="游ゴシック" panose="020B0400000000000000" pitchFamily="50" charset="-128"/>
              <a:ea typeface="游ゴシック" panose="020B0400000000000000" pitchFamily="50" charset="-128"/>
            </a:endParaRPr>
          </a:p>
          <a:p>
            <a:pPr>
              <a:defRPr/>
            </a:pPr>
            <a:endParaRPr lang="en-US" altLang="ja-JP" sz="2400" spc="-150" dirty="0">
              <a:latin typeface="游ゴシック" panose="020B0400000000000000" pitchFamily="50" charset="-128"/>
              <a:ea typeface="游ゴシック" panose="020B0400000000000000" pitchFamily="50" charset="-128"/>
            </a:endParaRPr>
          </a:p>
          <a:p>
            <a:pPr marL="342900" indent="-342900">
              <a:buClr>
                <a:srgbClr val="6C0B5E"/>
              </a:buClr>
              <a:buFont typeface="Wingdings" panose="05000000000000000000" pitchFamily="2" charset="2"/>
              <a:buChar char="l"/>
              <a:defRPr/>
            </a:pPr>
            <a:r>
              <a:rPr lang="ja-JP" altLang="en-US" sz="2400" spc="-150" dirty="0">
                <a:latin typeface="游ゴシック" panose="020B0400000000000000" pitchFamily="50" charset="-128"/>
                <a:ea typeface="游ゴシック" panose="020B0400000000000000" pitchFamily="50" charset="-128"/>
              </a:rPr>
              <a:t>切除ができないと診断された人で、病変がすい臓周辺にとどまっている場合は、化学放射線療法または化学療法を行う</a:t>
            </a:r>
            <a:endParaRPr lang="en-US" altLang="ja-JP" sz="2400" spc="-150" dirty="0">
              <a:latin typeface="游ゴシック" panose="020B0400000000000000" pitchFamily="50" charset="-128"/>
              <a:ea typeface="游ゴシック" panose="020B0400000000000000" pitchFamily="50" charset="-128"/>
            </a:endParaRPr>
          </a:p>
          <a:p>
            <a:pPr>
              <a:buClr>
                <a:srgbClr val="6C0B5E"/>
              </a:buClr>
              <a:defRPr/>
            </a:pPr>
            <a:r>
              <a:rPr lang="ja-JP" altLang="ja-JP" sz="1600" spc="-150" dirty="0">
                <a:solidFill>
                  <a:srgbClr val="FF0000"/>
                </a:solidFill>
                <a:latin typeface="游ゴシック" panose="020B0400000000000000" pitchFamily="50" charset="-128"/>
                <a:ea typeface="游ゴシック" panose="020B0400000000000000" pitchFamily="50" charset="-128"/>
              </a:rPr>
              <a:t>　</a:t>
            </a:r>
            <a:r>
              <a:rPr lang="ja-JP" altLang="en-US" sz="1600" spc="-150" dirty="0">
                <a:solidFill>
                  <a:srgbClr val="FF0000"/>
                </a:solidFill>
                <a:latin typeface="游ゴシック" panose="020B0400000000000000" pitchFamily="50" charset="-128"/>
                <a:ea typeface="游ゴシック" panose="020B0400000000000000" pitchFamily="50" charset="-128"/>
              </a:rPr>
              <a:t>　</a:t>
            </a:r>
            <a:r>
              <a:rPr lang="ja-JP" altLang="en-US" spc="-150" dirty="0">
                <a:solidFill>
                  <a:srgbClr val="FF0000"/>
                </a:solidFill>
                <a:latin typeface="游ゴシック" panose="020B0400000000000000" pitchFamily="50" charset="-128"/>
                <a:ea typeface="游ゴシック" panose="020B0400000000000000" pitchFamily="50" charset="-128"/>
              </a:rPr>
              <a:t>＊治療で効果が得られた後に、手術が再検討されることもある</a:t>
            </a:r>
            <a:endParaRPr lang="en-US" altLang="ja-JP" sz="1600" spc="-150" dirty="0">
              <a:solidFill>
                <a:srgbClr val="FF0000"/>
              </a:solidFill>
              <a:latin typeface="游ゴシック" panose="020B0400000000000000" pitchFamily="50" charset="-128"/>
              <a:ea typeface="游ゴシック" panose="020B0400000000000000" pitchFamily="50" charset="-128"/>
            </a:endParaRPr>
          </a:p>
          <a:p>
            <a:pPr>
              <a:defRPr/>
            </a:pPr>
            <a:endParaRPr lang="en-US" altLang="ja-JP" sz="2400" spc="-150" dirty="0">
              <a:latin typeface="游ゴシック" panose="020B0400000000000000" pitchFamily="50" charset="-128"/>
              <a:ea typeface="游ゴシック" panose="020B0400000000000000" pitchFamily="50" charset="-128"/>
            </a:endParaRPr>
          </a:p>
          <a:p>
            <a:pPr marL="342900" indent="-342900">
              <a:buClr>
                <a:srgbClr val="6C0B5E"/>
              </a:buClr>
              <a:buFont typeface="Wingdings" panose="05000000000000000000" pitchFamily="2" charset="2"/>
              <a:buChar char="l"/>
              <a:defRPr/>
            </a:pPr>
            <a:r>
              <a:rPr lang="ja-JP" altLang="en-US" sz="2400" spc="-150" dirty="0">
                <a:latin typeface="游ゴシック" panose="020B0400000000000000" pitchFamily="50" charset="-128"/>
                <a:ea typeface="游ゴシック" panose="020B0400000000000000" pitchFamily="50" charset="-128"/>
              </a:rPr>
              <a:t>すい臓から離れたリンパ節やほかの臓器に転移があるときには抗がん剤を使った薬物療法を実施</a:t>
            </a:r>
            <a:endParaRPr lang="en-US" altLang="ja-JP" sz="2400" spc="-150" dirty="0">
              <a:latin typeface="游ゴシック" panose="020B0400000000000000" pitchFamily="50" charset="-128"/>
              <a:ea typeface="游ゴシック" panose="020B0400000000000000" pitchFamily="50" charset="-128"/>
            </a:endParaRPr>
          </a:p>
          <a:p>
            <a:pPr>
              <a:buClr>
                <a:srgbClr val="6C0B5E"/>
              </a:buClr>
              <a:defRPr/>
            </a:pPr>
            <a:r>
              <a:rPr lang="ja-JP" altLang="ja-JP" sz="2400" spc="-150" dirty="0">
                <a:latin typeface="游ゴシック" panose="020B0400000000000000" pitchFamily="50" charset="-128"/>
                <a:ea typeface="游ゴシック" panose="020B0400000000000000" pitchFamily="50" charset="-128"/>
              </a:rPr>
              <a:t>　</a:t>
            </a:r>
            <a:r>
              <a:rPr lang="ja-JP" altLang="en-US" sz="1600" spc="-150" dirty="0">
                <a:solidFill>
                  <a:srgbClr val="FF0000"/>
                </a:solidFill>
                <a:latin typeface="游ゴシック" panose="020B0400000000000000" pitchFamily="50" charset="-128"/>
                <a:ea typeface="游ゴシック" panose="020B0400000000000000" pitchFamily="50" charset="-128"/>
              </a:rPr>
              <a:t>　</a:t>
            </a:r>
            <a:r>
              <a:rPr lang="ja-JP" altLang="en-US" spc="-150" dirty="0">
                <a:solidFill>
                  <a:srgbClr val="FF0000"/>
                </a:solidFill>
                <a:latin typeface="游ゴシック" panose="020B0400000000000000" pitchFamily="50" charset="-128"/>
                <a:ea typeface="游ゴシック" panose="020B0400000000000000" pitchFamily="50" charset="-128"/>
              </a:rPr>
              <a:t>＊治療で転移が消えた場合に、手術が再検討されることもある</a:t>
            </a:r>
            <a:endParaRPr lang="ja-JP" altLang="en-US" sz="1600" spc="-150" dirty="0">
              <a:solidFill>
                <a:srgbClr val="FF000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756301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図 8">
            <a:extLst>
              <a:ext uri="{FF2B5EF4-FFF2-40B4-BE49-F238E27FC236}">
                <a16:creationId xmlns:a16="http://schemas.microsoft.com/office/drawing/2014/main" id="{14391759-342F-4B24-8899-5E7C93872DC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四角形: 角を丸くする 3">
            <a:extLst>
              <a:ext uri="{FF2B5EF4-FFF2-40B4-BE49-F238E27FC236}">
                <a16:creationId xmlns:a16="http://schemas.microsoft.com/office/drawing/2014/main" id="{5AC6E1DE-CAD3-4DE3-BD16-2B405331A662}"/>
              </a:ext>
            </a:extLst>
          </p:cNvPr>
          <p:cNvSpPr/>
          <p:nvPr/>
        </p:nvSpPr>
        <p:spPr>
          <a:xfrm>
            <a:off x="103188" y="303213"/>
            <a:ext cx="1800225" cy="360362"/>
          </a:xfrm>
          <a:prstGeom prst="roundRect">
            <a:avLst/>
          </a:prstGeom>
          <a:solidFill>
            <a:srgbClr val="E1C5E2"/>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ja-JP" altLang="en-US" sz="2000" b="1" dirty="0">
                <a:solidFill>
                  <a:schemeClr val="tx1"/>
                </a:solidFill>
                <a:latin typeface="游ゴシック" panose="020B0400000000000000" pitchFamily="50" charset="-128"/>
                <a:ea typeface="游ゴシック" panose="020B0400000000000000" pitchFamily="50" charset="-128"/>
              </a:rPr>
              <a:t>０期</a:t>
            </a:r>
          </a:p>
        </p:txBody>
      </p:sp>
      <p:sp>
        <p:nvSpPr>
          <p:cNvPr id="14" name="四角形: 角を丸くする 13">
            <a:extLst>
              <a:ext uri="{FF2B5EF4-FFF2-40B4-BE49-F238E27FC236}">
                <a16:creationId xmlns:a16="http://schemas.microsoft.com/office/drawing/2014/main" id="{D1FF7253-C770-472C-8480-5E5395AE344C}"/>
              </a:ext>
            </a:extLst>
          </p:cNvPr>
          <p:cNvSpPr/>
          <p:nvPr/>
        </p:nvSpPr>
        <p:spPr>
          <a:xfrm>
            <a:off x="2078038" y="303213"/>
            <a:ext cx="1800225" cy="360362"/>
          </a:xfrm>
          <a:prstGeom prst="roundRect">
            <a:avLst/>
          </a:prstGeom>
          <a:solidFill>
            <a:srgbClr val="E1C5E2"/>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2000" b="1" dirty="0">
                <a:solidFill>
                  <a:schemeClr val="tx1"/>
                </a:solidFill>
                <a:latin typeface="游ゴシック" panose="020B0400000000000000" pitchFamily="50" charset="-128"/>
                <a:ea typeface="游ゴシック" panose="020B0400000000000000" pitchFamily="50" charset="-128"/>
              </a:rPr>
              <a:t>Ⅰ</a:t>
            </a:r>
            <a:r>
              <a:rPr lang="ja-JP" altLang="en-US" sz="2000" b="1" dirty="0">
                <a:solidFill>
                  <a:schemeClr val="tx1"/>
                </a:solidFill>
                <a:latin typeface="游ゴシック" panose="020B0400000000000000" pitchFamily="50" charset="-128"/>
                <a:ea typeface="游ゴシック" panose="020B0400000000000000" pitchFamily="50" charset="-128"/>
              </a:rPr>
              <a:t>期</a:t>
            </a:r>
          </a:p>
        </p:txBody>
      </p:sp>
      <p:sp>
        <p:nvSpPr>
          <p:cNvPr id="15" name="四角形: 角を丸くする 14">
            <a:extLst>
              <a:ext uri="{FF2B5EF4-FFF2-40B4-BE49-F238E27FC236}">
                <a16:creationId xmlns:a16="http://schemas.microsoft.com/office/drawing/2014/main" id="{0C22FC8A-8409-4E04-AA39-29637B6D1283}"/>
              </a:ext>
            </a:extLst>
          </p:cNvPr>
          <p:cNvSpPr/>
          <p:nvPr/>
        </p:nvSpPr>
        <p:spPr>
          <a:xfrm>
            <a:off x="2076450" y="2273300"/>
            <a:ext cx="1800225" cy="360363"/>
          </a:xfrm>
          <a:prstGeom prst="roundRect">
            <a:avLst/>
          </a:prstGeom>
          <a:solidFill>
            <a:srgbClr val="F8E9C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TW" altLang="en-US" sz="2000" b="1" dirty="0">
                <a:solidFill>
                  <a:schemeClr val="tx1"/>
                </a:solidFill>
                <a:latin typeface="游ゴシック" panose="020B0400000000000000" pitchFamily="50" charset="-128"/>
                <a:ea typeface="游ゴシック" panose="020B0400000000000000" pitchFamily="50" charset="-128"/>
              </a:rPr>
              <a:t>術前化学療法</a:t>
            </a:r>
            <a:endParaRPr lang="ja-JP" altLang="en-US" sz="2000" b="1" dirty="0">
              <a:solidFill>
                <a:schemeClr val="tx1"/>
              </a:solidFill>
              <a:latin typeface="游ゴシック" panose="020B0400000000000000" pitchFamily="50" charset="-128"/>
              <a:ea typeface="游ゴシック" panose="020B0400000000000000" pitchFamily="50" charset="-128"/>
            </a:endParaRPr>
          </a:p>
        </p:txBody>
      </p:sp>
      <p:sp>
        <p:nvSpPr>
          <p:cNvPr id="16" name="四角形: 角を丸くする 15">
            <a:extLst>
              <a:ext uri="{FF2B5EF4-FFF2-40B4-BE49-F238E27FC236}">
                <a16:creationId xmlns:a16="http://schemas.microsoft.com/office/drawing/2014/main" id="{5A41EEC4-AD1A-4CB1-A2D4-58172B26A851}"/>
              </a:ext>
            </a:extLst>
          </p:cNvPr>
          <p:cNvSpPr/>
          <p:nvPr/>
        </p:nvSpPr>
        <p:spPr>
          <a:xfrm>
            <a:off x="2076450" y="4727575"/>
            <a:ext cx="1800225" cy="358775"/>
          </a:xfrm>
          <a:prstGeom prst="roundRect">
            <a:avLst/>
          </a:prstGeom>
          <a:solidFill>
            <a:srgbClr val="F8E9C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TW" altLang="en-US" sz="2000" b="1" dirty="0">
                <a:solidFill>
                  <a:schemeClr val="tx1"/>
                </a:solidFill>
                <a:latin typeface="游ゴシック" panose="020B0400000000000000" pitchFamily="50" charset="-128"/>
                <a:ea typeface="游ゴシック" panose="020B0400000000000000" pitchFamily="50" charset="-128"/>
              </a:rPr>
              <a:t>術後化学療法</a:t>
            </a:r>
            <a:endParaRPr lang="ja-JP" altLang="en-US" sz="2000" b="1" dirty="0">
              <a:solidFill>
                <a:schemeClr val="tx1"/>
              </a:solidFill>
              <a:latin typeface="游ゴシック" panose="020B0400000000000000" pitchFamily="50" charset="-128"/>
              <a:ea typeface="游ゴシック" panose="020B0400000000000000" pitchFamily="50" charset="-128"/>
            </a:endParaRPr>
          </a:p>
        </p:txBody>
      </p:sp>
      <p:sp>
        <p:nvSpPr>
          <p:cNvPr id="17" name="四角形: 角を丸くする 16">
            <a:extLst>
              <a:ext uri="{FF2B5EF4-FFF2-40B4-BE49-F238E27FC236}">
                <a16:creationId xmlns:a16="http://schemas.microsoft.com/office/drawing/2014/main" id="{B42A8479-F9CB-4FCC-9FB6-E498357CF16F}"/>
              </a:ext>
            </a:extLst>
          </p:cNvPr>
          <p:cNvSpPr/>
          <p:nvPr/>
        </p:nvSpPr>
        <p:spPr>
          <a:xfrm>
            <a:off x="1801813" y="5462588"/>
            <a:ext cx="7904162" cy="392112"/>
          </a:xfrm>
          <a:prstGeom prst="roundRect">
            <a:avLst/>
          </a:prstGeom>
          <a:solidFill>
            <a:srgbClr val="F8E9C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ja-JP" altLang="en-US" sz="2000" b="1" dirty="0">
                <a:solidFill>
                  <a:schemeClr val="tx1"/>
                </a:solidFill>
                <a:latin typeface="游ゴシック" panose="020B0400000000000000" pitchFamily="50" charset="-128"/>
                <a:ea typeface="游ゴシック" panose="020B0400000000000000" pitchFamily="50" charset="-128"/>
              </a:rPr>
              <a:t>必要に応じ、ステント療法、バイパス療法、放射線療法、緩和療法</a:t>
            </a:r>
          </a:p>
        </p:txBody>
      </p:sp>
      <p:sp>
        <p:nvSpPr>
          <p:cNvPr id="18" name="四角形: 角を丸くする 17">
            <a:extLst>
              <a:ext uri="{FF2B5EF4-FFF2-40B4-BE49-F238E27FC236}">
                <a16:creationId xmlns:a16="http://schemas.microsoft.com/office/drawing/2014/main" id="{58FF0D1C-ADE4-4CE3-ACAC-878787D199C0}"/>
              </a:ext>
            </a:extLst>
          </p:cNvPr>
          <p:cNvSpPr/>
          <p:nvPr/>
        </p:nvSpPr>
        <p:spPr>
          <a:xfrm>
            <a:off x="104775" y="3956050"/>
            <a:ext cx="1800225" cy="360363"/>
          </a:xfrm>
          <a:prstGeom prst="roundRect">
            <a:avLst/>
          </a:prstGeom>
          <a:solidFill>
            <a:srgbClr val="F8E9C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ja-JP" altLang="en-US" sz="2000" b="1" dirty="0">
                <a:solidFill>
                  <a:schemeClr val="tx1"/>
                </a:solidFill>
                <a:latin typeface="游ゴシック" panose="020B0400000000000000" pitchFamily="50" charset="-128"/>
                <a:ea typeface="游ゴシック" panose="020B0400000000000000" pitchFamily="50" charset="-128"/>
              </a:rPr>
              <a:t>手術</a:t>
            </a:r>
          </a:p>
        </p:txBody>
      </p:sp>
      <p:sp>
        <p:nvSpPr>
          <p:cNvPr id="19" name="四角形: 角を丸くする 18">
            <a:extLst>
              <a:ext uri="{FF2B5EF4-FFF2-40B4-BE49-F238E27FC236}">
                <a16:creationId xmlns:a16="http://schemas.microsoft.com/office/drawing/2014/main" id="{E4DF1897-10E7-4418-9C8E-8D676C18A6D6}"/>
              </a:ext>
            </a:extLst>
          </p:cNvPr>
          <p:cNvSpPr/>
          <p:nvPr/>
        </p:nvSpPr>
        <p:spPr>
          <a:xfrm>
            <a:off x="4052888" y="303213"/>
            <a:ext cx="1800225" cy="360362"/>
          </a:xfrm>
          <a:prstGeom prst="roundRect">
            <a:avLst/>
          </a:prstGeom>
          <a:solidFill>
            <a:srgbClr val="E1C5E2"/>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2000" b="1" dirty="0">
                <a:solidFill>
                  <a:schemeClr val="tx1"/>
                </a:solidFill>
                <a:latin typeface="游ゴシック" panose="020B0400000000000000" pitchFamily="50" charset="-128"/>
                <a:ea typeface="游ゴシック" panose="020B0400000000000000" pitchFamily="50" charset="-128"/>
              </a:rPr>
              <a:t>Ⅱ</a:t>
            </a:r>
            <a:r>
              <a:rPr lang="ja-JP" altLang="en-US" sz="2000" b="1" dirty="0">
                <a:solidFill>
                  <a:schemeClr val="tx1"/>
                </a:solidFill>
                <a:latin typeface="游ゴシック" panose="020B0400000000000000" pitchFamily="50" charset="-128"/>
                <a:ea typeface="游ゴシック" panose="020B0400000000000000" pitchFamily="50" charset="-128"/>
              </a:rPr>
              <a:t>期</a:t>
            </a:r>
          </a:p>
        </p:txBody>
      </p:sp>
      <p:sp>
        <p:nvSpPr>
          <p:cNvPr id="20" name="四角形: 角を丸くする 19">
            <a:extLst>
              <a:ext uri="{FF2B5EF4-FFF2-40B4-BE49-F238E27FC236}">
                <a16:creationId xmlns:a16="http://schemas.microsoft.com/office/drawing/2014/main" id="{6B123EDA-8E07-4A80-A876-C6E4FED5CBA4}"/>
              </a:ext>
            </a:extLst>
          </p:cNvPr>
          <p:cNvSpPr/>
          <p:nvPr/>
        </p:nvSpPr>
        <p:spPr>
          <a:xfrm>
            <a:off x="6027738" y="303213"/>
            <a:ext cx="1800225" cy="360362"/>
          </a:xfrm>
          <a:prstGeom prst="roundRect">
            <a:avLst/>
          </a:prstGeom>
          <a:solidFill>
            <a:srgbClr val="E1C5E2"/>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2000" b="1" dirty="0">
                <a:solidFill>
                  <a:schemeClr val="tx1"/>
                </a:solidFill>
                <a:latin typeface="游ゴシック" panose="020B0400000000000000" pitchFamily="50" charset="-128"/>
                <a:ea typeface="游ゴシック" panose="020B0400000000000000" pitchFamily="50" charset="-128"/>
              </a:rPr>
              <a:t>Ⅲ</a:t>
            </a:r>
            <a:r>
              <a:rPr lang="ja-JP" altLang="en-US" sz="2000" b="1" dirty="0">
                <a:solidFill>
                  <a:schemeClr val="tx1"/>
                </a:solidFill>
                <a:latin typeface="游ゴシック" panose="020B0400000000000000" pitchFamily="50" charset="-128"/>
                <a:ea typeface="游ゴシック" panose="020B0400000000000000" pitchFamily="50" charset="-128"/>
              </a:rPr>
              <a:t>期</a:t>
            </a:r>
          </a:p>
        </p:txBody>
      </p:sp>
      <p:sp>
        <p:nvSpPr>
          <p:cNvPr id="21" name="四角形: 角を丸くする 20">
            <a:extLst>
              <a:ext uri="{FF2B5EF4-FFF2-40B4-BE49-F238E27FC236}">
                <a16:creationId xmlns:a16="http://schemas.microsoft.com/office/drawing/2014/main" id="{F036866E-3F1D-49A5-8446-33ACF959C9D9}"/>
              </a:ext>
            </a:extLst>
          </p:cNvPr>
          <p:cNvSpPr/>
          <p:nvPr/>
        </p:nvSpPr>
        <p:spPr>
          <a:xfrm>
            <a:off x="100013" y="1216025"/>
            <a:ext cx="1800225" cy="360363"/>
          </a:xfrm>
          <a:prstGeom prst="roundRect">
            <a:avLst/>
          </a:prstGeom>
          <a:solidFill>
            <a:srgbClr val="F8E9C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TW" altLang="en-US" sz="2000" b="1" dirty="0">
                <a:solidFill>
                  <a:schemeClr val="tx1"/>
                </a:solidFill>
                <a:latin typeface="游ゴシック" panose="020B0400000000000000" pitchFamily="50" charset="-128"/>
                <a:ea typeface="游ゴシック" panose="020B0400000000000000" pitchFamily="50" charset="-128"/>
              </a:rPr>
              <a:t>切除可能</a:t>
            </a:r>
            <a:endParaRPr lang="ja-JP" altLang="en-US" sz="2000" b="1" dirty="0">
              <a:solidFill>
                <a:schemeClr val="tx1"/>
              </a:solidFill>
              <a:latin typeface="游ゴシック" panose="020B0400000000000000" pitchFamily="50" charset="-128"/>
              <a:ea typeface="游ゴシック" panose="020B0400000000000000" pitchFamily="50" charset="-128"/>
            </a:endParaRPr>
          </a:p>
        </p:txBody>
      </p:sp>
      <p:sp>
        <p:nvSpPr>
          <p:cNvPr id="23" name="四角形: 角を丸くする 22">
            <a:extLst>
              <a:ext uri="{FF2B5EF4-FFF2-40B4-BE49-F238E27FC236}">
                <a16:creationId xmlns:a16="http://schemas.microsoft.com/office/drawing/2014/main" id="{359AC06F-EAF3-4DD5-91D4-9145121BCD7B}"/>
              </a:ext>
            </a:extLst>
          </p:cNvPr>
          <p:cNvSpPr/>
          <p:nvPr/>
        </p:nvSpPr>
        <p:spPr>
          <a:xfrm>
            <a:off x="4052888" y="1073150"/>
            <a:ext cx="1800225" cy="647700"/>
          </a:xfrm>
          <a:prstGeom prst="roundRect">
            <a:avLst/>
          </a:prstGeom>
          <a:solidFill>
            <a:srgbClr val="F8E9C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TW" altLang="en-US" sz="2000" b="1" dirty="0">
                <a:solidFill>
                  <a:schemeClr val="tx1"/>
                </a:solidFill>
                <a:latin typeface="游ゴシック" panose="020B0400000000000000" pitchFamily="50" charset="-128"/>
                <a:ea typeface="游ゴシック" panose="020B0400000000000000" pitchFamily="50" charset="-128"/>
              </a:rPr>
              <a:t>切除可能</a:t>
            </a:r>
            <a:endParaRPr lang="en-US" altLang="zh-TW" sz="2000" b="1" dirty="0">
              <a:solidFill>
                <a:schemeClr val="tx1"/>
              </a:solidFill>
              <a:latin typeface="游ゴシック" panose="020B0400000000000000" pitchFamily="50" charset="-128"/>
              <a:ea typeface="游ゴシック" panose="020B0400000000000000" pitchFamily="50" charset="-128"/>
            </a:endParaRPr>
          </a:p>
          <a:p>
            <a:pPr algn="ctr">
              <a:defRPr/>
            </a:pPr>
            <a:r>
              <a:rPr lang="zh-TW" altLang="en-US" sz="2000" b="1" dirty="0">
                <a:solidFill>
                  <a:schemeClr val="tx1"/>
                </a:solidFill>
                <a:latin typeface="游ゴシック" panose="020B0400000000000000" pitchFamily="50" charset="-128"/>
                <a:ea typeface="游ゴシック" panose="020B0400000000000000" pitchFamily="50" charset="-128"/>
              </a:rPr>
              <a:t>境界</a:t>
            </a:r>
            <a:endParaRPr lang="ja-JP" altLang="en-US" sz="2000" b="1" dirty="0">
              <a:solidFill>
                <a:schemeClr val="tx1"/>
              </a:solidFill>
              <a:latin typeface="游ゴシック" panose="020B0400000000000000" pitchFamily="50" charset="-128"/>
              <a:ea typeface="游ゴシック" panose="020B0400000000000000" pitchFamily="50" charset="-128"/>
            </a:endParaRPr>
          </a:p>
        </p:txBody>
      </p:sp>
      <p:sp>
        <p:nvSpPr>
          <p:cNvPr id="24" name="四角形: 角を丸くする 23">
            <a:extLst>
              <a:ext uri="{FF2B5EF4-FFF2-40B4-BE49-F238E27FC236}">
                <a16:creationId xmlns:a16="http://schemas.microsoft.com/office/drawing/2014/main" id="{B938F338-2116-4DA2-AA16-8CAE9B666967}"/>
              </a:ext>
            </a:extLst>
          </p:cNvPr>
          <p:cNvSpPr/>
          <p:nvPr/>
        </p:nvSpPr>
        <p:spPr>
          <a:xfrm>
            <a:off x="6026150" y="1073150"/>
            <a:ext cx="1800225" cy="647700"/>
          </a:xfrm>
          <a:prstGeom prst="roundRect">
            <a:avLst/>
          </a:prstGeom>
          <a:solidFill>
            <a:srgbClr val="F8E9C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TW" altLang="en-US" sz="2000" b="1" dirty="0">
                <a:solidFill>
                  <a:schemeClr val="tx1"/>
                </a:solidFill>
                <a:latin typeface="游ゴシック" panose="020B0400000000000000" pitchFamily="50" charset="-128"/>
                <a:ea typeface="游ゴシック" panose="020B0400000000000000" pitchFamily="50" charset="-128"/>
              </a:rPr>
              <a:t>切除不能</a:t>
            </a:r>
            <a:endParaRPr lang="en-US" altLang="zh-TW" sz="2000" b="1" dirty="0">
              <a:solidFill>
                <a:schemeClr val="tx1"/>
              </a:solidFill>
              <a:latin typeface="游ゴシック" panose="020B0400000000000000" pitchFamily="50" charset="-128"/>
              <a:ea typeface="游ゴシック" panose="020B0400000000000000" pitchFamily="50" charset="-128"/>
            </a:endParaRPr>
          </a:p>
          <a:p>
            <a:pPr algn="ctr">
              <a:defRPr/>
            </a:pPr>
            <a:r>
              <a:rPr lang="en-US" altLang="zh-TW" sz="2000" b="1" dirty="0">
                <a:solidFill>
                  <a:schemeClr val="tx1"/>
                </a:solidFill>
                <a:latin typeface="游ゴシック" panose="020B0400000000000000" pitchFamily="50" charset="-128"/>
                <a:ea typeface="游ゴシック" panose="020B0400000000000000" pitchFamily="50" charset="-128"/>
              </a:rPr>
              <a:t>(</a:t>
            </a:r>
            <a:r>
              <a:rPr lang="zh-TW" altLang="en-US" sz="2000" b="1" dirty="0">
                <a:solidFill>
                  <a:schemeClr val="tx1"/>
                </a:solidFill>
                <a:latin typeface="游ゴシック" panose="020B0400000000000000" pitchFamily="50" charset="-128"/>
                <a:ea typeface="游ゴシック" panose="020B0400000000000000" pitchFamily="50" charset="-128"/>
              </a:rPr>
              <a:t>局所進行</a:t>
            </a:r>
            <a:r>
              <a:rPr lang="en-US" altLang="zh-TW" sz="2000" b="1" dirty="0">
                <a:solidFill>
                  <a:schemeClr val="tx1"/>
                </a:solidFill>
                <a:latin typeface="游ゴシック" panose="020B0400000000000000" pitchFamily="50" charset="-128"/>
                <a:ea typeface="游ゴシック" panose="020B0400000000000000" pitchFamily="50" charset="-128"/>
              </a:rPr>
              <a:t>)</a:t>
            </a:r>
            <a:endParaRPr lang="ja-JP" altLang="en-US" sz="2000" b="1" dirty="0">
              <a:solidFill>
                <a:schemeClr val="tx1"/>
              </a:solidFill>
              <a:latin typeface="游ゴシック" panose="020B0400000000000000" pitchFamily="50" charset="-128"/>
              <a:ea typeface="游ゴシック" panose="020B0400000000000000" pitchFamily="50" charset="-128"/>
            </a:endParaRPr>
          </a:p>
        </p:txBody>
      </p:sp>
      <p:sp>
        <p:nvSpPr>
          <p:cNvPr id="26" name="四角形: 角を丸くする 25">
            <a:extLst>
              <a:ext uri="{FF2B5EF4-FFF2-40B4-BE49-F238E27FC236}">
                <a16:creationId xmlns:a16="http://schemas.microsoft.com/office/drawing/2014/main" id="{1CFD2D55-1152-4FD8-8849-5207EE5FC97D}"/>
              </a:ext>
            </a:extLst>
          </p:cNvPr>
          <p:cNvSpPr/>
          <p:nvPr/>
        </p:nvSpPr>
        <p:spPr>
          <a:xfrm>
            <a:off x="8002588" y="1073150"/>
            <a:ext cx="1800225" cy="647700"/>
          </a:xfrm>
          <a:prstGeom prst="roundRect">
            <a:avLst/>
          </a:prstGeom>
          <a:solidFill>
            <a:srgbClr val="F8E9C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ja-JP" altLang="en-US" sz="1700" b="1" dirty="0">
                <a:solidFill>
                  <a:schemeClr val="tx1"/>
                </a:solidFill>
                <a:latin typeface="游ゴシック" panose="020B0400000000000000" pitchFamily="50" charset="-128"/>
                <a:ea typeface="游ゴシック" panose="020B0400000000000000" pitchFamily="50" charset="-128"/>
              </a:rPr>
              <a:t>切除不能</a:t>
            </a:r>
            <a:endParaRPr lang="en-US" altLang="ja-JP" sz="1700" b="1" dirty="0">
              <a:solidFill>
                <a:schemeClr val="tx1"/>
              </a:solidFill>
              <a:latin typeface="游ゴシック" panose="020B0400000000000000" pitchFamily="50" charset="-128"/>
              <a:ea typeface="游ゴシック" panose="020B0400000000000000" pitchFamily="50" charset="-128"/>
            </a:endParaRPr>
          </a:p>
          <a:p>
            <a:pPr algn="ctr">
              <a:defRPr/>
            </a:pPr>
            <a:r>
              <a:rPr lang="en-US" altLang="ja-JP" sz="1700" b="1" dirty="0">
                <a:solidFill>
                  <a:schemeClr val="tx1"/>
                </a:solidFill>
                <a:latin typeface="游ゴシック" panose="020B0400000000000000" pitchFamily="50" charset="-128"/>
                <a:ea typeface="游ゴシック" panose="020B0400000000000000" pitchFamily="50" charset="-128"/>
              </a:rPr>
              <a:t>(</a:t>
            </a:r>
            <a:r>
              <a:rPr lang="ja-JP" altLang="en-US" sz="1700" b="1" dirty="0">
                <a:solidFill>
                  <a:schemeClr val="tx1"/>
                </a:solidFill>
                <a:latin typeface="游ゴシック" panose="020B0400000000000000" pitchFamily="50" charset="-128"/>
                <a:ea typeface="游ゴシック" panose="020B0400000000000000" pitchFamily="50" charset="-128"/>
              </a:rPr>
              <a:t>遠隔転移あり</a:t>
            </a:r>
            <a:r>
              <a:rPr lang="en-US" altLang="ja-JP" sz="1700" b="1" dirty="0">
                <a:solidFill>
                  <a:schemeClr val="tx1"/>
                </a:solidFill>
                <a:latin typeface="游ゴシック" panose="020B0400000000000000" pitchFamily="50" charset="-128"/>
                <a:ea typeface="游ゴシック" panose="020B0400000000000000" pitchFamily="50" charset="-128"/>
              </a:rPr>
              <a:t>)</a:t>
            </a:r>
            <a:endParaRPr lang="ja-JP" altLang="en-US" sz="1700" b="1" dirty="0">
              <a:solidFill>
                <a:schemeClr val="tx1"/>
              </a:solidFill>
              <a:latin typeface="游ゴシック" panose="020B0400000000000000" pitchFamily="50" charset="-128"/>
              <a:ea typeface="游ゴシック" panose="020B0400000000000000" pitchFamily="50" charset="-128"/>
            </a:endParaRPr>
          </a:p>
        </p:txBody>
      </p:sp>
      <p:sp>
        <p:nvSpPr>
          <p:cNvPr id="27" name="四角形: 角を丸くする 26">
            <a:extLst>
              <a:ext uri="{FF2B5EF4-FFF2-40B4-BE49-F238E27FC236}">
                <a16:creationId xmlns:a16="http://schemas.microsoft.com/office/drawing/2014/main" id="{682348AB-515F-4F71-95D9-2ABCF0E042BB}"/>
              </a:ext>
            </a:extLst>
          </p:cNvPr>
          <p:cNvSpPr/>
          <p:nvPr/>
        </p:nvSpPr>
        <p:spPr>
          <a:xfrm>
            <a:off x="8002588" y="303213"/>
            <a:ext cx="1800225" cy="360362"/>
          </a:xfrm>
          <a:prstGeom prst="roundRect">
            <a:avLst/>
          </a:prstGeom>
          <a:solidFill>
            <a:srgbClr val="E1C5E2"/>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2000" b="1" dirty="0">
                <a:solidFill>
                  <a:schemeClr val="tx1"/>
                </a:solidFill>
                <a:latin typeface="游ゴシック" panose="020B0400000000000000" pitchFamily="50" charset="-128"/>
                <a:ea typeface="游ゴシック" panose="020B0400000000000000" pitchFamily="50" charset="-128"/>
              </a:rPr>
              <a:t>Ⅳ</a:t>
            </a:r>
            <a:r>
              <a:rPr lang="ja-JP" altLang="en-US" sz="2000" b="1" dirty="0">
                <a:solidFill>
                  <a:schemeClr val="tx1"/>
                </a:solidFill>
                <a:latin typeface="游ゴシック" panose="020B0400000000000000" pitchFamily="50" charset="-128"/>
                <a:ea typeface="游ゴシック" panose="020B0400000000000000" pitchFamily="50" charset="-128"/>
              </a:rPr>
              <a:t>期</a:t>
            </a:r>
          </a:p>
        </p:txBody>
      </p:sp>
      <p:sp>
        <p:nvSpPr>
          <p:cNvPr id="28" name="四角形: 角を丸くする 27">
            <a:extLst>
              <a:ext uri="{FF2B5EF4-FFF2-40B4-BE49-F238E27FC236}">
                <a16:creationId xmlns:a16="http://schemas.microsoft.com/office/drawing/2014/main" id="{BD631DFA-282D-40E0-B23D-854F198EE97C}"/>
              </a:ext>
            </a:extLst>
          </p:cNvPr>
          <p:cNvSpPr/>
          <p:nvPr/>
        </p:nvSpPr>
        <p:spPr>
          <a:xfrm>
            <a:off x="2076450" y="1216025"/>
            <a:ext cx="1800225" cy="360363"/>
          </a:xfrm>
          <a:prstGeom prst="roundRect">
            <a:avLst/>
          </a:prstGeom>
          <a:solidFill>
            <a:srgbClr val="F8E9C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TW" altLang="en-US" sz="2000" b="1" dirty="0">
                <a:solidFill>
                  <a:schemeClr val="tx1"/>
                </a:solidFill>
                <a:latin typeface="游ゴシック" panose="020B0400000000000000" pitchFamily="50" charset="-128"/>
                <a:ea typeface="游ゴシック" panose="020B0400000000000000" pitchFamily="50" charset="-128"/>
              </a:rPr>
              <a:t>切除可能</a:t>
            </a:r>
            <a:endParaRPr lang="ja-JP" altLang="en-US" sz="2000" b="1" dirty="0">
              <a:solidFill>
                <a:schemeClr val="tx1"/>
              </a:solidFill>
              <a:latin typeface="游ゴシック" panose="020B0400000000000000" pitchFamily="50" charset="-128"/>
              <a:ea typeface="游ゴシック" panose="020B0400000000000000" pitchFamily="50" charset="-128"/>
            </a:endParaRPr>
          </a:p>
        </p:txBody>
      </p:sp>
      <p:sp>
        <p:nvSpPr>
          <p:cNvPr id="30" name="四角形: 角を丸くする 29">
            <a:extLst>
              <a:ext uri="{FF2B5EF4-FFF2-40B4-BE49-F238E27FC236}">
                <a16:creationId xmlns:a16="http://schemas.microsoft.com/office/drawing/2014/main" id="{A275C8D2-6509-43E4-8C33-5CA3CC6B2277}"/>
              </a:ext>
            </a:extLst>
          </p:cNvPr>
          <p:cNvSpPr/>
          <p:nvPr/>
        </p:nvSpPr>
        <p:spPr>
          <a:xfrm>
            <a:off x="4052888" y="2130425"/>
            <a:ext cx="1800225" cy="647700"/>
          </a:xfrm>
          <a:prstGeom prst="roundRect">
            <a:avLst/>
          </a:prstGeom>
          <a:solidFill>
            <a:srgbClr val="F8E9C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ja-JP" altLang="en-US" sz="1700" b="1" dirty="0">
                <a:solidFill>
                  <a:schemeClr val="tx1"/>
                </a:solidFill>
                <a:latin typeface="游ゴシック" panose="020B0400000000000000" pitchFamily="50" charset="-128"/>
                <a:ea typeface="游ゴシック" panose="020B0400000000000000" pitchFamily="50" charset="-128"/>
              </a:rPr>
              <a:t>化学療法・</a:t>
            </a:r>
          </a:p>
          <a:p>
            <a:pPr algn="ctr">
              <a:defRPr/>
            </a:pPr>
            <a:r>
              <a:rPr lang="ja-JP" altLang="en-US" sz="1700" b="1" dirty="0">
                <a:solidFill>
                  <a:schemeClr val="tx1"/>
                </a:solidFill>
                <a:latin typeface="游ゴシック" panose="020B0400000000000000" pitchFamily="50" charset="-128"/>
                <a:ea typeface="游ゴシック" panose="020B0400000000000000" pitchFamily="50" charset="-128"/>
              </a:rPr>
              <a:t>化学放射線療法</a:t>
            </a:r>
          </a:p>
        </p:txBody>
      </p:sp>
      <p:sp>
        <p:nvSpPr>
          <p:cNvPr id="31" name="四角形: 角を丸くする 30">
            <a:extLst>
              <a:ext uri="{FF2B5EF4-FFF2-40B4-BE49-F238E27FC236}">
                <a16:creationId xmlns:a16="http://schemas.microsoft.com/office/drawing/2014/main" id="{AC7E4D8C-AF3F-48AA-ABD3-55CE8E77923A}"/>
              </a:ext>
            </a:extLst>
          </p:cNvPr>
          <p:cNvSpPr/>
          <p:nvPr/>
        </p:nvSpPr>
        <p:spPr>
          <a:xfrm>
            <a:off x="4052888" y="3187700"/>
            <a:ext cx="1800225" cy="358775"/>
          </a:xfrm>
          <a:prstGeom prst="roundRect">
            <a:avLst/>
          </a:prstGeom>
          <a:solidFill>
            <a:srgbClr val="F8E9C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TW" altLang="en-US" sz="2000" b="1" dirty="0">
                <a:solidFill>
                  <a:schemeClr val="tx1"/>
                </a:solidFill>
                <a:latin typeface="游ゴシック" panose="020B0400000000000000" pitchFamily="50" charset="-128"/>
                <a:ea typeface="游ゴシック" panose="020B0400000000000000" pitchFamily="50" charset="-128"/>
              </a:rPr>
              <a:t>再評価</a:t>
            </a:r>
            <a:endParaRPr lang="ja-JP" altLang="en-US" sz="2000" b="1" dirty="0">
              <a:solidFill>
                <a:schemeClr val="tx1"/>
              </a:solidFill>
              <a:latin typeface="游ゴシック" panose="020B0400000000000000" pitchFamily="50" charset="-128"/>
              <a:ea typeface="游ゴシック" panose="020B0400000000000000" pitchFamily="50" charset="-128"/>
            </a:endParaRPr>
          </a:p>
        </p:txBody>
      </p:sp>
      <p:sp>
        <p:nvSpPr>
          <p:cNvPr id="32" name="四角形: 角を丸くする 31">
            <a:extLst>
              <a:ext uri="{FF2B5EF4-FFF2-40B4-BE49-F238E27FC236}">
                <a16:creationId xmlns:a16="http://schemas.microsoft.com/office/drawing/2014/main" id="{C8D3F5F5-A29B-40AD-B5FD-667ED8C5CBC1}"/>
              </a:ext>
            </a:extLst>
          </p:cNvPr>
          <p:cNvSpPr/>
          <p:nvPr/>
        </p:nvSpPr>
        <p:spPr>
          <a:xfrm>
            <a:off x="4052888" y="4725988"/>
            <a:ext cx="2700337" cy="358775"/>
          </a:xfrm>
          <a:prstGeom prst="roundRect">
            <a:avLst/>
          </a:prstGeom>
          <a:solidFill>
            <a:srgbClr val="F8E9C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TW" altLang="en-US" sz="2000" b="1" dirty="0">
                <a:solidFill>
                  <a:schemeClr val="tx1"/>
                </a:solidFill>
                <a:latin typeface="游ゴシック" panose="020B0400000000000000" pitchFamily="50" charset="-128"/>
                <a:ea typeface="游ゴシック" panose="020B0400000000000000" pitchFamily="50" charset="-128"/>
              </a:rPr>
              <a:t>化学放射線療法</a:t>
            </a:r>
            <a:endParaRPr lang="ja-JP" altLang="en-US" sz="2000" b="1" dirty="0">
              <a:solidFill>
                <a:schemeClr val="tx1"/>
              </a:solidFill>
              <a:latin typeface="游ゴシック" panose="020B0400000000000000" pitchFamily="50" charset="-128"/>
              <a:ea typeface="游ゴシック" panose="020B0400000000000000" pitchFamily="50" charset="-128"/>
            </a:endParaRPr>
          </a:p>
        </p:txBody>
      </p:sp>
      <p:sp>
        <p:nvSpPr>
          <p:cNvPr id="33" name="四角形: 角を丸くする 32">
            <a:extLst>
              <a:ext uri="{FF2B5EF4-FFF2-40B4-BE49-F238E27FC236}">
                <a16:creationId xmlns:a16="http://schemas.microsoft.com/office/drawing/2014/main" id="{CE56001C-6700-478D-84DC-7F3A2268AB68}"/>
              </a:ext>
            </a:extLst>
          </p:cNvPr>
          <p:cNvSpPr/>
          <p:nvPr/>
        </p:nvSpPr>
        <p:spPr>
          <a:xfrm>
            <a:off x="7005638" y="4703763"/>
            <a:ext cx="2700337" cy="360362"/>
          </a:xfrm>
          <a:prstGeom prst="roundRect">
            <a:avLst/>
          </a:prstGeom>
          <a:solidFill>
            <a:srgbClr val="F8E9C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TW" altLang="en-US" sz="2000" b="1" dirty="0">
                <a:solidFill>
                  <a:schemeClr val="tx1"/>
                </a:solidFill>
                <a:latin typeface="游ゴシック" panose="020B0400000000000000" pitchFamily="50" charset="-128"/>
                <a:ea typeface="游ゴシック" panose="020B0400000000000000" pitchFamily="50" charset="-128"/>
              </a:rPr>
              <a:t>薬物療法</a:t>
            </a:r>
            <a:r>
              <a:rPr lang="en-US" altLang="zh-TW" sz="2000" b="1" dirty="0">
                <a:solidFill>
                  <a:schemeClr val="tx1"/>
                </a:solidFill>
                <a:latin typeface="游ゴシック" panose="020B0400000000000000" pitchFamily="50" charset="-128"/>
                <a:ea typeface="游ゴシック" panose="020B0400000000000000" pitchFamily="50" charset="-128"/>
              </a:rPr>
              <a:t>(</a:t>
            </a:r>
            <a:r>
              <a:rPr lang="zh-TW" altLang="en-US" sz="2000" b="1" dirty="0">
                <a:solidFill>
                  <a:schemeClr val="tx1"/>
                </a:solidFill>
                <a:latin typeface="游ゴシック" panose="020B0400000000000000" pitchFamily="50" charset="-128"/>
                <a:ea typeface="游ゴシック" panose="020B0400000000000000" pitchFamily="50" charset="-128"/>
              </a:rPr>
              <a:t>化学療法</a:t>
            </a:r>
            <a:r>
              <a:rPr lang="en-US" altLang="zh-TW" sz="2000" b="1" dirty="0">
                <a:solidFill>
                  <a:schemeClr val="tx1"/>
                </a:solidFill>
                <a:latin typeface="游ゴシック" panose="020B0400000000000000" pitchFamily="50" charset="-128"/>
                <a:ea typeface="游ゴシック" panose="020B0400000000000000" pitchFamily="50" charset="-128"/>
              </a:rPr>
              <a:t>)</a:t>
            </a:r>
            <a:endParaRPr lang="ja-JP" altLang="en-US" sz="2000" b="1" dirty="0">
              <a:solidFill>
                <a:schemeClr val="tx1"/>
              </a:solidFill>
              <a:latin typeface="游ゴシック" panose="020B0400000000000000" pitchFamily="50" charset="-128"/>
              <a:ea typeface="游ゴシック" panose="020B0400000000000000" pitchFamily="50" charset="-128"/>
            </a:endParaRPr>
          </a:p>
        </p:txBody>
      </p:sp>
      <p:sp>
        <p:nvSpPr>
          <p:cNvPr id="34" name="四角形: 角を丸くする 33">
            <a:extLst>
              <a:ext uri="{FF2B5EF4-FFF2-40B4-BE49-F238E27FC236}">
                <a16:creationId xmlns:a16="http://schemas.microsoft.com/office/drawing/2014/main" id="{11C726E1-55A6-4569-A37B-66174ED7707D}"/>
              </a:ext>
            </a:extLst>
          </p:cNvPr>
          <p:cNvSpPr/>
          <p:nvPr/>
        </p:nvSpPr>
        <p:spPr>
          <a:xfrm>
            <a:off x="2076450" y="3956050"/>
            <a:ext cx="1800225" cy="360363"/>
          </a:xfrm>
          <a:prstGeom prst="roundRect">
            <a:avLst/>
          </a:prstGeom>
          <a:solidFill>
            <a:srgbClr val="F8E9C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ja-JP" altLang="en-US" sz="2000" b="1" dirty="0">
                <a:solidFill>
                  <a:schemeClr val="tx1"/>
                </a:solidFill>
                <a:latin typeface="游ゴシック" panose="020B0400000000000000" pitchFamily="50" charset="-128"/>
                <a:ea typeface="游ゴシック" panose="020B0400000000000000" pitchFamily="50" charset="-128"/>
              </a:rPr>
              <a:t>手術</a:t>
            </a:r>
          </a:p>
        </p:txBody>
      </p:sp>
      <p:cxnSp>
        <p:nvCxnSpPr>
          <p:cNvPr id="36" name="直線矢印コネクタ 35">
            <a:extLst>
              <a:ext uri="{FF2B5EF4-FFF2-40B4-BE49-F238E27FC236}">
                <a16:creationId xmlns:a16="http://schemas.microsoft.com/office/drawing/2014/main" id="{77364A0C-E3B9-4311-B522-163444F614C6}"/>
              </a:ext>
            </a:extLst>
          </p:cNvPr>
          <p:cNvCxnSpPr>
            <a:stCxn id="4" idx="2"/>
            <a:endCxn id="21" idx="0"/>
          </p:cNvCxnSpPr>
          <p:nvPr/>
        </p:nvCxnSpPr>
        <p:spPr>
          <a:xfrm flipH="1">
            <a:off x="1000125" y="663575"/>
            <a:ext cx="3175" cy="552450"/>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38" name="直線矢印コネクタ 37">
            <a:extLst>
              <a:ext uri="{FF2B5EF4-FFF2-40B4-BE49-F238E27FC236}">
                <a16:creationId xmlns:a16="http://schemas.microsoft.com/office/drawing/2014/main" id="{9E7203D1-C208-4007-A6DF-0CCEE7741E6F}"/>
              </a:ext>
            </a:extLst>
          </p:cNvPr>
          <p:cNvCxnSpPr/>
          <p:nvPr/>
        </p:nvCxnSpPr>
        <p:spPr>
          <a:xfrm>
            <a:off x="2700338" y="663575"/>
            <a:ext cx="0" cy="552450"/>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40" name="直線矢印コネクタ 39">
            <a:extLst>
              <a:ext uri="{FF2B5EF4-FFF2-40B4-BE49-F238E27FC236}">
                <a16:creationId xmlns:a16="http://schemas.microsoft.com/office/drawing/2014/main" id="{CB578A2C-32A2-43E2-BA95-9DF85E006822}"/>
              </a:ext>
            </a:extLst>
          </p:cNvPr>
          <p:cNvCxnSpPr>
            <a:stCxn id="19" idx="2"/>
            <a:endCxn id="23" idx="0"/>
          </p:cNvCxnSpPr>
          <p:nvPr/>
        </p:nvCxnSpPr>
        <p:spPr>
          <a:xfrm>
            <a:off x="4953000" y="663575"/>
            <a:ext cx="0" cy="409575"/>
          </a:xfrm>
          <a:prstGeom prst="straightConnector1">
            <a:avLst/>
          </a:prstGeom>
          <a:ln w="57150">
            <a:solidFill>
              <a:schemeClr val="tx1"/>
            </a:solidFill>
            <a:tailEnd type="triangle"/>
          </a:ln>
        </p:spPr>
        <p:style>
          <a:lnRef idx="2">
            <a:schemeClr val="dk1"/>
          </a:lnRef>
          <a:fillRef idx="0">
            <a:schemeClr val="dk1"/>
          </a:fillRef>
          <a:effectRef idx="1">
            <a:schemeClr val="dk1"/>
          </a:effectRef>
          <a:fontRef idx="minor">
            <a:schemeClr val="tx1"/>
          </a:fontRef>
        </p:style>
      </p:cxnSp>
      <p:cxnSp>
        <p:nvCxnSpPr>
          <p:cNvPr id="42" name="コネクタ: カギ線 41">
            <a:extLst>
              <a:ext uri="{FF2B5EF4-FFF2-40B4-BE49-F238E27FC236}">
                <a16:creationId xmlns:a16="http://schemas.microsoft.com/office/drawing/2014/main" id="{669FC649-8CD2-422A-B432-1472B674F445}"/>
              </a:ext>
            </a:extLst>
          </p:cNvPr>
          <p:cNvCxnSpPr>
            <a:stCxn id="19" idx="2"/>
            <a:endCxn id="28" idx="0"/>
          </p:cNvCxnSpPr>
          <p:nvPr/>
        </p:nvCxnSpPr>
        <p:spPr>
          <a:xfrm rot="5400000">
            <a:off x="3794919" y="57944"/>
            <a:ext cx="552450" cy="1763712"/>
          </a:xfrm>
          <a:prstGeom prst="bentConnector3">
            <a:avLst>
              <a:gd name="adj1" fmla="val 24744"/>
            </a:avLst>
          </a:prstGeom>
          <a:ln w="57150">
            <a:tailEnd type="triangle"/>
          </a:ln>
        </p:spPr>
        <p:style>
          <a:lnRef idx="2">
            <a:schemeClr val="dk1"/>
          </a:lnRef>
          <a:fillRef idx="0">
            <a:schemeClr val="dk1"/>
          </a:fillRef>
          <a:effectRef idx="1">
            <a:schemeClr val="dk1"/>
          </a:effectRef>
          <a:fontRef idx="minor">
            <a:schemeClr val="tx1"/>
          </a:fontRef>
        </p:style>
      </p:cxnSp>
      <p:cxnSp>
        <p:nvCxnSpPr>
          <p:cNvPr id="45" name="直線矢印コネクタ 44">
            <a:extLst>
              <a:ext uri="{FF2B5EF4-FFF2-40B4-BE49-F238E27FC236}">
                <a16:creationId xmlns:a16="http://schemas.microsoft.com/office/drawing/2014/main" id="{7FA664EA-3E14-4FAE-9515-C22F800E212B}"/>
              </a:ext>
            </a:extLst>
          </p:cNvPr>
          <p:cNvCxnSpPr>
            <a:cxnSpLocks/>
            <a:stCxn id="20" idx="2"/>
            <a:endCxn id="24" idx="0"/>
          </p:cNvCxnSpPr>
          <p:nvPr/>
        </p:nvCxnSpPr>
        <p:spPr>
          <a:xfrm flipH="1">
            <a:off x="6926263" y="663575"/>
            <a:ext cx="1587" cy="409575"/>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47" name="コネクタ: カギ線 46">
            <a:extLst>
              <a:ext uri="{FF2B5EF4-FFF2-40B4-BE49-F238E27FC236}">
                <a16:creationId xmlns:a16="http://schemas.microsoft.com/office/drawing/2014/main" id="{3E4DBEB6-7C44-4BC2-AADF-1A02C3203F25}"/>
              </a:ext>
            </a:extLst>
          </p:cNvPr>
          <p:cNvCxnSpPr>
            <a:cxnSpLocks/>
            <a:stCxn id="20" idx="2"/>
            <a:endCxn id="23" idx="0"/>
          </p:cNvCxnSpPr>
          <p:nvPr/>
        </p:nvCxnSpPr>
        <p:spPr>
          <a:xfrm rot="5400000">
            <a:off x="5938044" y="69056"/>
            <a:ext cx="395288" cy="1584325"/>
          </a:xfrm>
          <a:prstGeom prst="bentConnector3">
            <a:avLst>
              <a:gd name="adj1" fmla="val 33965"/>
            </a:avLst>
          </a:prstGeom>
          <a:ln w="57150">
            <a:tailEnd type="triangle"/>
          </a:ln>
        </p:spPr>
        <p:style>
          <a:lnRef idx="2">
            <a:schemeClr val="dk1"/>
          </a:lnRef>
          <a:fillRef idx="0">
            <a:schemeClr val="dk1"/>
          </a:fillRef>
          <a:effectRef idx="1">
            <a:schemeClr val="dk1"/>
          </a:effectRef>
          <a:fontRef idx="minor">
            <a:schemeClr val="tx1"/>
          </a:fontRef>
        </p:style>
      </p:cxnSp>
      <p:cxnSp>
        <p:nvCxnSpPr>
          <p:cNvPr id="57" name="直線矢印コネクタ 56">
            <a:extLst>
              <a:ext uri="{FF2B5EF4-FFF2-40B4-BE49-F238E27FC236}">
                <a16:creationId xmlns:a16="http://schemas.microsoft.com/office/drawing/2014/main" id="{ED280FF0-B401-4C4F-A423-72861D2A6E75}"/>
              </a:ext>
            </a:extLst>
          </p:cNvPr>
          <p:cNvCxnSpPr>
            <a:stCxn id="27" idx="2"/>
            <a:endCxn id="26" idx="0"/>
          </p:cNvCxnSpPr>
          <p:nvPr/>
        </p:nvCxnSpPr>
        <p:spPr>
          <a:xfrm>
            <a:off x="8902700" y="663575"/>
            <a:ext cx="0" cy="409575"/>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59" name="直線矢印コネクタ 58">
            <a:extLst>
              <a:ext uri="{FF2B5EF4-FFF2-40B4-BE49-F238E27FC236}">
                <a16:creationId xmlns:a16="http://schemas.microsoft.com/office/drawing/2014/main" id="{52849895-E396-40AB-88B8-88832A370A2A}"/>
              </a:ext>
            </a:extLst>
          </p:cNvPr>
          <p:cNvCxnSpPr>
            <a:stCxn id="26" idx="2"/>
          </p:cNvCxnSpPr>
          <p:nvPr/>
        </p:nvCxnSpPr>
        <p:spPr>
          <a:xfrm>
            <a:off x="8902700" y="1720850"/>
            <a:ext cx="0" cy="2982913"/>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61" name="直線矢印コネクタ 60">
            <a:extLst>
              <a:ext uri="{FF2B5EF4-FFF2-40B4-BE49-F238E27FC236}">
                <a16:creationId xmlns:a16="http://schemas.microsoft.com/office/drawing/2014/main" id="{A0243619-931C-4221-B488-18815AC5EDB0}"/>
              </a:ext>
            </a:extLst>
          </p:cNvPr>
          <p:cNvCxnSpPr>
            <a:stCxn id="23" idx="2"/>
            <a:endCxn id="30" idx="0"/>
          </p:cNvCxnSpPr>
          <p:nvPr/>
        </p:nvCxnSpPr>
        <p:spPr>
          <a:xfrm flipH="1">
            <a:off x="4953000" y="1720850"/>
            <a:ext cx="0" cy="409575"/>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63" name="直線矢印コネクタ 62">
            <a:extLst>
              <a:ext uri="{FF2B5EF4-FFF2-40B4-BE49-F238E27FC236}">
                <a16:creationId xmlns:a16="http://schemas.microsoft.com/office/drawing/2014/main" id="{494560DB-B4D0-4E35-9212-B9F8F061DC10}"/>
              </a:ext>
            </a:extLst>
          </p:cNvPr>
          <p:cNvCxnSpPr>
            <a:stCxn id="30" idx="2"/>
            <a:endCxn id="31" idx="0"/>
          </p:cNvCxnSpPr>
          <p:nvPr/>
        </p:nvCxnSpPr>
        <p:spPr>
          <a:xfrm>
            <a:off x="4953000" y="2778125"/>
            <a:ext cx="0" cy="409575"/>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65" name="コネクタ: カギ線 64">
            <a:extLst>
              <a:ext uri="{FF2B5EF4-FFF2-40B4-BE49-F238E27FC236}">
                <a16:creationId xmlns:a16="http://schemas.microsoft.com/office/drawing/2014/main" id="{CDE9CA42-E64C-4F50-9491-1F7AA86F9747}"/>
              </a:ext>
            </a:extLst>
          </p:cNvPr>
          <p:cNvCxnSpPr>
            <a:stCxn id="21" idx="2"/>
            <a:endCxn id="18" idx="0"/>
          </p:cNvCxnSpPr>
          <p:nvPr/>
        </p:nvCxnSpPr>
        <p:spPr>
          <a:xfrm rot="16200000" flipH="1">
            <a:off x="-187324" y="2763837"/>
            <a:ext cx="2379662" cy="4763"/>
          </a:xfrm>
          <a:prstGeom prst="bentConnector3">
            <a:avLst/>
          </a:prstGeom>
          <a:ln w="57150">
            <a:tailEnd type="triangle"/>
          </a:ln>
        </p:spPr>
        <p:style>
          <a:lnRef idx="2">
            <a:schemeClr val="dk1"/>
          </a:lnRef>
          <a:fillRef idx="0">
            <a:schemeClr val="dk1"/>
          </a:fillRef>
          <a:effectRef idx="1">
            <a:schemeClr val="dk1"/>
          </a:effectRef>
          <a:fontRef idx="minor">
            <a:schemeClr val="tx1"/>
          </a:fontRef>
        </p:style>
      </p:cxnSp>
      <p:cxnSp>
        <p:nvCxnSpPr>
          <p:cNvPr id="67" name="直線矢印コネクタ 66">
            <a:extLst>
              <a:ext uri="{FF2B5EF4-FFF2-40B4-BE49-F238E27FC236}">
                <a16:creationId xmlns:a16="http://schemas.microsoft.com/office/drawing/2014/main" id="{DC7E6460-F5BE-4802-946C-90E38284D239}"/>
              </a:ext>
            </a:extLst>
          </p:cNvPr>
          <p:cNvCxnSpPr>
            <a:stCxn id="28" idx="2"/>
            <a:endCxn id="15" idx="0"/>
          </p:cNvCxnSpPr>
          <p:nvPr/>
        </p:nvCxnSpPr>
        <p:spPr>
          <a:xfrm>
            <a:off x="2976563" y="1576388"/>
            <a:ext cx="0" cy="696912"/>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69" name="直線矢印コネクタ 68">
            <a:extLst>
              <a:ext uri="{FF2B5EF4-FFF2-40B4-BE49-F238E27FC236}">
                <a16:creationId xmlns:a16="http://schemas.microsoft.com/office/drawing/2014/main" id="{54BE52DB-F272-4191-8191-438FCDB46443}"/>
              </a:ext>
            </a:extLst>
          </p:cNvPr>
          <p:cNvCxnSpPr>
            <a:cxnSpLocks/>
            <a:stCxn id="15" idx="2"/>
            <a:endCxn id="34" idx="0"/>
          </p:cNvCxnSpPr>
          <p:nvPr/>
        </p:nvCxnSpPr>
        <p:spPr>
          <a:xfrm>
            <a:off x="2976563" y="2633663"/>
            <a:ext cx="0" cy="1322387"/>
          </a:xfrm>
          <a:prstGeom prst="straightConnector1">
            <a:avLst/>
          </a:prstGeom>
          <a:ln w="57150">
            <a:solidFill>
              <a:schemeClr val="tx1"/>
            </a:solidFill>
            <a:tailEnd type="triangle"/>
          </a:ln>
        </p:spPr>
        <p:style>
          <a:lnRef idx="2">
            <a:schemeClr val="dk1"/>
          </a:lnRef>
          <a:fillRef idx="0">
            <a:schemeClr val="dk1"/>
          </a:fillRef>
          <a:effectRef idx="1">
            <a:schemeClr val="dk1"/>
          </a:effectRef>
          <a:fontRef idx="minor">
            <a:schemeClr val="tx1"/>
          </a:fontRef>
        </p:style>
      </p:cxnSp>
      <p:cxnSp>
        <p:nvCxnSpPr>
          <p:cNvPr id="72" name="コネクタ: カギ線 71">
            <a:extLst>
              <a:ext uri="{FF2B5EF4-FFF2-40B4-BE49-F238E27FC236}">
                <a16:creationId xmlns:a16="http://schemas.microsoft.com/office/drawing/2014/main" id="{EB10FA18-B735-4408-A4BC-203A21B392FF}"/>
              </a:ext>
            </a:extLst>
          </p:cNvPr>
          <p:cNvCxnSpPr>
            <a:stCxn id="32" idx="0"/>
            <a:endCxn id="33" idx="0"/>
          </p:cNvCxnSpPr>
          <p:nvPr/>
        </p:nvCxnSpPr>
        <p:spPr>
          <a:xfrm rot="5400000" flipH="1" flipV="1">
            <a:off x="6869112" y="3238501"/>
            <a:ext cx="22225" cy="2952750"/>
          </a:xfrm>
          <a:prstGeom prst="bentConnector3">
            <a:avLst>
              <a:gd name="adj1" fmla="val 2644260"/>
            </a:avLst>
          </a:prstGeom>
          <a:ln w="57150">
            <a:headEnd type="triangle"/>
            <a:tailEnd type="triangle"/>
          </a:ln>
        </p:spPr>
        <p:style>
          <a:lnRef idx="2">
            <a:schemeClr val="dk1"/>
          </a:lnRef>
          <a:fillRef idx="0">
            <a:schemeClr val="dk1"/>
          </a:fillRef>
          <a:effectRef idx="1">
            <a:schemeClr val="dk1"/>
          </a:effectRef>
          <a:fontRef idx="minor">
            <a:schemeClr val="tx1"/>
          </a:fontRef>
        </p:style>
      </p:cxnSp>
      <p:cxnSp>
        <p:nvCxnSpPr>
          <p:cNvPr id="75" name="直線コネクタ 74">
            <a:extLst>
              <a:ext uri="{FF2B5EF4-FFF2-40B4-BE49-F238E27FC236}">
                <a16:creationId xmlns:a16="http://schemas.microsoft.com/office/drawing/2014/main" id="{3F951257-15BC-412D-A90E-8B741D0B4FE7}"/>
              </a:ext>
            </a:extLst>
          </p:cNvPr>
          <p:cNvCxnSpPr>
            <a:stCxn id="24" idx="2"/>
          </p:cNvCxnSpPr>
          <p:nvPr/>
        </p:nvCxnSpPr>
        <p:spPr>
          <a:xfrm>
            <a:off x="6926263" y="1720850"/>
            <a:ext cx="0" cy="2414588"/>
          </a:xfrm>
          <a:prstGeom prst="line">
            <a:avLst/>
          </a:prstGeom>
          <a:ln w="57150"/>
        </p:spPr>
        <p:style>
          <a:lnRef idx="2">
            <a:schemeClr val="dk1"/>
          </a:lnRef>
          <a:fillRef idx="0">
            <a:schemeClr val="dk1"/>
          </a:fillRef>
          <a:effectRef idx="1">
            <a:schemeClr val="dk1"/>
          </a:effectRef>
          <a:fontRef idx="minor">
            <a:schemeClr val="tx1"/>
          </a:fontRef>
        </p:style>
      </p:cxnSp>
      <p:cxnSp>
        <p:nvCxnSpPr>
          <p:cNvPr id="77" name="コネクタ: カギ線 76">
            <a:extLst>
              <a:ext uri="{FF2B5EF4-FFF2-40B4-BE49-F238E27FC236}">
                <a16:creationId xmlns:a16="http://schemas.microsoft.com/office/drawing/2014/main" id="{9DA3FABA-AF7C-48C0-8DC1-3F473A627036}"/>
              </a:ext>
            </a:extLst>
          </p:cNvPr>
          <p:cNvCxnSpPr>
            <a:cxnSpLocks/>
          </p:cNvCxnSpPr>
          <p:nvPr/>
        </p:nvCxnSpPr>
        <p:spPr>
          <a:xfrm rot="5400000">
            <a:off x="3784601" y="3078162"/>
            <a:ext cx="431800" cy="1368425"/>
          </a:xfrm>
          <a:prstGeom prst="bentConnector3">
            <a:avLst>
              <a:gd name="adj1" fmla="val 38241"/>
            </a:avLst>
          </a:prstGeom>
          <a:ln w="57150">
            <a:tailEnd type="triangle"/>
          </a:ln>
        </p:spPr>
        <p:style>
          <a:lnRef idx="2">
            <a:schemeClr val="dk1"/>
          </a:lnRef>
          <a:fillRef idx="0">
            <a:schemeClr val="dk1"/>
          </a:fillRef>
          <a:effectRef idx="1">
            <a:schemeClr val="dk1"/>
          </a:effectRef>
          <a:fontRef idx="minor">
            <a:schemeClr val="tx1"/>
          </a:fontRef>
        </p:style>
      </p:cxnSp>
      <p:cxnSp>
        <p:nvCxnSpPr>
          <p:cNvPr id="82" name="コネクタ: カギ線 81">
            <a:extLst>
              <a:ext uri="{FF2B5EF4-FFF2-40B4-BE49-F238E27FC236}">
                <a16:creationId xmlns:a16="http://schemas.microsoft.com/office/drawing/2014/main" id="{1ED7BD5F-1A36-4C8D-A04A-22041EDCABE4}"/>
              </a:ext>
            </a:extLst>
          </p:cNvPr>
          <p:cNvCxnSpPr>
            <a:cxnSpLocks/>
          </p:cNvCxnSpPr>
          <p:nvPr/>
        </p:nvCxnSpPr>
        <p:spPr>
          <a:xfrm rot="16200000" flipH="1">
            <a:off x="5602287" y="3165476"/>
            <a:ext cx="576263" cy="1331912"/>
          </a:xfrm>
          <a:prstGeom prst="bentConnector3">
            <a:avLst>
              <a:gd name="adj1" fmla="val 31626"/>
            </a:avLst>
          </a:prstGeom>
          <a:ln w="57150"/>
        </p:spPr>
        <p:style>
          <a:lnRef idx="2">
            <a:schemeClr val="dk1"/>
          </a:lnRef>
          <a:fillRef idx="0">
            <a:schemeClr val="dk1"/>
          </a:fillRef>
          <a:effectRef idx="1">
            <a:schemeClr val="dk1"/>
          </a:effectRef>
          <a:fontRef idx="minor">
            <a:schemeClr val="tx1"/>
          </a:fontRef>
        </p:style>
      </p:cxnSp>
      <p:cxnSp>
        <p:nvCxnSpPr>
          <p:cNvPr id="87" name="直線矢印コネクタ 86">
            <a:extLst>
              <a:ext uri="{FF2B5EF4-FFF2-40B4-BE49-F238E27FC236}">
                <a16:creationId xmlns:a16="http://schemas.microsoft.com/office/drawing/2014/main" id="{C8A66F72-0C24-4096-9DF1-58127608DF5F}"/>
              </a:ext>
            </a:extLst>
          </p:cNvPr>
          <p:cNvCxnSpPr>
            <a:stCxn id="34" idx="2"/>
            <a:endCxn id="16" idx="0"/>
          </p:cNvCxnSpPr>
          <p:nvPr/>
        </p:nvCxnSpPr>
        <p:spPr>
          <a:xfrm>
            <a:off x="2976563" y="4316413"/>
            <a:ext cx="0" cy="411162"/>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89" name="直線矢印コネクタ 88">
            <a:extLst>
              <a:ext uri="{FF2B5EF4-FFF2-40B4-BE49-F238E27FC236}">
                <a16:creationId xmlns:a16="http://schemas.microsoft.com/office/drawing/2014/main" id="{1B8620C9-70FD-47E8-8B44-D23C14C5E885}"/>
              </a:ext>
            </a:extLst>
          </p:cNvPr>
          <p:cNvCxnSpPr>
            <a:stCxn id="16" idx="2"/>
          </p:cNvCxnSpPr>
          <p:nvPr/>
        </p:nvCxnSpPr>
        <p:spPr>
          <a:xfrm>
            <a:off x="2976563" y="5086350"/>
            <a:ext cx="0" cy="376238"/>
          </a:xfrm>
          <a:prstGeom prst="straightConnector1">
            <a:avLst/>
          </a:prstGeom>
          <a:ln w="57150">
            <a:prstDash val="sysDot"/>
            <a:tailEnd type="triangle"/>
          </a:ln>
        </p:spPr>
        <p:style>
          <a:lnRef idx="2">
            <a:schemeClr val="dk1"/>
          </a:lnRef>
          <a:fillRef idx="0">
            <a:schemeClr val="dk1"/>
          </a:fillRef>
          <a:effectRef idx="1">
            <a:schemeClr val="dk1"/>
          </a:effectRef>
          <a:fontRef idx="minor">
            <a:schemeClr val="tx1"/>
          </a:fontRef>
        </p:style>
      </p:cxnSp>
      <p:cxnSp>
        <p:nvCxnSpPr>
          <p:cNvPr id="91" name="直線矢印コネクタ 90">
            <a:extLst>
              <a:ext uri="{FF2B5EF4-FFF2-40B4-BE49-F238E27FC236}">
                <a16:creationId xmlns:a16="http://schemas.microsoft.com/office/drawing/2014/main" id="{A9AA356A-68A3-4FA4-9777-FC8AF2ABF920}"/>
              </a:ext>
            </a:extLst>
          </p:cNvPr>
          <p:cNvCxnSpPr>
            <a:stCxn id="32" idx="2"/>
          </p:cNvCxnSpPr>
          <p:nvPr/>
        </p:nvCxnSpPr>
        <p:spPr>
          <a:xfrm flipH="1">
            <a:off x="5403850" y="5084763"/>
            <a:ext cx="0" cy="377825"/>
          </a:xfrm>
          <a:prstGeom prst="straightConnector1">
            <a:avLst/>
          </a:prstGeom>
          <a:ln w="57150">
            <a:solidFill>
              <a:schemeClr val="tx1"/>
            </a:solidFill>
            <a:prstDash val="sysDot"/>
            <a:tailEnd type="triangle"/>
          </a:ln>
        </p:spPr>
        <p:style>
          <a:lnRef idx="2">
            <a:schemeClr val="dk1"/>
          </a:lnRef>
          <a:fillRef idx="0">
            <a:schemeClr val="dk1"/>
          </a:fillRef>
          <a:effectRef idx="1">
            <a:schemeClr val="dk1"/>
          </a:effectRef>
          <a:fontRef idx="minor">
            <a:schemeClr val="tx1"/>
          </a:fontRef>
        </p:style>
      </p:cxnSp>
      <p:cxnSp>
        <p:nvCxnSpPr>
          <p:cNvPr id="93" name="直線矢印コネクタ 92">
            <a:extLst>
              <a:ext uri="{FF2B5EF4-FFF2-40B4-BE49-F238E27FC236}">
                <a16:creationId xmlns:a16="http://schemas.microsoft.com/office/drawing/2014/main" id="{1E247DEE-3D64-4EA8-9290-A280984679C4}"/>
              </a:ext>
            </a:extLst>
          </p:cNvPr>
          <p:cNvCxnSpPr>
            <a:stCxn id="33" idx="2"/>
          </p:cNvCxnSpPr>
          <p:nvPr/>
        </p:nvCxnSpPr>
        <p:spPr>
          <a:xfrm>
            <a:off x="8356600" y="5064125"/>
            <a:ext cx="0" cy="398463"/>
          </a:xfrm>
          <a:prstGeom prst="straightConnector1">
            <a:avLst/>
          </a:prstGeom>
          <a:ln w="57150">
            <a:prstDash val="sysDot"/>
            <a:tailEnd type="triangle"/>
          </a:ln>
        </p:spPr>
        <p:style>
          <a:lnRef idx="2">
            <a:schemeClr val="dk1"/>
          </a:lnRef>
          <a:fillRef idx="0">
            <a:schemeClr val="dk1"/>
          </a:fillRef>
          <a:effectRef idx="1">
            <a:schemeClr val="dk1"/>
          </a:effectRef>
          <a:fontRef idx="minor">
            <a:schemeClr val="tx1"/>
          </a:fontRef>
        </p:style>
      </p:cxnSp>
      <p:sp>
        <p:nvSpPr>
          <p:cNvPr id="26667" name="テキスト ボックス 93">
            <a:extLst>
              <a:ext uri="{FF2B5EF4-FFF2-40B4-BE49-F238E27FC236}">
                <a16:creationId xmlns:a16="http://schemas.microsoft.com/office/drawing/2014/main" id="{3EDBC1A2-EB05-417B-A7B7-F825B91A3599}"/>
              </a:ext>
            </a:extLst>
          </p:cNvPr>
          <p:cNvSpPr txBox="1">
            <a:spLocks noChangeArrowheads="1"/>
          </p:cNvSpPr>
          <p:nvPr/>
        </p:nvSpPr>
        <p:spPr bwMode="auto">
          <a:xfrm>
            <a:off x="3127375" y="6107113"/>
            <a:ext cx="6578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1100"/>
              <a:t>「膵癌診療ガイドライン</a:t>
            </a:r>
            <a:r>
              <a:rPr lang="en-US" altLang="ja-JP" sz="1100"/>
              <a:t>2019</a:t>
            </a:r>
            <a:r>
              <a:rPr lang="ja-JP" altLang="en-US" sz="1100"/>
              <a:t>年版」日本膵臓学会膵癌診療ガイドライン改訂委員会編、金原出版を参考に作成</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図 7">
            <a:extLst>
              <a:ext uri="{FF2B5EF4-FFF2-40B4-BE49-F238E27FC236}">
                <a16:creationId xmlns:a16="http://schemas.microsoft.com/office/drawing/2014/main" id="{A452D262-1F16-46C9-B163-699D56E5DE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1" name="グループ化 8">
            <a:extLst>
              <a:ext uri="{FF2B5EF4-FFF2-40B4-BE49-F238E27FC236}">
                <a16:creationId xmlns:a16="http://schemas.microsoft.com/office/drawing/2014/main" id="{5319B247-6016-4CD3-A34B-5E009B9CE278}"/>
              </a:ext>
            </a:extLst>
          </p:cNvPr>
          <p:cNvGrpSpPr>
            <a:grpSpLocks/>
          </p:cNvGrpSpPr>
          <p:nvPr/>
        </p:nvGrpSpPr>
        <p:grpSpPr bwMode="auto">
          <a:xfrm>
            <a:off x="360363" y="360363"/>
            <a:ext cx="1714500" cy="1619250"/>
            <a:chOff x="230483" y="609822"/>
            <a:chExt cx="1715053" cy="1619250"/>
          </a:xfrm>
        </p:grpSpPr>
        <p:sp>
          <p:nvSpPr>
            <p:cNvPr id="7" name="楕円 6">
              <a:extLst>
                <a:ext uri="{FF2B5EF4-FFF2-40B4-BE49-F238E27FC236}">
                  <a16:creationId xmlns:a16="http://schemas.microsoft.com/office/drawing/2014/main" id="{339D635B-AA00-4E04-ABE1-7437EA00BCAC}"/>
                </a:ext>
              </a:extLst>
            </p:cNvPr>
            <p:cNvSpPr/>
            <p:nvPr/>
          </p:nvSpPr>
          <p:spPr>
            <a:xfrm>
              <a:off x="230483" y="609822"/>
              <a:ext cx="1278349" cy="1279525"/>
            </a:xfrm>
            <a:prstGeom prst="ellipse">
              <a:avLst/>
            </a:prstGeom>
            <a:solidFill>
              <a:srgbClr val="891B86"/>
            </a:solidFill>
            <a:ln>
              <a:solidFill>
                <a:srgbClr val="891B8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4000" dirty="0">
                  <a:latin typeface="+mj-ea"/>
                  <a:ea typeface="+mj-ea"/>
                </a:rPr>
                <a:t>Q</a:t>
              </a:r>
              <a:endParaRPr lang="ja-JP" altLang="en-US" sz="4000" dirty="0">
                <a:latin typeface="+mj-ea"/>
                <a:ea typeface="+mj-ea"/>
              </a:endParaRPr>
            </a:p>
          </p:txBody>
        </p:sp>
        <p:sp>
          <p:nvSpPr>
            <p:cNvPr id="8" name="楕円 7">
              <a:extLst>
                <a:ext uri="{FF2B5EF4-FFF2-40B4-BE49-F238E27FC236}">
                  <a16:creationId xmlns:a16="http://schemas.microsoft.com/office/drawing/2014/main" id="{5AC9D2EF-6B7E-42CB-92A2-878965778582}"/>
                </a:ext>
              </a:extLst>
            </p:cNvPr>
            <p:cNvSpPr/>
            <p:nvPr/>
          </p:nvSpPr>
          <p:spPr>
            <a:xfrm>
              <a:off x="1073717" y="1357534"/>
              <a:ext cx="871819" cy="871538"/>
            </a:xfrm>
            <a:prstGeom prst="ellipse">
              <a:avLst/>
            </a:prstGeom>
            <a:solidFill>
              <a:srgbClr val="FEFCD8"/>
            </a:solidFill>
            <a:ln>
              <a:solidFill>
                <a:srgbClr val="891B8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4000" dirty="0">
                  <a:solidFill>
                    <a:srgbClr val="891B86"/>
                  </a:solidFill>
                  <a:latin typeface="+mj-ea"/>
                  <a:ea typeface="+mj-ea"/>
                </a:rPr>
                <a:t>5</a:t>
              </a:r>
              <a:endParaRPr lang="ja-JP" altLang="en-US" sz="4000" dirty="0">
                <a:solidFill>
                  <a:srgbClr val="891B86"/>
                </a:solidFill>
                <a:latin typeface="+mj-ea"/>
                <a:ea typeface="+mj-ea"/>
              </a:endParaRPr>
            </a:p>
          </p:txBody>
        </p:sp>
      </p:grpSp>
      <p:sp>
        <p:nvSpPr>
          <p:cNvPr id="9" name="テキスト ボックス 7">
            <a:extLst>
              <a:ext uri="{FF2B5EF4-FFF2-40B4-BE49-F238E27FC236}">
                <a16:creationId xmlns:a16="http://schemas.microsoft.com/office/drawing/2014/main" id="{907421C2-EF0E-4361-8EC3-EF3788CA1D92}"/>
              </a:ext>
            </a:extLst>
          </p:cNvPr>
          <p:cNvSpPr txBox="1">
            <a:spLocks noChangeArrowheads="1"/>
          </p:cNvSpPr>
          <p:nvPr/>
        </p:nvSpPr>
        <p:spPr bwMode="auto">
          <a:xfrm>
            <a:off x="2074863" y="584200"/>
            <a:ext cx="7566025" cy="1446213"/>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Font typeface="Arial" panose="020B0604020202020204" pitchFamily="34" charset="0"/>
              <a:buNone/>
              <a:defRPr/>
            </a:pPr>
            <a:r>
              <a:rPr lang="ja-JP" altLang="en-US" sz="4000" spc="-150" dirty="0">
                <a:latin typeface="游ゴシック" panose="020B0400000000000000" pitchFamily="50" charset="-128"/>
                <a:ea typeface="游ゴシック" panose="020B0400000000000000" pitchFamily="50" charset="-128"/>
              </a:rPr>
              <a:t>すい臓がんでは、</a:t>
            </a:r>
            <a:endParaRPr lang="en-US" altLang="ja-JP" sz="4000" spc="-150" dirty="0">
              <a:latin typeface="游ゴシック" panose="020B0400000000000000" pitchFamily="50" charset="-128"/>
              <a:ea typeface="游ゴシック" panose="020B0400000000000000" pitchFamily="50" charset="-128"/>
            </a:endParaRPr>
          </a:p>
          <a:p>
            <a:pPr>
              <a:buFont typeface="Arial" panose="020B0604020202020204" pitchFamily="34" charset="0"/>
              <a:buNone/>
              <a:defRPr/>
            </a:pPr>
            <a:r>
              <a:rPr lang="ja-JP" altLang="en-US" sz="4000" spc="-150" dirty="0">
                <a:latin typeface="游ゴシック" panose="020B0400000000000000" pitchFamily="50" charset="-128"/>
                <a:ea typeface="游ゴシック" panose="020B0400000000000000" pitchFamily="50" charset="-128"/>
              </a:rPr>
              <a:t>どのような</a:t>
            </a:r>
            <a:r>
              <a:rPr lang="ja-JP" altLang="en-US" sz="4000" spc="-150" dirty="0">
                <a:solidFill>
                  <a:srgbClr val="6C0B5E"/>
                </a:solidFill>
                <a:latin typeface="游ゴシック" panose="020B0400000000000000" pitchFamily="50" charset="-128"/>
                <a:ea typeface="游ゴシック" panose="020B0400000000000000" pitchFamily="50" charset="-128"/>
              </a:rPr>
              <a:t>手術</a:t>
            </a:r>
            <a:r>
              <a:rPr lang="ja-JP" altLang="en-US" sz="4000" spc="-150" dirty="0">
                <a:latin typeface="游ゴシック" panose="020B0400000000000000" pitchFamily="50" charset="-128"/>
                <a:ea typeface="游ゴシック" panose="020B0400000000000000" pitchFamily="50" charset="-128"/>
              </a:rPr>
              <a:t>が行われますか</a:t>
            </a:r>
            <a:endParaRPr lang="en-US" altLang="ja-JP" sz="4000" spc="-150" dirty="0">
              <a:latin typeface="游ゴシック" panose="020B0400000000000000" pitchFamily="50" charset="-128"/>
              <a:ea typeface="游ゴシック" panose="020B0400000000000000" pitchFamily="50"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図 8">
            <a:extLst>
              <a:ext uri="{FF2B5EF4-FFF2-40B4-BE49-F238E27FC236}">
                <a16:creationId xmlns:a16="http://schemas.microsoft.com/office/drawing/2014/main" id="{D7E4EF49-16D1-495A-985E-F9BE33A10B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テキスト ボックス 1">
            <a:extLst>
              <a:ext uri="{FF2B5EF4-FFF2-40B4-BE49-F238E27FC236}">
                <a16:creationId xmlns:a16="http://schemas.microsoft.com/office/drawing/2014/main" id="{77946EAF-709E-427C-A387-580DE2D9C12A}"/>
              </a:ext>
            </a:extLst>
          </p:cNvPr>
          <p:cNvSpPr txBox="1">
            <a:spLocks noChangeArrowheads="1"/>
          </p:cNvSpPr>
          <p:nvPr/>
        </p:nvSpPr>
        <p:spPr bwMode="auto">
          <a:xfrm>
            <a:off x="1638300" y="2552700"/>
            <a:ext cx="7188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nSpc>
                <a:spcPct val="150000"/>
              </a:lnSpc>
              <a:spcBef>
                <a:spcPct val="0"/>
              </a:spcBef>
              <a:buFontTx/>
              <a:buNone/>
            </a:pPr>
            <a:r>
              <a:rPr lang="ja-JP" altLang="en-US" sz="2400" b="1" dirty="0">
                <a:solidFill>
                  <a:srgbClr val="6C0B5E"/>
                </a:solidFill>
                <a:latin typeface="游ゴシック" panose="020B0400000000000000" pitchFamily="50" charset="-128"/>
                <a:ea typeface="游ゴシック" panose="020B0400000000000000" pitchFamily="50" charset="-128"/>
              </a:rPr>
              <a:t>手術は最も治療効果の高い治療法です。</a:t>
            </a:r>
          </a:p>
          <a:p>
            <a:pPr>
              <a:lnSpc>
                <a:spcPct val="150000"/>
              </a:lnSpc>
              <a:spcBef>
                <a:spcPct val="0"/>
              </a:spcBef>
              <a:buFontTx/>
              <a:buNone/>
            </a:pPr>
            <a:r>
              <a:rPr lang="ja-JP" altLang="en-US" sz="2400" dirty="0">
                <a:solidFill>
                  <a:srgbClr val="6C0B5E"/>
                </a:solidFill>
                <a:latin typeface="游ゴシック" panose="020B0400000000000000" pitchFamily="50" charset="-128"/>
                <a:ea typeface="游ゴシック" panose="020B0400000000000000" pitchFamily="50" charset="-128"/>
              </a:rPr>
              <a:t>手術法には、</a:t>
            </a:r>
            <a:r>
              <a:rPr lang="ja-JP" altLang="en-US" sz="2400" b="1" dirty="0">
                <a:solidFill>
                  <a:srgbClr val="6C0B5E"/>
                </a:solidFill>
                <a:latin typeface="游ゴシック" panose="020B0400000000000000" pitchFamily="50" charset="-128"/>
                <a:ea typeface="游ゴシック" panose="020B0400000000000000" pitchFamily="50" charset="-128"/>
              </a:rPr>
              <a:t>膵頭十二指腸切除、膵体尾部切除、</a:t>
            </a:r>
            <a:endParaRPr lang="en-US" altLang="ja-JP" sz="2400" b="1" dirty="0">
              <a:solidFill>
                <a:srgbClr val="6C0B5E"/>
              </a:solidFill>
              <a:latin typeface="游ゴシック" panose="020B0400000000000000" pitchFamily="50" charset="-128"/>
              <a:ea typeface="游ゴシック" panose="020B0400000000000000" pitchFamily="50" charset="-128"/>
            </a:endParaRPr>
          </a:p>
          <a:p>
            <a:pPr>
              <a:lnSpc>
                <a:spcPct val="150000"/>
              </a:lnSpc>
              <a:spcBef>
                <a:spcPct val="0"/>
              </a:spcBef>
              <a:buFontTx/>
              <a:buNone/>
            </a:pPr>
            <a:r>
              <a:rPr lang="ja-JP" altLang="en-US" sz="2400" b="1" dirty="0">
                <a:solidFill>
                  <a:srgbClr val="6C0B5E"/>
                </a:solidFill>
                <a:latin typeface="游ゴシック" panose="020B0400000000000000" pitchFamily="50" charset="-128"/>
                <a:ea typeface="游ゴシック" panose="020B0400000000000000" pitchFamily="50" charset="-128"/>
              </a:rPr>
              <a:t>膵全摘</a:t>
            </a:r>
            <a:r>
              <a:rPr lang="ja-JP" altLang="en-US" sz="2400" dirty="0">
                <a:solidFill>
                  <a:srgbClr val="6C0B5E"/>
                </a:solidFill>
                <a:latin typeface="游ゴシック" panose="020B0400000000000000" pitchFamily="50" charset="-128"/>
                <a:ea typeface="游ゴシック" panose="020B0400000000000000" pitchFamily="50" charset="-128"/>
              </a:rPr>
              <a:t>があり、切除する範囲はがんの位置や</a:t>
            </a:r>
            <a:endParaRPr lang="en-US" altLang="ja-JP" sz="2400" dirty="0">
              <a:solidFill>
                <a:srgbClr val="6C0B5E"/>
              </a:solidFill>
              <a:latin typeface="游ゴシック" panose="020B0400000000000000" pitchFamily="50" charset="-128"/>
              <a:ea typeface="游ゴシック" panose="020B0400000000000000" pitchFamily="50" charset="-128"/>
            </a:endParaRPr>
          </a:p>
          <a:p>
            <a:pPr>
              <a:lnSpc>
                <a:spcPct val="150000"/>
              </a:lnSpc>
              <a:spcBef>
                <a:spcPct val="0"/>
              </a:spcBef>
              <a:buFontTx/>
              <a:buNone/>
            </a:pPr>
            <a:r>
              <a:rPr lang="ja-JP" altLang="en-US" sz="2400" dirty="0">
                <a:solidFill>
                  <a:srgbClr val="6C0B5E"/>
                </a:solidFill>
                <a:latin typeface="游ゴシック" panose="020B0400000000000000" pitchFamily="50" charset="-128"/>
                <a:ea typeface="游ゴシック" panose="020B0400000000000000" pitchFamily="50" charset="-128"/>
              </a:rPr>
              <a:t>広がり方によって決められます。</a:t>
            </a:r>
            <a:endParaRPr lang="ja-JP" altLang="en-US" sz="2400" dirty="0">
              <a:solidFill>
                <a:srgbClr val="891B86"/>
              </a:solidFill>
              <a:latin typeface="游ゴシック" panose="020B0400000000000000" pitchFamily="50" charset="-128"/>
              <a:ea typeface="游ゴシック" panose="020B0400000000000000" pitchFamily="50" charset="-128"/>
            </a:endParaRPr>
          </a:p>
        </p:txBody>
      </p:sp>
      <p:grpSp>
        <p:nvGrpSpPr>
          <p:cNvPr id="28676" name="グループ化 8">
            <a:extLst>
              <a:ext uri="{FF2B5EF4-FFF2-40B4-BE49-F238E27FC236}">
                <a16:creationId xmlns:a16="http://schemas.microsoft.com/office/drawing/2014/main" id="{13691EC1-E615-4877-814E-A5050C65307D}"/>
              </a:ext>
            </a:extLst>
          </p:cNvPr>
          <p:cNvGrpSpPr>
            <a:grpSpLocks/>
          </p:cNvGrpSpPr>
          <p:nvPr/>
        </p:nvGrpSpPr>
        <p:grpSpPr bwMode="auto">
          <a:xfrm>
            <a:off x="360363" y="360363"/>
            <a:ext cx="1714500" cy="1619250"/>
            <a:chOff x="230483" y="609822"/>
            <a:chExt cx="1715053" cy="1619250"/>
          </a:xfrm>
        </p:grpSpPr>
        <p:sp>
          <p:nvSpPr>
            <p:cNvPr id="9" name="楕円 8">
              <a:extLst>
                <a:ext uri="{FF2B5EF4-FFF2-40B4-BE49-F238E27FC236}">
                  <a16:creationId xmlns:a16="http://schemas.microsoft.com/office/drawing/2014/main" id="{B4E81CCA-D2FC-4501-BB7E-079A43DE4DE6}"/>
                </a:ext>
              </a:extLst>
            </p:cNvPr>
            <p:cNvSpPr/>
            <p:nvPr/>
          </p:nvSpPr>
          <p:spPr>
            <a:xfrm>
              <a:off x="230483" y="609822"/>
              <a:ext cx="1278349" cy="1279525"/>
            </a:xfrm>
            <a:prstGeom prst="ellipse">
              <a:avLst/>
            </a:prstGeom>
            <a:solidFill>
              <a:srgbClr val="891B86"/>
            </a:solidFill>
            <a:ln>
              <a:solidFill>
                <a:srgbClr val="891B8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4000" dirty="0">
                  <a:latin typeface="+mj-ea"/>
                  <a:ea typeface="+mj-ea"/>
                </a:rPr>
                <a:t>Q</a:t>
              </a:r>
              <a:endParaRPr lang="ja-JP" altLang="en-US" sz="4000" dirty="0">
                <a:latin typeface="+mj-ea"/>
                <a:ea typeface="+mj-ea"/>
              </a:endParaRPr>
            </a:p>
          </p:txBody>
        </p:sp>
        <p:sp>
          <p:nvSpPr>
            <p:cNvPr id="10" name="楕円 9">
              <a:extLst>
                <a:ext uri="{FF2B5EF4-FFF2-40B4-BE49-F238E27FC236}">
                  <a16:creationId xmlns:a16="http://schemas.microsoft.com/office/drawing/2014/main" id="{29856DB1-174E-4AF1-B88C-C2BC95B7CB7D}"/>
                </a:ext>
              </a:extLst>
            </p:cNvPr>
            <p:cNvSpPr/>
            <p:nvPr/>
          </p:nvSpPr>
          <p:spPr>
            <a:xfrm>
              <a:off x="1073717" y="1357534"/>
              <a:ext cx="871819" cy="871538"/>
            </a:xfrm>
            <a:prstGeom prst="ellipse">
              <a:avLst/>
            </a:prstGeom>
            <a:solidFill>
              <a:srgbClr val="FEFCD8"/>
            </a:solidFill>
            <a:ln>
              <a:solidFill>
                <a:srgbClr val="891B8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4000" dirty="0">
                  <a:solidFill>
                    <a:srgbClr val="891B86"/>
                  </a:solidFill>
                  <a:latin typeface="+mj-ea"/>
                  <a:ea typeface="+mj-ea"/>
                </a:rPr>
                <a:t>5</a:t>
              </a:r>
              <a:endParaRPr lang="ja-JP" altLang="en-US" sz="4000" dirty="0">
                <a:solidFill>
                  <a:srgbClr val="891B86"/>
                </a:solidFill>
                <a:latin typeface="+mj-ea"/>
                <a:ea typeface="+mj-ea"/>
              </a:endParaRPr>
            </a:p>
          </p:txBody>
        </p:sp>
      </p:grpSp>
      <p:sp>
        <p:nvSpPr>
          <p:cNvPr id="11" name="テキスト ボックス 7">
            <a:extLst>
              <a:ext uri="{FF2B5EF4-FFF2-40B4-BE49-F238E27FC236}">
                <a16:creationId xmlns:a16="http://schemas.microsoft.com/office/drawing/2014/main" id="{E651F5DD-6BA6-4A1D-80F5-962A5133EE47}"/>
              </a:ext>
            </a:extLst>
          </p:cNvPr>
          <p:cNvSpPr txBox="1">
            <a:spLocks noChangeArrowheads="1"/>
          </p:cNvSpPr>
          <p:nvPr/>
        </p:nvSpPr>
        <p:spPr bwMode="auto">
          <a:xfrm>
            <a:off x="2074863" y="584200"/>
            <a:ext cx="7566025" cy="1446213"/>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Font typeface="Arial" panose="020B0604020202020204" pitchFamily="34" charset="0"/>
              <a:buNone/>
              <a:defRPr/>
            </a:pPr>
            <a:r>
              <a:rPr lang="ja-JP" altLang="en-US" sz="4000" spc="-150" dirty="0">
                <a:latin typeface="游ゴシック" panose="020B0400000000000000" pitchFamily="50" charset="-128"/>
                <a:ea typeface="游ゴシック" panose="020B0400000000000000" pitchFamily="50" charset="-128"/>
              </a:rPr>
              <a:t>すい臓がんでは、</a:t>
            </a:r>
            <a:endParaRPr lang="en-US" altLang="ja-JP" sz="4000" spc="-150" dirty="0">
              <a:latin typeface="游ゴシック" panose="020B0400000000000000" pitchFamily="50" charset="-128"/>
              <a:ea typeface="游ゴシック" panose="020B0400000000000000" pitchFamily="50" charset="-128"/>
            </a:endParaRPr>
          </a:p>
          <a:p>
            <a:pPr>
              <a:buFont typeface="Arial" panose="020B0604020202020204" pitchFamily="34" charset="0"/>
              <a:buNone/>
              <a:defRPr/>
            </a:pPr>
            <a:r>
              <a:rPr lang="ja-JP" altLang="en-US" sz="4000" spc="-150" dirty="0">
                <a:latin typeface="游ゴシック" panose="020B0400000000000000" pitchFamily="50" charset="-128"/>
                <a:ea typeface="游ゴシック" panose="020B0400000000000000" pitchFamily="50" charset="-128"/>
              </a:rPr>
              <a:t>どのような</a:t>
            </a:r>
            <a:r>
              <a:rPr lang="ja-JP" altLang="en-US" sz="4000" spc="-150" dirty="0">
                <a:solidFill>
                  <a:srgbClr val="6C0B5E"/>
                </a:solidFill>
                <a:latin typeface="游ゴシック" panose="020B0400000000000000" pitchFamily="50" charset="-128"/>
                <a:ea typeface="游ゴシック" panose="020B0400000000000000" pitchFamily="50" charset="-128"/>
              </a:rPr>
              <a:t>手術</a:t>
            </a:r>
            <a:r>
              <a:rPr lang="ja-JP" altLang="en-US" sz="4000" spc="-150" dirty="0">
                <a:latin typeface="游ゴシック" panose="020B0400000000000000" pitchFamily="50" charset="-128"/>
                <a:ea typeface="游ゴシック" panose="020B0400000000000000" pitchFamily="50" charset="-128"/>
              </a:rPr>
              <a:t>が行われますか</a:t>
            </a:r>
            <a:endParaRPr lang="en-US" altLang="ja-JP" sz="4000" spc="-150" dirty="0">
              <a:latin typeface="游ゴシック" panose="020B0400000000000000" pitchFamily="50" charset="-128"/>
              <a:ea typeface="游ゴシック" panose="020B0400000000000000" pitchFamily="50"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D898596A-4111-48E1-9C35-B2B0493B43A8}"/>
              </a:ext>
            </a:extLst>
          </p:cNvPr>
          <p:cNvSpPr/>
          <p:nvPr/>
        </p:nvSpPr>
        <p:spPr>
          <a:xfrm>
            <a:off x="2635250" y="517525"/>
            <a:ext cx="4724400" cy="746125"/>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pic>
        <p:nvPicPr>
          <p:cNvPr id="29700" name="図 10">
            <a:extLst>
              <a:ext uri="{FF2B5EF4-FFF2-40B4-BE49-F238E27FC236}">
                <a16:creationId xmlns:a16="http://schemas.microsoft.com/office/drawing/2014/main" id="{6B8D5E52-D575-4F8C-B377-137164124C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テキスト ボックス 1">
            <a:extLst>
              <a:ext uri="{FF2B5EF4-FFF2-40B4-BE49-F238E27FC236}">
                <a16:creationId xmlns:a16="http://schemas.microsoft.com/office/drawing/2014/main" id="{A865BB22-AF36-4411-8A29-4D41511ACF00}"/>
              </a:ext>
            </a:extLst>
          </p:cNvPr>
          <p:cNvSpPr txBox="1">
            <a:spLocks noChangeArrowheads="1"/>
          </p:cNvSpPr>
          <p:nvPr/>
        </p:nvSpPr>
        <p:spPr bwMode="auto">
          <a:xfrm>
            <a:off x="2829832" y="635301"/>
            <a:ext cx="44114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2800" b="1" dirty="0">
                <a:solidFill>
                  <a:srgbClr val="6C0B5E"/>
                </a:solidFill>
                <a:latin typeface="游ゴシック" panose="020B0400000000000000" pitchFamily="50" charset="-128"/>
                <a:ea typeface="游ゴシック" panose="020B0400000000000000" pitchFamily="50" charset="-128"/>
              </a:rPr>
              <a:t>手術が適応になる場合</a:t>
            </a:r>
            <a:r>
              <a:rPr lang="en-US" altLang="ja-JP" sz="2800" b="1" dirty="0">
                <a:solidFill>
                  <a:srgbClr val="6C0B5E"/>
                </a:solidFill>
                <a:latin typeface="游ゴシック" panose="020B0400000000000000" pitchFamily="50" charset="-128"/>
                <a:ea typeface="游ゴシック" panose="020B0400000000000000" pitchFamily="50" charset="-128"/>
              </a:rPr>
              <a:t>(</a:t>
            </a:r>
            <a:r>
              <a:rPr lang="ja-JP" altLang="en-US" sz="2800" b="1" dirty="0">
                <a:solidFill>
                  <a:srgbClr val="6C0B5E"/>
                </a:solidFill>
                <a:latin typeface="游ゴシック" panose="020B0400000000000000" pitchFamily="50" charset="-128"/>
                <a:ea typeface="游ゴシック" panose="020B0400000000000000" pitchFamily="50" charset="-128"/>
              </a:rPr>
              <a:t>１</a:t>
            </a:r>
            <a:r>
              <a:rPr lang="en-US" altLang="ja-JP" sz="2800" b="1" dirty="0">
                <a:solidFill>
                  <a:srgbClr val="6C0B5E"/>
                </a:solidFill>
                <a:latin typeface="游ゴシック" panose="020B0400000000000000" pitchFamily="50" charset="-128"/>
                <a:ea typeface="游ゴシック" panose="020B0400000000000000" pitchFamily="50" charset="-128"/>
              </a:rPr>
              <a:t>)</a:t>
            </a:r>
          </a:p>
        </p:txBody>
      </p:sp>
      <p:sp>
        <p:nvSpPr>
          <p:cNvPr id="3" name="テキスト ボックス 2">
            <a:extLst>
              <a:ext uri="{FF2B5EF4-FFF2-40B4-BE49-F238E27FC236}">
                <a16:creationId xmlns:a16="http://schemas.microsoft.com/office/drawing/2014/main" id="{C3DAFD3D-34AE-48B7-8028-0EE48DA2970C}"/>
              </a:ext>
            </a:extLst>
          </p:cNvPr>
          <p:cNvSpPr txBox="1"/>
          <p:nvPr/>
        </p:nvSpPr>
        <p:spPr>
          <a:xfrm>
            <a:off x="1277938" y="2136242"/>
            <a:ext cx="7515225" cy="1200329"/>
          </a:xfrm>
          <a:prstGeom prst="rect">
            <a:avLst/>
          </a:prstGeom>
          <a:noFill/>
        </p:spPr>
        <p:txBody>
          <a:bodyPr>
            <a:spAutoFit/>
          </a:bodyPr>
          <a:lstStyle/>
          <a:p>
            <a:pPr>
              <a:defRPr/>
            </a:pPr>
            <a:r>
              <a:rPr lang="ja-JP" altLang="en-US" sz="2400" spc="-150" dirty="0">
                <a:latin typeface="游ゴシック" panose="020B0400000000000000" pitchFamily="50" charset="-128"/>
                <a:ea typeface="游ゴシック" panose="020B0400000000000000" pitchFamily="50" charset="-128"/>
              </a:rPr>
              <a:t>すい臓周辺の太い血管へ浸潤（がんが根を張った状態）や他の臓器への転移がなく、手術に耐えられる体力がある場合（切除可能）</a:t>
            </a:r>
            <a:endParaRPr lang="en-US" altLang="ja-JP" sz="2400" spc="-150" dirty="0">
              <a:latin typeface="游ゴシック" panose="020B0400000000000000" pitchFamily="50" charset="-128"/>
              <a:ea typeface="游ゴシック" panose="020B0400000000000000" pitchFamily="50" charset="-128"/>
            </a:endParaRPr>
          </a:p>
        </p:txBody>
      </p:sp>
      <p:sp>
        <p:nvSpPr>
          <p:cNvPr id="29703" name="テキスト ボックス 4">
            <a:extLst>
              <a:ext uri="{FF2B5EF4-FFF2-40B4-BE49-F238E27FC236}">
                <a16:creationId xmlns:a16="http://schemas.microsoft.com/office/drawing/2014/main" id="{FC3051E3-80D7-4136-8240-ACEAE7027195}"/>
              </a:ext>
            </a:extLst>
          </p:cNvPr>
          <p:cNvSpPr txBox="1">
            <a:spLocks noChangeArrowheads="1"/>
          </p:cNvSpPr>
          <p:nvPr/>
        </p:nvSpPr>
        <p:spPr bwMode="auto">
          <a:xfrm>
            <a:off x="1037048" y="3701292"/>
            <a:ext cx="378460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2800" b="1" dirty="0">
                <a:solidFill>
                  <a:srgbClr val="6C0B5E"/>
                </a:solidFill>
                <a:latin typeface="游ゴシック" panose="020B0400000000000000" pitchFamily="50" charset="-128"/>
                <a:ea typeface="游ゴシック" panose="020B0400000000000000" pitchFamily="50" charset="-128"/>
              </a:rPr>
              <a:t>すい臓がんの手術法</a:t>
            </a:r>
          </a:p>
        </p:txBody>
      </p:sp>
      <p:sp>
        <p:nvSpPr>
          <p:cNvPr id="29704" name="テキスト ボックス 5">
            <a:extLst>
              <a:ext uri="{FF2B5EF4-FFF2-40B4-BE49-F238E27FC236}">
                <a16:creationId xmlns:a16="http://schemas.microsoft.com/office/drawing/2014/main" id="{69D8E3CB-E33D-4A28-8B3D-5B70FAAAAF79}"/>
              </a:ext>
            </a:extLst>
          </p:cNvPr>
          <p:cNvSpPr txBox="1">
            <a:spLocks noChangeArrowheads="1"/>
          </p:cNvSpPr>
          <p:nvPr/>
        </p:nvSpPr>
        <p:spPr bwMode="auto">
          <a:xfrm>
            <a:off x="1504950" y="4315790"/>
            <a:ext cx="7061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dirty="0">
                <a:latin typeface="游ゴシック" panose="020B0400000000000000" pitchFamily="50" charset="-128"/>
                <a:ea typeface="游ゴシック" panose="020B0400000000000000" pitchFamily="50" charset="-128"/>
              </a:rPr>
              <a:t>①</a:t>
            </a:r>
            <a:r>
              <a:rPr lang="ja-JP" altLang="en-US" sz="2400" b="1" dirty="0">
                <a:latin typeface="游ゴシック" panose="020B0400000000000000" pitchFamily="50" charset="-128"/>
                <a:ea typeface="游ゴシック" panose="020B0400000000000000" pitchFamily="50" charset="-128"/>
              </a:rPr>
              <a:t>膵頭十二指腸切除</a:t>
            </a:r>
            <a:r>
              <a:rPr lang="en-US" altLang="ja-JP" sz="2400" b="1" dirty="0">
                <a:latin typeface="游ゴシック" panose="020B0400000000000000" pitchFamily="50" charset="-128"/>
                <a:ea typeface="游ゴシック" panose="020B0400000000000000" pitchFamily="50" charset="-128"/>
              </a:rPr>
              <a:t>-</a:t>
            </a:r>
            <a:r>
              <a:rPr lang="ja-JP" altLang="en-US" sz="2400" dirty="0">
                <a:latin typeface="游ゴシック" panose="020B0400000000000000" pitchFamily="50" charset="-128"/>
                <a:ea typeface="游ゴシック" panose="020B0400000000000000" pitchFamily="50" charset="-128"/>
              </a:rPr>
              <a:t>がんが膵頭部にあるとき</a:t>
            </a:r>
            <a:endParaRPr lang="en-US" altLang="ja-JP" sz="2400" dirty="0">
              <a:latin typeface="游ゴシック" panose="020B0400000000000000" pitchFamily="50" charset="-128"/>
              <a:ea typeface="游ゴシック" panose="020B0400000000000000" pitchFamily="50" charset="-128"/>
            </a:endParaRPr>
          </a:p>
          <a:p>
            <a:pPr>
              <a:spcBef>
                <a:spcPct val="0"/>
              </a:spcBef>
              <a:buFontTx/>
              <a:buNone/>
            </a:pPr>
            <a:r>
              <a:rPr lang="ja-JP" altLang="en-US" sz="2400" dirty="0">
                <a:latin typeface="游ゴシック" panose="020B0400000000000000" pitchFamily="50" charset="-128"/>
                <a:ea typeface="游ゴシック" panose="020B0400000000000000" pitchFamily="50" charset="-128"/>
              </a:rPr>
              <a:t>②</a:t>
            </a:r>
            <a:r>
              <a:rPr lang="ja-JP" altLang="en-US" sz="2400" b="1" dirty="0">
                <a:latin typeface="游ゴシック" panose="020B0400000000000000" pitchFamily="50" charset="-128"/>
                <a:ea typeface="游ゴシック" panose="020B0400000000000000" pitchFamily="50" charset="-128"/>
              </a:rPr>
              <a:t>膵体尾部切除</a:t>
            </a:r>
            <a:r>
              <a:rPr lang="en-US" altLang="ja-JP" sz="2400" b="1" dirty="0">
                <a:latin typeface="游ゴシック" panose="020B0400000000000000" pitchFamily="50" charset="-128"/>
                <a:ea typeface="游ゴシック" panose="020B0400000000000000" pitchFamily="50" charset="-128"/>
              </a:rPr>
              <a:t>-</a:t>
            </a:r>
            <a:r>
              <a:rPr lang="ja-JP" altLang="en-US" sz="2400" dirty="0">
                <a:latin typeface="游ゴシック" panose="020B0400000000000000" pitchFamily="50" charset="-128"/>
                <a:ea typeface="游ゴシック" panose="020B0400000000000000" pitchFamily="50" charset="-128"/>
              </a:rPr>
              <a:t>がんが膵体部、膵尾部にあるとき</a:t>
            </a:r>
            <a:endParaRPr lang="en-US" altLang="ja-JP" sz="2400" dirty="0">
              <a:latin typeface="游ゴシック" panose="020B0400000000000000" pitchFamily="50" charset="-128"/>
              <a:ea typeface="游ゴシック" panose="020B0400000000000000" pitchFamily="50" charset="-128"/>
            </a:endParaRPr>
          </a:p>
          <a:p>
            <a:pPr>
              <a:spcBef>
                <a:spcPct val="0"/>
              </a:spcBef>
              <a:buFontTx/>
              <a:buNone/>
            </a:pPr>
            <a:r>
              <a:rPr lang="ja-JP" altLang="en-US" sz="2400" dirty="0">
                <a:latin typeface="游ゴシック" panose="020B0400000000000000" pitchFamily="50" charset="-128"/>
                <a:ea typeface="游ゴシック" panose="020B0400000000000000" pitchFamily="50" charset="-128"/>
              </a:rPr>
              <a:t>③</a:t>
            </a:r>
            <a:r>
              <a:rPr lang="ja-JP" altLang="en-US" sz="2400" b="1" dirty="0">
                <a:latin typeface="游ゴシック" panose="020B0400000000000000" pitchFamily="50" charset="-128"/>
                <a:ea typeface="游ゴシック" panose="020B0400000000000000" pitchFamily="50" charset="-128"/>
              </a:rPr>
              <a:t>膵全摘術</a:t>
            </a:r>
            <a:r>
              <a:rPr lang="en-US" altLang="ja-JP" sz="2400" b="1" dirty="0">
                <a:latin typeface="游ゴシック" panose="020B0400000000000000" pitchFamily="50" charset="-128"/>
                <a:ea typeface="游ゴシック" panose="020B0400000000000000" pitchFamily="50" charset="-128"/>
              </a:rPr>
              <a:t>-</a:t>
            </a:r>
            <a:r>
              <a:rPr lang="ja-JP" altLang="en-US" sz="2400" dirty="0">
                <a:latin typeface="游ゴシック" panose="020B0400000000000000" pitchFamily="50" charset="-128"/>
                <a:ea typeface="游ゴシック" panose="020B0400000000000000" pitchFamily="50" charset="-128"/>
              </a:rPr>
              <a:t>がんがすい臓全体に広がっているとき</a:t>
            </a:r>
            <a:endParaRPr lang="en-US" altLang="ja-JP" sz="2400" dirty="0">
              <a:latin typeface="游ゴシック" panose="020B0400000000000000" pitchFamily="50" charset="-128"/>
              <a:ea typeface="游ゴシック" panose="020B0400000000000000" pitchFamily="50" charset="-128"/>
            </a:endParaRPr>
          </a:p>
          <a:p>
            <a:pPr>
              <a:spcBef>
                <a:spcPct val="0"/>
              </a:spcBef>
              <a:buNone/>
            </a:pPr>
            <a:r>
              <a:rPr lang="ja-JP" altLang="en-US" sz="2400" dirty="0">
                <a:latin typeface="游ゴシック" panose="020B0400000000000000" pitchFamily="50" charset="-128"/>
                <a:ea typeface="游ゴシック" panose="020B0400000000000000" pitchFamily="50" charset="-128"/>
              </a:rPr>
              <a:t>④</a:t>
            </a:r>
            <a:r>
              <a:rPr lang="ja-JP" altLang="en-US" sz="2400" b="1" dirty="0">
                <a:latin typeface="游ゴシック" panose="020B0400000000000000" pitchFamily="50" charset="-128"/>
                <a:ea typeface="游ゴシック" panose="020B0400000000000000" pitchFamily="50" charset="-128"/>
              </a:rPr>
              <a:t>腹腔鏡手術</a:t>
            </a:r>
            <a:r>
              <a:rPr lang="en-US" altLang="ja-JP" sz="2400" b="1" dirty="0">
                <a:latin typeface="游ゴシック" panose="020B0400000000000000" pitchFamily="50" charset="-128"/>
                <a:ea typeface="游ゴシック" panose="020B0400000000000000" pitchFamily="50" charset="-128"/>
              </a:rPr>
              <a:t>(</a:t>
            </a:r>
            <a:r>
              <a:rPr lang="ja-JP" altLang="en-US" sz="2400" b="1" dirty="0">
                <a:latin typeface="游ゴシック" panose="020B0400000000000000" pitchFamily="50" charset="-128"/>
                <a:ea typeface="游ゴシック" panose="020B0400000000000000" pitchFamily="50" charset="-128"/>
              </a:rPr>
              <a:t>ロボット支援手術含む</a:t>
            </a:r>
            <a:r>
              <a:rPr lang="en-US" altLang="ja-JP" sz="2400" b="1" dirty="0">
                <a:latin typeface="游ゴシック" panose="020B0400000000000000" pitchFamily="50" charset="-128"/>
                <a:ea typeface="游ゴシック" panose="020B0400000000000000" pitchFamily="50" charset="-128"/>
              </a:rPr>
              <a:t>)</a:t>
            </a:r>
            <a:endParaRPr lang="ja-JP" altLang="en-US" sz="2400" dirty="0">
              <a:latin typeface="游ゴシック" panose="020B0400000000000000" pitchFamily="50" charset="-128"/>
              <a:ea typeface="游ゴシック" panose="020B0400000000000000" pitchFamily="50" charset="-128"/>
            </a:endParaRPr>
          </a:p>
        </p:txBody>
      </p:sp>
      <p:sp>
        <p:nvSpPr>
          <p:cNvPr id="10" name="正方形/長方形 9">
            <a:extLst>
              <a:ext uri="{FF2B5EF4-FFF2-40B4-BE49-F238E27FC236}">
                <a16:creationId xmlns:a16="http://schemas.microsoft.com/office/drawing/2014/main" id="{0ACCA62B-2F95-4B4B-98F6-30059570D316}"/>
              </a:ext>
            </a:extLst>
          </p:cNvPr>
          <p:cNvSpPr/>
          <p:nvPr/>
        </p:nvSpPr>
        <p:spPr>
          <a:xfrm>
            <a:off x="1195388" y="1838558"/>
            <a:ext cx="7515225" cy="1590442"/>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1" name="テキスト ボックス 10">
            <a:extLst>
              <a:ext uri="{FF2B5EF4-FFF2-40B4-BE49-F238E27FC236}">
                <a16:creationId xmlns:a16="http://schemas.microsoft.com/office/drawing/2014/main" id="{A573BC4B-7DAB-4C84-9421-F79E68C121F7}"/>
              </a:ext>
            </a:extLst>
          </p:cNvPr>
          <p:cNvSpPr txBox="1"/>
          <p:nvPr/>
        </p:nvSpPr>
        <p:spPr>
          <a:xfrm>
            <a:off x="3850936" y="1585707"/>
            <a:ext cx="2204128" cy="523220"/>
          </a:xfrm>
          <a:prstGeom prst="rect">
            <a:avLst/>
          </a:prstGeom>
          <a:solidFill>
            <a:schemeClr val="bg1"/>
          </a:solidFill>
        </p:spPr>
        <p:txBody>
          <a:bodyPr wrap="square" rtlCol="0">
            <a:spAutoFit/>
          </a:bodyPr>
          <a:lstStyle/>
          <a:p>
            <a:r>
              <a:rPr lang="ja-JP" altLang="en-US" sz="2400" b="1" spc="-150" dirty="0">
                <a:solidFill>
                  <a:prstClr val="black"/>
                </a:solidFill>
                <a:latin typeface="游ゴシック" panose="020B0400000000000000" pitchFamily="50" charset="-128"/>
                <a:ea typeface="游ゴシック" panose="020B0400000000000000" pitchFamily="50" charset="-128"/>
              </a:rPr>
              <a:t>　</a:t>
            </a:r>
            <a:r>
              <a:rPr lang="ja-JP" altLang="en-US" sz="2800" b="1" spc="-150" dirty="0">
                <a:solidFill>
                  <a:srgbClr val="6C0B5E"/>
                </a:solidFill>
                <a:latin typeface="游ゴシック" panose="020B0400000000000000" pitchFamily="50" charset="-128"/>
                <a:ea typeface="游ゴシック" panose="020B0400000000000000" pitchFamily="50" charset="-128"/>
              </a:rPr>
              <a:t>切除可能</a:t>
            </a:r>
            <a:endParaRPr kumimoji="1" lang="ja-JP" altLang="en-US" dirty="0">
              <a:solidFill>
                <a:srgbClr val="6C0B5E"/>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図 6">
            <a:extLst>
              <a:ext uri="{FF2B5EF4-FFF2-40B4-BE49-F238E27FC236}">
                <a16:creationId xmlns:a16="http://schemas.microsoft.com/office/drawing/2014/main" id="{0D851B70-F91E-4C8D-9C7B-C3208013807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図 9">
            <a:extLst>
              <a:ext uri="{FF2B5EF4-FFF2-40B4-BE49-F238E27FC236}">
                <a16:creationId xmlns:a16="http://schemas.microsoft.com/office/drawing/2014/main" id="{A7C00852-6C12-4307-993F-6191F59133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0" y="1654175"/>
            <a:ext cx="31115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0">
            <a:extLst>
              <a:ext uri="{FF2B5EF4-FFF2-40B4-BE49-F238E27FC236}">
                <a16:creationId xmlns:a16="http://schemas.microsoft.com/office/drawing/2014/main" id="{C7F9C2B3-BC3F-4211-8771-AF6E30227D5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81288" y="3529013"/>
            <a:ext cx="26543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正方形/長方形 12">
            <a:extLst>
              <a:ext uri="{FF2B5EF4-FFF2-40B4-BE49-F238E27FC236}">
                <a16:creationId xmlns:a16="http://schemas.microsoft.com/office/drawing/2014/main" id="{2F8588C0-0229-400A-A7DF-498864823044}"/>
              </a:ext>
            </a:extLst>
          </p:cNvPr>
          <p:cNvSpPr/>
          <p:nvPr/>
        </p:nvSpPr>
        <p:spPr>
          <a:xfrm>
            <a:off x="1003300" y="511175"/>
            <a:ext cx="7899400" cy="696913"/>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pic>
        <p:nvPicPr>
          <p:cNvPr id="18" name="図 17">
            <a:extLst>
              <a:ext uri="{FF2B5EF4-FFF2-40B4-BE49-F238E27FC236}">
                <a16:creationId xmlns:a16="http://schemas.microsoft.com/office/drawing/2014/main" id="{17B4BE21-B802-420A-8D8B-ECFF8622E47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47825" y="4097338"/>
            <a:ext cx="1058863"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図 19">
            <a:extLst>
              <a:ext uri="{FF2B5EF4-FFF2-40B4-BE49-F238E27FC236}">
                <a16:creationId xmlns:a16="http://schemas.microsoft.com/office/drawing/2014/main" id="{8AC63641-C2CF-4FAA-B811-052E1297F70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51125" y="1493838"/>
            <a:ext cx="266541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テキスト ボックス 1">
            <a:extLst>
              <a:ext uri="{FF2B5EF4-FFF2-40B4-BE49-F238E27FC236}">
                <a16:creationId xmlns:a16="http://schemas.microsoft.com/office/drawing/2014/main" id="{CCC4C6BD-2B68-4003-B12F-43CF6D5D97F8}"/>
              </a:ext>
            </a:extLst>
          </p:cNvPr>
          <p:cNvSpPr txBox="1">
            <a:spLocks noChangeArrowheads="1"/>
          </p:cNvSpPr>
          <p:nvPr/>
        </p:nvSpPr>
        <p:spPr bwMode="auto">
          <a:xfrm>
            <a:off x="1195388" y="644525"/>
            <a:ext cx="7581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2800" b="1">
                <a:solidFill>
                  <a:srgbClr val="6C0B5E"/>
                </a:solidFill>
                <a:latin typeface="游ゴシック" panose="020B0400000000000000" pitchFamily="50" charset="-128"/>
                <a:ea typeface="游ゴシック" panose="020B0400000000000000" pitchFamily="50" charset="-128"/>
              </a:rPr>
              <a:t>①膵頭十二指腸切除</a:t>
            </a:r>
            <a:r>
              <a:rPr lang="en-US" altLang="ja-JP" sz="2800" b="1">
                <a:latin typeface="游ゴシック" panose="020B0400000000000000" pitchFamily="50" charset="-128"/>
                <a:ea typeface="游ゴシック" panose="020B0400000000000000" pitchFamily="50" charset="-128"/>
              </a:rPr>
              <a:t>-</a:t>
            </a:r>
            <a:r>
              <a:rPr lang="ja-JP" altLang="en-US" sz="2800" b="1">
                <a:latin typeface="游ゴシック" panose="020B0400000000000000" pitchFamily="50" charset="-128"/>
                <a:ea typeface="游ゴシック" panose="020B0400000000000000" pitchFamily="50" charset="-128"/>
              </a:rPr>
              <a:t>がんが膵頭部にあるとき</a:t>
            </a:r>
          </a:p>
        </p:txBody>
      </p:sp>
      <p:sp>
        <p:nvSpPr>
          <p:cNvPr id="30729" name="テキスト ボックス 2">
            <a:extLst>
              <a:ext uri="{FF2B5EF4-FFF2-40B4-BE49-F238E27FC236}">
                <a16:creationId xmlns:a16="http://schemas.microsoft.com/office/drawing/2014/main" id="{B493E650-CEBC-4201-929F-6097FB96E243}"/>
              </a:ext>
            </a:extLst>
          </p:cNvPr>
          <p:cNvSpPr txBox="1">
            <a:spLocks noChangeArrowheads="1"/>
          </p:cNvSpPr>
          <p:nvPr/>
        </p:nvSpPr>
        <p:spPr bwMode="auto">
          <a:xfrm>
            <a:off x="5286375" y="1431925"/>
            <a:ext cx="4443413"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Clr>
                <a:srgbClr val="891B86"/>
              </a:buClr>
              <a:buFont typeface="Wingdings" panose="05000000000000000000" pitchFamily="2" charset="2"/>
              <a:buChar char="l"/>
            </a:pPr>
            <a:r>
              <a:rPr lang="ja-JP" altLang="en-US" sz="2400">
                <a:latin typeface="游ゴシック" panose="020B0400000000000000" pitchFamily="50" charset="-128"/>
                <a:ea typeface="游ゴシック" panose="020B0400000000000000" pitchFamily="50" charset="-128"/>
              </a:rPr>
              <a:t>膵頭部とその周囲のリンパ節十二指腸、胆のう、胆管を取り除く</a:t>
            </a:r>
            <a:endParaRPr lang="en-US" altLang="ja-JP" sz="2400">
              <a:latin typeface="游ゴシック" panose="020B0400000000000000" pitchFamily="50" charset="-128"/>
              <a:ea typeface="游ゴシック" panose="020B0400000000000000" pitchFamily="50" charset="-128"/>
            </a:endParaRPr>
          </a:p>
          <a:p>
            <a:pPr>
              <a:buClr>
                <a:srgbClr val="891B86"/>
              </a:buClr>
              <a:buFont typeface="Wingdings" panose="05000000000000000000" pitchFamily="2" charset="2"/>
              <a:buChar char="l"/>
            </a:pPr>
            <a:endParaRPr lang="en-US" altLang="ja-JP" sz="1200">
              <a:latin typeface="游ゴシック" panose="020B0400000000000000" pitchFamily="50" charset="-128"/>
              <a:ea typeface="游ゴシック" panose="020B0400000000000000" pitchFamily="50" charset="-128"/>
            </a:endParaRPr>
          </a:p>
          <a:p>
            <a:pPr>
              <a:buClr>
                <a:srgbClr val="891B86"/>
              </a:buClr>
              <a:buFont typeface="Wingdings" panose="05000000000000000000" pitchFamily="2" charset="2"/>
              <a:buChar char="l"/>
            </a:pPr>
            <a:r>
              <a:rPr lang="ja-JP" altLang="en-US" sz="2400">
                <a:latin typeface="游ゴシック" panose="020B0400000000000000" pitchFamily="50" charset="-128"/>
                <a:ea typeface="游ゴシック" panose="020B0400000000000000" pitchFamily="50" charset="-128"/>
              </a:rPr>
              <a:t>小腸（空腸）と残った胆管、すい臓、胃をつないで、食べ物と膵液、胆汁の通り道を再建</a:t>
            </a:r>
            <a:endParaRPr lang="en-US" altLang="ja-JP" sz="2400">
              <a:latin typeface="游ゴシック" panose="020B0400000000000000" pitchFamily="50" charset="-128"/>
              <a:ea typeface="游ゴシック" panose="020B0400000000000000" pitchFamily="50" charset="-128"/>
            </a:endParaRPr>
          </a:p>
          <a:p>
            <a:pPr>
              <a:buClr>
                <a:srgbClr val="891B86"/>
              </a:buClr>
              <a:buFont typeface="Wingdings" panose="05000000000000000000" pitchFamily="2" charset="2"/>
              <a:buChar char="l"/>
            </a:pPr>
            <a:endParaRPr lang="ja-JP" altLang="en-US" sz="1200">
              <a:latin typeface="游ゴシック" panose="020B0400000000000000" pitchFamily="50" charset="-128"/>
              <a:ea typeface="游ゴシック" panose="020B0400000000000000" pitchFamily="50" charset="-128"/>
            </a:endParaRPr>
          </a:p>
          <a:p>
            <a:pPr>
              <a:buClr>
                <a:srgbClr val="891B86"/>
              </a:buClr>
              <a:buFont typeface="Wingdings" panose="05000000000000000000" pitchFamily="2" charset="2"/>
              <a:buChar char="l"/>
            </a:pPr>
            <a:r>
              <a:rPr lang="ja-JP" altLang="en-US" sz="2400">
                <a:latin typeface="游ゴシック" panose="020B0400000000000000" pitchFamily="50" charset="-128"/>
                <a:ea typeface="游ゴシック" panose="020B0400000000000000" pitchFamily="50" charset="-128"/>
              </a:rPr>
              <a:t>門脈という太い血管までがんが広がっていたときには、門脈の一部と膵頭部を切除し、血管をつなぎ直す門脈合併切除・再建を行うこともある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図 7">
            <a:extLst>
              <a:ext uri="{FF2B5EF4-FFF2-40B4-BE49-F238E27FC236}">
                <a16:creationId xmlns:a16="http://schemas.microsoft.com/office/drawing/2014/main" id="{8833A449-9A27-4323-908C-614C0DF6B5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正方形/長方形 8">
            <a:extLst>
              <a:ext uri="{FF2B5EF4-FFF2-40B4-BE49-F238E27FC236}">
                <a16:creationId xmlns:a16="http://schemas.microsoft.com/office/drawing/2014/main" id="{652C1704-F5F2-49EF-9C9C-09A72216BFD0}"/>
              </a:ext>
            </a:extLst>
          </p:cNvPr>
          <p:cNvSpPr/>
          <p:nvPr/>
        </p:nvSpPr>
        <p:spPr>
          <a:xfrm>
            <a:off x="585788" y="511175"/>
            <a:ext cx="8642350" cy="696913"/>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pic>
        <p:nvPicPr>
          <p:cNvPr id="31748" name="図 12">
            <a:extLst>
              <a:ext uri="{FF2B5EF4-FFF2-40B4-BE49-F238E27FC236}">
                <a16:creationId xmlns:a16="http://schemas.microsoft.com/office/drawing/2014/main" id="{C9003A72-6FA6-4E7C-BB5A-01C69F6844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5788" y="1805525"/>
            <a:ext cx="4089400"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図 13">
            <a:extLst>
              <a:ext uri="{FF2B5EF4-FFF2-40B4-BE49-F238E27FC236}">
                <a16:creationId xmlns:a16="http://schemas.microsoft.com/office/drawing/2014/main" id="{C836F01E-7628-44CC-89B1-850546DA057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78100" y="1148300"/>
            <a:ext cx="266541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テキスト ボックス 11">
            <a:extLst>
              <a:ext uri="{FF2B5EF4-FFF2-40B4-BE49-F238E27FC236}">
                <a16:creationId xmlns:a16="http://schemas.microsoft.com/office/drawing/2014/main" id="{1530DB03-9BD2-4F16-9D1F-60B3D1C263BF}"/>
              </a:ext>
            </a:extLst>
          </p:cNvPr>
          <p:cNvSpPr txBox="1">
            <a:spLocks noChangeArrowheads="1"/>
          </p:cNvSpPr>
          <p:nvPr/>
        </p:nvSpPr>
        <p:spPr bwMode="auto">
          <a:xfrm>
            <a:off x="833438" y="611188"/>
            <a:ext cx="82391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zh-TW" altLang="en-US" sz="2800" b="1">
                <a:solidFill>
                  <a:srgbClr val="6C0B5E"/>
                </a:solidFill>
                <a:latin typeface="游ゴシック" panose="020B0400000000000000" pitchFamily="50" charset="-128"/>
                <a:ea typeface="游ゴシック" panose="020B0400000000000000" pitchFamily="50" charset="-128"/>
              </a:rPr>
              <a:t>②膵体尾部切除</a:t>
            </a:r>
            <a:r>
              <a:rPr lang="en-US" altLang="ja-JP" sz="2800" b="1">
                <a:latin typeface="游ゴシック" panose="020B0400000000000000" pitchFamily="50" charset="-128"/>
                <a:ea typeface="游ゴシック" panose="020B0400000000000000" pitchFamily="50" charset="-128"/>
              </a:rPr>
              <a:t>-</a:t>
            </a:r>
            <a:r>
              <a:rPr lang="ja-JP" altLang="en-US" sz="2800" b="1">
                <a:latin typeface="游ゴシック" panose="020B0400000000000000" pitchFamily="50" charset="-128"/>
                <a:ea typeface="游ゴシック" panose="020B0400000000000000" pitchFamily="50" charset="-128"/>
              </a:rPr>
              <a:t>がんが膵体部、膵尾部にあるとき</a:t>
            </a:r>
          </a:p>
        </p:txBody>
      </p:sp>
      <p:sp>
        <p:nvSpPr>
          <p:cNvPr id="31751" name="テキスト ボックス 12">
            <a:extLst>
              <a:ext uri="{FF2B5EF4-FFF2-40B4-BE49-F238E27FC236}">
                <a16:creationId xmlns:a16="http://schemas.microsoft.com/office/drawing/2014/main" id="{1D5B1F48-C43B-40E3-A54B-CC42F8A2DA5F}"/>
              </a:ext>
            </a:extLst>
          </p:cNvPr>
          <p:cNvSpPr txBox="1">
            <a:spLocks noChangeArrowheads="1"/>
          </p:cNvSpPr>
          <p:nvPr/>
        </p:nvSpPr>
        <p:spPr bwMode="auto">
          <a:xfrm>
            <a:off x="4316412" y="3785059"/>
            <a:ext cx="52070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Clr>
                <a:srgbClr val="891B86"/>
              </a:buClr>
              <a:buFont typeface="Wingdings" panose="05000000000000000000" pitchFamily="2" charset="2"/>
              <a:buChar char="l"/>
            </a:pPr>
            <a:r>
              <a:rPr lang="ja-JP" altLang="en-US" sz="2400" dirty="0">
                <a:latin typeface="游ゴシック" panose="020B0400000000000000" pitchFamily="50" charset="-128"/>
                <a:ea typeface="游ゴシック" panose="020B0400000000000000" pitchFamily="50" charset="-128"/>
              </a:rPr>
              <a:t>膵頭部のみ残してすい臓とその周囲のリンパ節を切除</a:t>
            </a:r>
            <a:endParaRPr lang="en-US" altLang="ja-JP" sz="2400" dirty="0">
              <a:latin typeface="游ゴシック" panose="020B0400000000000000" pitchFamily="50" charset="-128"/>
              <a:ea typeface="游ゴシック" panose="020B0400000000000000" pitchFamily="50" charset="-128"/>
            </a:endParaRPr>
          </a:p>
          <a:p>
            <a:pPr>
              <a:buClr>
                <a:srgbClr val="891B86"/>
              </a:buClr>
              <a:buFont typeface="Wingdings" panose="05000000000000000000" pitchFamily="2" charset="2"/>
              <a:buChar char="l"/>
            </a:pPr>
            <a:endParaRPr lang="ja-JP" altLang="en-US" sz="1200" dirty="0">
              <a:latin typeface="游ゴシック" panose="020B0400000000000000" pitchFamily="50" charset="-128"/>
              <a:ea typeface="游ゴシック" panose="020B0400000000000000" pitchFamily="50" charset="-128"/>
            </a:endParaRPr>
          </a:p>
          <a:p>
            <a:pPr>
              <a:buClr>
                <a:srgbClr val="891B86"/>
              </a:buClr>
              <a:buFont typeface="Wingdings" panose="05000000000000000000" pitchFamily="2" charset="2"/>
              <a:buChar char="l"/>
            </a:pPr>
            <a:r>
              <a:rPr lang="ja-JP" altLang="en-US" sz="2400" dirty="0">
                <a:latin typeface="游ゴシック" panose="020B0400000000000000" pitchFamily="50" charset="-128"/>
                <a:ea typeface="游ゴシック" panose="020B0400000000000000" pitchFamily="50" charset="-128"/>
              </a:rPr>
              <a:t>一般的に、脾臓も一緒に取り除くが、がんの大きさや場所によっては、膵尾部とその周囲のリンパ節のみ切除する場合もある</a:t>
            </a:r>
            <a:endParaRPr lang="en-US" altLang="ja-JP" sz="2400" dirty="0">
              <a:latin typeface="游ゴシック" panose="020B0400000000000000" pitchFamily="50" charset="-128"/>
              <a:ea typeface="游ゴシック" panose="020B0400000000000000" pitchFamily="50"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図 7">
            <a:extLst>
              <a:ext uri="{FF2B5EF4-FFF2-40B4-BE49-F238E27FC236}">
                <a16:creationId xmlns:a16="http://schemas.microsoft.com/office/drawing/2014/main" id="{AAE4EDC6-6EA4-4A37-B270-0A435E945A0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a:extLst>
              <a:ext uri="{FF2B5EF4-FFF2-40B4-BE49-F238E27FC236}">
                <a16:creationId xmlns:a16="http://schemas.microsoft.com/office/drawing/2014/main" id="{6E431D84-1742-4755-84AB-BE0FEDF5F275}"/>
              </a:ext>
            </a:extLst>
          </p:cNvPr>
          <p:cNvSpPr txBox="1"/>
          <p:nvPr/>
        </p:nvSpPr>
        <p:spPr>
          <a:xfrm>
            <a:off x="714375" y="1550346"/>
            <a:ext cx="8475663" cy="2677656"/>
          </a:xfrm>
          <a:prstGeom prst="rect">
            <a:avLst/>
          </a:prstGeom>
          <a:noFill/>
        </p:spPr>
        <p:txBody>
          <a:bodyPr>
            <a:spAutoFit/>
          </a:bodyPr>
          <a:lstStyle/>
          <a:p>
            <a:pPr marL="342900" indent="-342900">
              <a:buClr>
                <a:srgbClr val="6C0B5E"/>
              </a:buClr>
              <a:buFont typeface="Wingdings" panose="05000000000000000000" pitchFamily="2" charset="2"/>
              <a:buChar char="l"/>
              <a:defRPr/>
            </a:pPr>
            <a:r>
              <a:rPr lang="ja-JP" altLang="en-US" sz="2400" spc="-150" dirty="0">
                <a:latin typeface="游ゴシック" panose="020B0400000000000000" pitchFamily="50" charset="-128"/>
                <a:ea typeface="游ゴシック" panose="020B0400000000000000" pitchFamily="50" charset="-128"/>
              </a:rPr>
              <a:t>すい臓全部と十二指腸、胆管、胆のうを切除する全摘手術が行われる</a:t>
            </a:r>
            <a:endParaRPr lang="en-US" altLang="ja-JP" sz="2400" spc="-150" dirty="0">
              <a:latin typeface="游ゴシック" panose="020B0400000000000000" pitchFamily="50" charset="-128"/>
              <a:ea typeface="游ゴシック" panose="020B0400000000000000" pitchFamily="50" charset="-128"/>
            </a:endParaRPr>
          </a:p>
          <a:p>
            <a:pPr marL="342900" indent="-342900">
              <a:buClr>
                <a:srgbClr val="6C0B5E"/>
              </a:buClr>
              <a:buFont typeface="Wingdings" panose="05000000000000000000" pitchFamily="2" charset="2"/>
              <a:buChar char="l"/>
              <a:defRPr/>
            </a:pPr>
            <a:endParaRPr lang="en-US" altLang="ja-JP" sz="2400" spc="-150" dirty="0">
              <a:latin typeface="游ゴシック" panose="020B0400000000000000" pitchFamily="50" charset="-128"/>
              <a:ea typeface="游ゴシック" panose="020B0400000000000000" pitchFamily="50" charset="-128"/>
            </a:endParaRPr>
          </a:p>
          <a:p>
            <a:pPr marL="342900" indent="-342900">
              <a:buClr>
                <a:srgbClr val="6C0B5E"/>
              </a:buClr>
              <a:buFont typeface="Wingdings" panose="05000000000000000000" pitchFamily="2" charset="2"/>
              <a:buChar char="l"/>
              <a:defRPr/>
            </a:pPr>
            <a:r>
              <a:rPr lang="ja-JP" altLang="en-US" sz="2400" spc="-150" dirty="0">
                <a:latin typeface="游ゴシック" panose="020B0400000000000000" pitchFamily="50" charset="-128"/>
                <a:ea typeface="游ゴシック" panose="020B0400000000000000" pitchFamily="50" charset="-128"/>
              </a:rPr>
              <a:t>治癒する可能性の高い人に適した手術法</a:t>
            </a:r>
            <a:endParaRPr lang="en-US" altLang="ja-JP" sz="2400" spc="-150" dirty="0">
              <a:latin typeface="游ゴシック" panose="020B0400000000000000" pitchFamily="50" charset="-128"/>
              <a:ea typeface="游ゴシック" panose="020B0400000000000000" pitchFamily="50" charset="-128"/>
            </a:endParaRPr>
          </a:p>
          <a:p>
            <a:pPr marL="342900" indent="-342900">
              <a:buClr>
                <a:srgbClr val="6C0B5E"/>
              </a:buClr>
              <a:buFont typeface="Wingdings" panose="05000000000000000000" pitchFamily="2" charset="2"/>
              <a:buChar char="l"/>
              <a:defRPr/>
            </a:pPr>
            <a:endParaRPr lang="en-US" altLang="ja-JP" sz="2400" spc="-150" dirty="0">
              <a:latin typeface="游ゴシック" panose="020B0400000000000000" pitchFamily="50" charset="-128"/>
              <a:ea typeface="游ゴシック" panose="020B0400000000000000" pitchFamily="50" charset="-128"/>
            </a:endParaRPr>
          </a:p>
          <a:p>
            <a:pPr marL="342900" indent="-342900">
              <a:buClr>
                <a:srgbClr val="6C0B5E"/>
              </a:buClr>
              <a:buFont typeface="Wingdings" panose="05000000000000000000" pitchFamily="2" charset="2"/>
              <a:buChar char="l"/>
              <a:defRPr/>
            </a:pPr>
            <a:r>
              <a:rPr lang="ja-JP" altLang="en-US" sz="2400" spc="-150" dirty="0">
                <a:latin typeface="游ゴシック" panose="020B0400000000000000" pitchFamily="50" charset="-128"/>
                <a:ea typeface="游ゴシック" panose="020B0400000000000000" pitchFamily="50" charset="-128"/>
              </a:rPr>
              <a:t>すい臓と十二指腸、胆管の一部を切除した後は、小腸と残った胆管、胃をつないで、食べ物と胆汁の通り道を再建</a:t>
            </a:r>
          </a:p>
        </p:txBody>
      </p:sp>
      <p:sp>
        <p:nvSpPr>
          <p:cNvPr id="12" name="正方形/長方形 11">
            <a:extLst>
              <a:ext uri="{FF2B5EF4-FFF2-40B4-BE49-F238E27FC236}">
                <a16:creationId xmlns:a16="http://schemas.microsoft.com/office/drawing/2014/main" id="{41371D77-BE44-4FFD-877C-EADCE374650A}"/>
              </a:ext>
            </a:extLst>
          </p:cNvPr>
          <p:cNvSpPr/>
          <p:nvPr/>
        </p:nvSpPr>
        <p:spPr>
          <a:xfrm>
            <a:off x="585788" y="511175"/>
            <a:ext cx="8642350" cy="696913"/>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32773" name="テキスト ボックス 12">
            <a:extLst>
              <a:ext uri="{FF2B5EF4-FFF2-40B4-BE49-F238E27FC236}">
                <a16:creationId xmlns:a16="http://schemas.microsoft.com/office/drawing/2014/main" id="{02C739FC-D572-415C-A52D-E8BF058FE025}"/>
              </a:ext>
            </a:extLst>
          </p:cNvPr>
          <p:cNvSpPr txBox="1">
            <a:spLocks noChangeArrowheads="1"/>
          </p:cNvSpPr>
          <p:nvPr/>
        </p:nvSpPr>
        <p:spPr bwMode="auto">
          <a:xfrm>
            <a:off x="833438" y="611188"/>
            <a:ext cx="82391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zh-TW" altLang="en-US" sz="2800" b="1">
                <a:solidFill>
                  <a:srgbClr val="6C0B5E"/>
                </a:solidFill>
                <a:latin typeface="游ゴシック" panose="020B0400000000000000" pitchFamily="50" charset="-128"/>
                <a:ea typeface="游ゴシック" panose="020B0400000000000000" pitchFamily="50" charset="-128"/>
              </a:rPr>
              <a:t>③膵全</a:t>
            </a:r>
            <a:r>
              <a:rPr lang="ja-JP" altLang="en-US" sz="2800" b="1">
                <a:solidFill>
                  <a:srgbClr val="6C0B5E"/>
                </a:solidFill>
                <a:latin typeface="游ゴシック" panose="020B0400000000000000" pitchFamily="50" charset="-128"/>
                <a:ea typeface="游ゴシック" panose="020B0400000000000000" pitchFamily="50" charset="-128"/>
              </a:rPr>
              <a:t>摘出</a:t>
            </a:r>
            <a:r>
              <a:rPr lang="en-US" altLang="ja-JP" sz="2800" b="1">
                <a:latin typeface="游ゴシック" panose="020B0400000000000000" pitchFamily="50" charset="-128"/>
                <a:ea typeface="游ゴシック" panose="020B0400000000000000" pitchFamily="50" charset="-128"/>
              </a:rPr>
              <a:t>-</a:t>
            </a:r>
            <a:r>
              <a:rPr lang="ja-JP" altLang="en-US" sz="2800" b="1">
                <a:latin typeface="游ゴシック" panose="020B0400000000000000" pitchFamily="50" charset="-128"/>
                <a:ea typeface="游ゴシック" panose="020B0400000000000000" pitchFamily="50" charset="-128"/>
              </a:rPr>
              <a:t>がんがすい臓全体に広がっているとき</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21D27190-9794-459C-BF89-27E9D2E13ADB}"/>
              </a:ext>
            </a:extLst>
          </p:cNvPr>
          <p:cNvSpPr/>
          <p:nvPr/>
        </p:nvSpPr>
        <p:spPr>
          <a:xfrm>
            <a:off x="0" y="0"/>
            <a:ext cx="9906000" cy="1117600"/>
          </a:xfrm>
          <a:prstGeom prst="rect">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pic>
        <p:nvPicPr>
          <p:cNvPr id="7171" name="図 3">
            <a:extLst>
              <a:ext uri="{FF2B5EF4-FFF2-40B4-BE49-F238E27FC236}">
                <a16:creationId xmlns:a16="http://schemas.microsoft.com/office/drawing/2014/main" id="{F9AD7BCF-3406-4A92-ACA7-DD7A424EA5F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図 15">
            <a:extLst>
              <a:ext uri="{FF2B5EF4-FFF2-40B4-BE49-F238E27FC236}">
                <a16:creationId xmlns:a16="http://schemas.microsoft.com/office/drawing/2014/main" id="{E8770C6A-4062-4A85-8ACE-80420C62E5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9600" y="3676650"/>
            <a:ext cx="2754313"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a:extLst>
              <a:ext uri="{FF2B5EF4-FFF2-40B4-BE49-F238E27FC236}">
                <a16:creationId xmlns:a16="http://schemas.microsoft.com/office/drawing/2014/main" id="{92889A30-11E8-4259-828B-6CE272B78EFB}"/>
              </a:ext>
            </a:extLst>
          </p:cNvPr>
          <p:cNvSpPr txBox="1"/>
          <p:nvPr/>
        </p:nvSpPr>
        <p:spPr>
          <a:xfrm>
            <a:off x="-873125" y="273050"/>
            <a:ext cx="11380788" cy="647700"/>
          </a:xfrm>
          <a:prstGeom prst="rect">
            <a:avLst/>
          </a:prstGeom>
          <a:noFill/>
        </p:spPr>
        <p:txBody>
          <a:bodyPr>
            <a:spAutoFit/>
          </a:bodyPr>
          <a:lstStyle/>
          <a:p>
            <a:pPr algn="ctr">
              <a:defRPr/>
            </a:pPr>
            <a:r>
              <a:rPr lang="ja-JP" altLang="en-US" sz="3600" b="1" dirty="0">
                <a:solidFill>
                  <a:schemeClr val="bg1"/>
                </a:solidFill>
                <a:latin typeface="游ゴシック" panose="020B0400000000000000" pitchFamily="50" charset="-128"/>
                <a:ea typeface="游ゴシック" panose="020B0400000000000000" pitchFamily="50" charset="-128"/>
              </a:rPr>
              <a:t>「</a:t>
            </a:r>
            <a:r>
              <a:rPr lang="ja-JP" altLang="en-US" sz="3600" b="1" spc="-150" dirty="0">
                <a:solidFill>
                  <a:schemeClr val="bg1"/>
                </a:solidFill>
                <a:latin typeface="游ゴシック" panose="020B0400000000000000" pitchFamily="50" charset="-128"/>
                <a:ea typeface="游ゴシック" panose="020B0400000000000000" pitchFamily="50" charset="-128"/>
              </a:rPr>
              <a:t>すい臓がんの疑いがある」といわれたあなたへ</a:t>
            </a:r>
          </a:p>
        </p:txBody>
      </p:sp>
      <p:pic>
        <p:nvPicPr>
          <p:cNvPr id="7" name="図 14">
            <a:extLst>
              <a:ext uri="{FF2B5EF4-FFF2-40B4-BE49-F238E27FC236}">
                <a16:creationId xmlns:a16="http://schemas.microsoft.com/office/drawing/2014/main" id="{35BD2EBA-3EA2-4F8E-A69D-AA6ED60330E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3231" y="1044465"/>
            <a:ext cx="8999538"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図 7">
            <a:extLst>
              <a:ext uri="{FF2B5EF4-FFF2-40B4-BE49-F238E27FC236}">
                <a16:creationId xmlns:a16="http://schemas.microsoft.com/office/drawing/2014/main" id="{AAE4EDC6-6EA4-4A37-B270-0A435E945A0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a:extLst>
              <a:ext uri="{FF2B5EF4-FFF2-40B4-BE49-F238E27FC236}">
                <a16:creationId xmlns:a16="http://schemas.microsoft.com/office/drawing/2014/main" id="{6E431D84-1742-4755-84AB-BE0FEDF5F275}"/>
              </a:ext>
            </a:extLst>
          </p:cNvPr>
          <p:cNvSpPr txBox="1"/>
          <p:nvPr/>
        </p:nvSpPr>
        <p:spPr>
          <a:xfrm>
            <a:off x="585787" y="2684607"/>
            <a:ext cx="8475663" cy="2677656"/>
          </a:xfrm>
          <a:prstGeom prst="rect">
            <a:avLst/>
          </a:prstGeom>
          <a:noFill/>
        </p:spPr>
        <p:txBody>
          <a:bodyPr>
            <a:spAutoFit/>
          </a:bodyPr>
          <a:lstStyle/>
          <a:p>
            <a:pPr marL="342900" indent="-342900">
              <a:buClr>
                <a:srgbClr val="6C0B5E"/>
              </a:buClr>
              <a:buFont typeface="Wingdings" panose="05000000000000000000" pitchFamily="2" charset="2"/>
              <a:buChar char="l"/>
              <a:defRPr/>
            </a:pPr>
            <a:r>
              <a:rPr lang="ja-JP" altLang="en-US" sz="2400" spc="-150" dirty="0">
                <a:latin typeface="游ゴシック" panose="020B0400000000000000" pitchFamily="50" charset="-128"/>
                <a:ea typeface="游ゴシック" panose="020B0400000000000000" pitchFamily="50" charset="-128"/>
              </a:rPr>
              <a:t>膵頭十二指腸切除または膵体尾部切除で摘出可能ながんであること（膵全摘は適応外）</a:t>
            </a:r>
            <a:endParaRPr lang="en-US" altLang="ja-JP" sz="2400" spc="-150" dirty="0">
              <a:latin typeface="游ゴシック" panose="020B0400000000000000" pitchFamily="50" charset="-128"/>
              <a:ea typeface="游ゴシック" panose="020B0400000000000000" pitchFamily="50" charset="-128"/>
            </a:endParaRPr>
          </a:p>
          <a:p>
            <a:pPr marL="342900" indent="-342900">
              <a:buClr>
                <a:srgbClr val="6C0B5E"/>
              </a:buClr>
              <a:buFont typeface="Wingdings" panose="05000000000000000000" pitchFamily="2" charset="2"/>
              <a:buChar char="l"/>
              <a:defRPr/>
            </a:pPr>
            <a:endParaRPr lang="en-US" altLang="ja-JP" sz="2400" spc="-150" dirty="0">
              <a:latin typeface="游ゴシック" panose="020B0400000000000000" pitchFamily="50" charset="-128"/>
              <a:ea typeface="游ゴシック" panose="020B0400000000000000" pitchFamily="50" charset="-128"/>
            </a:endParaRPr>
          </a:p>
          <a:p>
            <a:pPr marL="342900" indent="-342900">
              <a:buClr>
                <a:srgbClr val="6C0B5E"/>
              </a:buClr>
              <a:buFont typeface="Wingdings" panose="05000000000000000000" pitchFamily="2" charset="2"/>
              <a:buChar char="l"/>
              <a:defRPr/>
            </a:pPr>
            <a:r>
              <a:rPr lang="ja-JP" altLang="en-US" sz="2400" spc="-150" dirty="0">
                <a:latin typeface="游ゴシック" panose="020B0400000000000000" pitchFamily="50" charset="-128"/>
                <a:ea typeface="游ゴシック" panose="020B0400000000000000" pitchFamily="50" charset="-128"/>
              </a:rPr>
              <a:t>がんが周囲の臓器や主要な血管にがんが広がっていないこと</a:t>
            </a:r>
            <a:endParaRPr lang="en-US" altLang="ja-JP" sz="2400" spc="-150" dirty="0">
              <a:latin typeface="游ゴシック" panose="020B0400000000000000" pitchFamily="50" charset="-128"/>
              <a:ea typeface="游ゴシック" panose="020B0400000000000000" pitchFamily="50" charset="-128"/>
            </a:endParaRPr>
          </a:p>
          <a:p>
            <a:pPr marL="342900" indent="-342900">
              <a:buClr>
                <a:srgbClr val="6C0B5E"/>
              </a:buClr>
              <a:buFont typeface="Wingdings" panose="05000000000000000000" pitchFamily="2" charset="2"/>
              <a:buChar char="l"/>
              <a:defRPr/>
            </a:pPr>
            <a:endParaRPr lang="en-US" altLang="ja-JP" sz="2400" spc="-150" dirty="0">
              <a:latin typeface="游ゴシック" panose="020B0400000000000000" pitchFamily="50" charset="-128"/>
              <a:ea typeface="游ゴシック" panose="020B0400000000000000" pitchFamily="50" charset="-128"/>
            </a:endParaRPr>
          </a:p>
          <a:p>
            <a:pPr marL="342900" indent="-342900">
              <a:buClr>
                <a:srgbClr val="6C0B5E"/>
              </a:buClr>
              <a:buFont typeface="Wingdings" panose="05000000000000000000" pitchFamily="2" charset="2"/>
              <a:buChar char="l"/>
              <a:defRPr/>
            </a:pPr>
            <a:r>
              <a:rPr lang="ja-JP" altLang="en-US" sz="2400" spc="-150" dirty="0">
                <a:latin typeface="游ゴシック" panose="020B0400000000000000" pitchFamily="50" charset="-128"/>
                <a:ea typeface="游ゴシック" panose="020B0400000000000000" pitchFamily="50" charset="-128"/>
              </a:rPr>
              <a:t>当該手術について十分な経験を有する医師により実施されること（施設の基準あり）</a:t>
            </a:r>
          </a:p>
        </p:txBody>
      </p:sp>
      <p:sp>
        <p:nvSpPr>
          <p:cNvPr id="12" name="正方形/長方形 11">
            <a:extLst>
              <a:ext uri="{FF2B5EF4-FFF2-40B4-BE49-F238E27FC236}">
                <a16:creationId xmlns:a16="http://schemas.microsoft.com/office/drawing/2014/main" id="{41371D77-BE44-4FFD-877C-EADCE374650A}"/>
              </a:ext>
            </a:extLst>
          </p:cNvPr>
          <p:cNvSpPr/>
          <p:nvPr/>
        </p:nvSpPr>
        <p:spPr>
          <a:xfrm>
            <a:off x="585788" y="511175"/>
            <a:ext cx="6616396" cy="696913"/>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32773" name="テキスト ボックス 12">
            <a:extLst>
              <a:ext uri="{FF2B5EF4-FFF2-40B4-BE49-F238E27FC236}">
                <a16:creationId xmlns:a16="http://schemas.microsoft.com/office/drawing/2014/main" id="{02C739FC-D572-415C-A52D-E8BF058FE025}"/>
              </a:ext>
            </a:extLst>
          </p:cNvPr>
          <p:cNvSpPr txBox="1">
            <a:spLocks noChangeArrowheads="1"/>
          </p:cNvSpPr>
          <p:nvPr/>
        </p:nvSpPr>
        <p:spPr bwMode="auto">
          <a:xfrm>
            <a:off x="833439" y="611188"/>
            <a:ext cx="6214634"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2800" b="1" dirty="0">
                <a:solidFill>
                  <a:srgbClr val="6C0B5E"/>
                </a:solidFill>
                <a:latin typeface="游ゴシック" panose="020B0400000000000000" pitchFamily="50" charset="-128"/>
                <a:ea typeface="游ゴシック" panose="020B0400000000000000" pitchFamily="50" charset="-128"/>
              </a:rPr>
              <a:t>④腹腔鏡手術</a:t>
            </a:r>
            <a:r>
              <a:rPr lang="en-US" altLang="ja-JP" sz="2800" b="1" dirty="0">
                <a:solidFill>
                  <a:srgbClr val="6C0B5E"/>
                </a:solidFill>
                <a:latin typeface="游ゴシック" panose="020B0400000000000000" pitchFamily="50" charset="-128"/>
                <a:ea typeface="游ゴシック" panose="020B0400000000000000" pitchFamily="50" charset="-128"/>
              </a:rPr>
              <a:t>(</a:t>
            </a:r>
            <a:r>
              <a:rPr lang="ja-JP" altLang="en-US" sz="2800" b="1" dirty="0">
                <a:solidFill>
                  <a:srgbClr val="6C0B5E"/>
                </a:solidFill>
                <a:latin typeface="游ゴシック" panose="020B0400000000000000" pitchFamily="50" charset="-128"/>
                <a:ea typeface="游ゴシック" panose="020B0400000000000000" pitchFamily="50" charset="-128"/>
              </a:rPr>
              <a:t>ロボット支援手術含む</a:t>
            </a:r>
            <a:r>
              <a:rPr lang="en-US" altLang="ja-JP" sz="2800" b="1" dirty="0">
                <a:solidFill>
                  <a:srgbClr val="6C0B5E"/>
                </a:solidFill>
                <a:latin typeface="游ゴシック" panose="020B0400000000000000" pitchFamily="50" charset="-128"/>
                <a:ea typeface="游ゴシック" panose="020B0400000000000000" pitchFamily="50" charset="-128"/>
              </a:rPr>
              <a:t>)</a:t>
            </a:r>
            <a:endParaRPr lang="ja-JP" altLang="en-US" sz="2800" b="1" dirty="0">
              <a:latin typeface="游ゴシック" panose="020B0400000000000000" pitchFamily="50" charset="-128"/>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6F33BE0B-72C1-4834-A499-7E1DC9776D9C}"/>
              </a:ext>
            </a:extLst>
          </p:cNvPr>
          <p:cNvSpPr txBox="1"/>
          <p:nvPr/>
        </p:nvSpPr>
        <p:spPr>
          <a:xfrm>
            <a:off x="585788" y="1530849"/>
            <a:ext cx="8475663" cy="830997"/>
          </a:xfrm>
          <a:prstGeom prst="rect">
            <a:avLst/>
          </a:prstGeom>
          <a:noFill/>
        </p:spPr>
        <p:txBody>
          <a:bodyPr wrap="square" rtlCol="0">
            <a:spAutoFit/>
          </a:bodyPr>
          <a:lstStyle/>
          <a:p>
            <a:r>
              <a:rPr kumimoji="1" lang="ja-JP" altLang="en-US" sz="2400" dirty="0">
                <a:latin typeface="游ゴシック" panose="020B0400000000000000" pitchFamily="50" charset="-128"/>
                <a:ea typeface="游ゴシック" panose="020B0400000000000000" pitchFamily="50" charset="-128"/>
              </a:rPr>
              <a:t>下記の条件を満たす一部のがんにおいてはロボット支援手術を含む腹腔鏡手術も選択肢の一つとなる</a:t>
            </a:r>
          </a:p>
        </p:txBody>
      </p:sp>
    </p:spTree>
    <p:extLst>
      <p:ext uri="{BB962C8B-B14F-4D97-AF65-F5344CB8AC3E}">
        <p14:creationId xmlns:p14="http://schemas.microsoft.com/office/powerpoint/2010/main" val="2402485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BEC424B-68D0-4A42-8471-2E27731463A2}"/>
              </a:ext>
            </a:extLst>
          </p:cNvPr>
          <p:cNvPicPr>
            <a:picLocks noChangeAspect="1"/>
          </p:cNvPicPr>
          <p:nvPr/>
        </p:nvPicPr>
        <p:blipFill>
          <a:blip r:embed="rId3"/>
          <a:stretch>
            <a:fillRect/>
          </a:stretch>
        </p:blipFill>
        <p:spPr>
          <a:xfrm>
            <a:off x="255051" y="1942054"/>
            <a:ext cx="4335013" cy="3456065"/>
          </a:xfrm>
          <a:prstGeom prst="rect">
            <a:avLst/>
          </a:prstGeom>
        </p:spPr>
      </p:pic>
      <p:pic>
        <p:nvPicPr>
          <p:cNvPr id="32770" name="図 7">
            <a:extLst>
              <a:ext uri="{FF2B5EF4-FFF2-40B4-BE49-F238E27FC236}">
                <a16:creationId xmlns:a16="http://schemas.microsoft.com/office/drawing/2014/main" id="{AAE4EDC6-6EA4-4A37-B270-0A435E945A0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11">
            <a:extLst>
              <a:ext uri="{FF2B5EF4-FFF2-40B4-BE49-F238E27FC236}">
                <a16:creationId xmlns:a16="http://schemas.microsoft.com/office/drawing/2014/main" id="{41371D77-BE44-4FFD-877C-EADCE374650A}"/>
              </a:ext>
            </a:extLst>
          </p:cNvPr>
          <p:cNvSpPr/>
          <p:nvPr/>
        </p:nvSpPr>
        <p:spPr>
          <a:xfrm>
            <a:off x="631825" y="511175"/>
            <a:ext cx="3190162" cy="696913"/>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32773" name="テキスト ボックス 12">
            <a:extLst>
              <a:ext uri="{FF2B5EF4-FFF2-40B4-BE49-F238E27FC236}">
                <a16:creationId xmlns:a16="http://schemas.microsoft.com/office/drawing/2014/main" id="{02C739FC-D572-415C-A52D-E8BF058FE025}"/>
              </a:ext>
            </a:extLst>
          </p:cNvPr>
          <p:cNvSpPr txBox="1">
            <a:spLocks noChangeArrowheads="1"/>
          </p:cNvSpPr>
          <p:nvPr/>
        </p:nvSpPr>
        <p:spPr bwMode="auto">
          <a:xfrm>
            <a:off x="833438" y="611188"/>
            <a:ext cx="82391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zh-TW" altLang="en-US" sz="2800" b="1" dirty="0">
                <a:solidFill>
                  <a:srgbClr val="6C0B5E"/>
                </a:solidFill>
                <a:latin typeface="游ゴシック" panose="020B0400000000000000" pitchFamily="50" charset="-128"/>
                <a:ea typeface="游ゴシック" panose="020B0400000000000000" pitchFamily="50" charset="-128"/>
              </a:rPr>
              <a:t>切除可能性分類</a:t>
            </a:r>
            <a:endParaRPr lang="ja-JP" altLang="en-US" sz="2800" b="1" dirty="0">
              <a:latin typeface="游ゴシック" panose="020B0400000000000000" pitchFamily="50" charset="-128"/>
              <a:ea typeface="游ゴシック" panose="020B0400000000000000" pitchFamily="50" charset="-128"/>
            </a:endParaRPr>
          </a:p>
        </p:txBody>
      </p:sp>
      <p:graphicFrame>
        <p:nvGraphicFramePr>
          <p:cNvPr id="6" name="表 5">
            <a:extLst>
              <a:ext uri="{FF2B5EF4-FFF2-40B4-BE49-F238E27FC236}">
                <a16:creationId xmlns:a16="http://schemas.microsoft.com/office/drawing/2014/main" id="{4E024FA3-3918-488D-9182-70AD541A2F3C}"/>
              </a:ext>
            </a:extLst>
          </p:cNvPr>
          <p:cNvGraphicFramePr>
            <a:graphicFrameLocks noGrp="1"/>
          </p:cNvGraphicFramePr>
          <p:nvPr/>
        </p:nvGraphicFramePr>
        <p:xfrm>
          <a:off x="4953000" y="230356"/>
          <a:ext cx="4685015" cy="5737978"/>
        </p:xfrm>
        <a:graphic>
          <a:graphicData uri="http://schemas.openxmlformats.org/drawingml/2006/table">
            <a:tbl>
              <a:tblPr firstRow="1" firstCol="1" bandRow="1">
                <a:tableStyleId>{5C22544A-7EE6-4342-B048-85BDC9FD1C3A}</a:tableStyleId>
              </a:tblPr>
              <a:tblGrid>
                <a:gridCol w="1468348">
                  <a:extLst>
                    <a:ext uri="{9D8B030D-6E8A-4147-A177-3AD203B41FA5}">
                      <a16:colId xmlns:a16="http://schemas.microsoft.com/office/drawing/2014/main" val="24617239"/>
                    </a:ext>
                  </a:extLst>
                </a:gridCol>
                <a:gridCol w="3216667">
                  <a:extLst>
                    <a:ext uri="{9D8B030D-6E8A-4147-A177-3AD203B41FA5}">
                      <a16:colId xmlns:a16="http://schemas.microsoft.com/office/drawing/2014/main" val="3983055714"/>
                    </a:ext>
                  </a:extLst>
                </a:gridCol>
              </a:tblGrid>
              <a:tr h="1413338">
                <a:tc>
                  <a:txBody>
                    <a:bodyPr/>
                    <a:lstStyle/>
                    <a:p>
                      <a:pPr algn="just">
                        <a:spcAft>
                          <a:spcPts val="0"/>
                        </a:spcAft>
                      </a:pPr>
                      <a:r>
                        <a:rPr lang="ja-JP" sz="1600" kern="100" dirty="0">
                          <a:solidFill>
                            <a:schemeClr val="tx1"/>
                          </a:solidFill>
                          <a:effectLst/>
                          <a:latin typeface="游ゴシック" panose="020B0400000000000000" pitchFamily="50" charset="-128"/>
                          <a:ea typeface="游ゴシック" panose="020B0400000000000000" pitchFamily="50" charset="-128"/>
                        </a:rPr>
                        <a:t>切除可能</a:t>
                      </a:r>
                      <a:endParaRPr lang="ja-JP" sz="16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108000" marR="108000" marT="0" marB="0" anchor="ctr">
                    <a:solidFill>
                      <a:schemeClr val="accent4">
                        <a:lumMod val="40000"/>
                        <a:lumOff val="60000"/>
                      </a:schemeClr>
                    </a:solidFill>
                  </a:tcPr>
                </a:tc>
                <a:tc>
                  <a:txBody>
                    <a:bodyPr/>
                    <a:lstStyle/>
                    <a:p>
                      <a:pPr algn="just">
                        <a:spcAft>
                          <a:spcPts val="0"/>
                        </a:spcAft>
                      </a:pPr>
                      <a:r>
                        <a:rPr lang="ja-JP" sz="1600" b="0" kern="100" dirty="0">
                          <a:solidFill>
                            <a:schemeClr val="tx1"/>
                          </a:solidFill>
                          <a:effectLst/>
                          <a:latin typeface="游ゴシック" panose="020B0400000000000000" pitchFamily="50" charset="-128"/>
                          <a:ea typeface="游ゴシック" panose="020B0400000000000000" pitchFamily="50" charset="-128"/>
                        </a:rPr>
                        <a:t>がんが門脈（</a:t>
                      </a:r>
                      <a:r>
                        <a:rPr lang="en-US" sz="1600" b="0" kern="100" dirty="0">
                          <a:solidFill>
                            <a:schemeClr val="tx1"/>
                          </a:solidFill>
                          <a:effectLst/>
                          <a:latin typeface="游ゴシック" panose="020B0400000000000000" pitchFamily="50" charset="-128"/>
                          <a:ea typeface="游ゴシック" panose="020B0400000000000000" pitchFamily="50" charset="-128"/>
                        </a:rPr>
                        <a:t>PV</a:t>
                      </a:r>
                      <a:r>
                        <a:rPr lang="ja-JP" sz="1600" b="0" kern="100" dirty="0">
                          <a:solidFill>
                            <a:schemeClr val="tx1"/>
                          </a:solidFill>
                          <a:effectLst/>
                          <a:latin typeface="游ゴシック" panose="020B0400000000000000" pitchFamily="50" charset="-128"/>
                          <a:ea typeface="游ゴシック" panose="020B0400000000000000" pitchFamily="50" charset="-128"/>
                        </a:rPr>
                        <a:t>）、上腸間膜静脈（</a:t>
                      </a:r>
                      <a:r>
                        <a:rPr lang="en-US" sz="1600" b="0" kern="100" dirty="0">
                          <a:solidFill>
                            <a:schemeClr val="tx1"/>
                          </a:solidFill>
                          <a:effectLst/>
                          <a:latin typeface="游ゴシック" panose="020B0400000000000000" pitchFamily="50" charset="-128"/>
                          <a:ea typeface="游ゴシック" panose="020B0400000000000000" pitchFamily="50" charset="-128"/>
                        </a:rPr>
                        <a:t>SMV</a:t>
                      </a:r>
                      <a:r>
                        <a:rPr lang="ja-JP" sz="1600" b="0" kern="100" dirty="0">
                          <a:solidFill>
                            <a:schemeClr val="tx1"/>
                          </a:solidFill>
                          <a:effectLst/>
                          <a:latin typeface="游ゴシック" panose="020B0400000000000000" pitchFamily="50" charset="-128"/>
                          <a:ea typeface="游ゴシック" panose="020B0400000000000000" pitchFamily="50" charset="-128"/>
                        </a:rPr>
                        <a:t>）、総肝動脈（</a:t>
                      </a:r>
                      <a:r>
                        <a:rPr lang="en-US" sz="1600" b="0" kern="100" dirty="0">
                          <a:solidFill>
                            <a:schemeClr val="tx1"/>
                          </a:solidFill>
                          <a:effectLst/>
                          <a:latin typeface="游ゴシック" panose="020B0400000000000000" pitchFamily="50" charset="-128"/>
                          <a:ea typeface="游ゴシック" panose="020B0400000000000000" pitchFamily="50" charset="-128"/>
                        </a:rPr>
                        <a:t>CHA</a:t>
                      </a:r>
                      <a:r>
                        <a:rPr lang="ja-JP" sz="1600" b="0" kern="100" dirty="0">
                          <a:solidFill>
                            <a:schemeClr val="tx1"/>
                          </a:solidFill>
                          <a:effectLst/>
                          <a:latin typeface="游ゴシック" panose="020B0400000000000000" pitchFamily="50" charset="-128"/>
                          <a:ea typeface="游ゴシック" panose="020B0400000000000000" pitchFamily="50" charset="-128"/>
                        </a:rPr>
                        <a:t>）に接触していない。または、接触・浸潤がみられるが</a:t>
                      </a:r>
                      <a:r>
                        <a:rPr lang="en-US" sz="1600" b="0" kern="100" dirty="0">
                          <a:solidFill>
                            <a:schemeClr val="tx1"/>
                          </a:solidFill>
                          <a:effectLst/>
                          <a:latin typeface="游ゴシック" panose="020B0400000000000000" pitchFamily="50" charset="-128"/>
                          <a:ea typeface="游ゴシック" panose="020B0400000000000000" pitchFamily="50" charset="-128"/>
                        </a:rPr>
                        <a:t>180</a:t>
                      </a:r>
                      <a:r>
                        <a:rPr lang="ja-JP" sz="1600" b="0" kern="100" dirty="0">
                          <a:solidFill>
                            <a:schemeClr val="tx1"/>
                          </a:solidFill>
                          <a:effectLst/>
                          <a:latin typeface="游ゴシック" panose="020B0400000000000000" pitchFamily="50" charset="-128"/>
                          <a:ea typeface="游ゴシック" panose="020B0400000000000000" pitchFamily="50" charset="-128"/>
                        </a:rPr>
                        <a:t>度（半周）未満にとどまっている</a:t>
                      </a:r>
                      <a:endParaRPr lang="ja-JP" sz="1600"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108000" marR="108000" marT="108000" marB="108000" anchor="ctr">
                    <a:solidFill>
                      <a:schemeClr val="accent4">
                        <a:lumMod val="40000"/>
                        <a:lumOff val="60000"/>
                      </a:schemeClr>
                    </a:solidFill>
                  </a:tcPr>
                </a:tc>
                <a:extLst>
                  <a:ext uri="{0D108BD9-81ED-4DB2-BD59-A6C34878D82A}">
                    <a16:rowId xmlns:a16="http://schemas.microsoft.com/office/drawing/2014/main" val="2770470655"/>
                  </a:ext>
                </a:extLst>
              </a:tr>
              <a:tr h="2298999">
                <a:tc>
                  <a:txBody>
                    <a:bodyPr/>
                    <a:lstStyle/>
                    <a:p>
                      <a:pPr algn="just">
                        <a:spcAft>
                          <a:spcPts val="0"/>
                        </a:spcAft>
                      </a:pPr>
                      <a:br>
                        <a:rPr lang="en-US" altLang="ja-JP" sz="1600" kern="100" dirty="0">
                          <a:solidFill>
                            <a:schemeClr val="tx1"/>
                          </a:solidFill>
                          <a:effectLst/>
                          <a:latin typeface="游ゴシック" panose="020B0400000000000000" pitchFamily="50" charset="-128"/>
                          <a:ea typeface="游ゴシック" panose="020B0400000000000000" pitchFamily="50" charset="-128"/>
                        </a:rPr>
                      </a:br>
                      <a:r>
                        <a:rPr lang="ja-JP" sz="1600" kern="100" dirty="0">
                          <a:solidFill>
                            <a:schemeClr val="tx1"/>
                          </a:solidFill>
                          <a:effectLst/>
                          <a:latin typeface="游ゴシック" panose="020B0400000000000000" pitchFamily="50" charset="-128"/>
                          <a:ea typeface="游ゴシック" panose="020B0400000000000000" pitchFamily="50" charset="-128"/>
                        </a:rPr>
                        <a:t>切除可能境界</a:t>
                      </a:r>
                      <a:endParaRPr lang="ja-JP" sz="16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108000" marR="108000" marT="0" marB="0" anchor="ctr">
                    <a:solidFill>
                      <a:schemeClr val="accent4">
                        <a:lumMod val="20000"/>
                        <a:lumOff val="80000"/>
                      </a:schemeClr>
                    </a:solidFill>
                  </a:tcPr>
                </a:tc>
                <a:tc>
                  <a:txBody>
                    <a:bodyPr/>
                    <a:lstStyle/>
                    <a:p>
                      <a:pPr algn="just">
                        <a:spcAft>
                          <a:spcPts val="0"/>
                        </a:spcAft>
                      </a:pPr>
                      <a:r>
                        <a:rPr lang="ja-JP" sz="1600" kern="100" dirty="0">
                          <a:solidFill>
                            <a:schemeClr val="tx1"/>
                          </a:solidFill>
                          <a:effectLst/>
                          <a:latin typeface="游ゴシック" panose="020B0400000000000000" pitchFamily="50" charset="-128"/>
                          <a:ea typeface="游ゴシック" panose="020B0400000000000000" pitchFamily="50" charset="-128"/>
                        </a:rPr>
                        <a:t>がんが</a:t>
                      </a:r>
                      <a:r>
                        <a:rPr lang="en-US" sz="1600" kern="100" dirty="0">
                          <a:solidFill>
                            <a:schemeClr val="tx1"/>
                          </a:solidFill>
                          <a:effectLst/>
                          <a:latin typeface="游ゴシック" panose="020B0400000000000000" pitchFamily="50" charset="-128"/>
                          <a:ea typeface="游ゴシック" panose="020B0400000000000000" pitchFamily="50" charset="-128"/>
                        </a:rPr>
                        <a:t>PV</a:t>
                      </a:r>
                      <a:r>
                        <a:rPr lang="ja-JP" sz="1600" kern="100" dirty="0">
                          <a:solidFill>
                            <a:schemeClr val="tx1"/>
                          </a:solidFill>
                          <a:effectLst/>
                          <a:latin typeface="游ゴシック" panose="020B0400000000000000" pitchFamily="50" charset="-128"/>
                          <a:ea typeface="游ゴシック" panose="020B0400000000000000" pitchFamily="50" charset="-128"/>
                        </a:rPr>
                        <a:t>、</a:t>
                      </a:r>
                      <a:r>
                        <a:rPr lang="en-US" sz="1600" kern="100" dirty="0">
                          <a:solidFill>
                            <a:schemeClr val="tx1"/>
                          </a:solidFill>
                          <a:effectLst/>
                          <a:latin typeface="游ゴシック" panose="020B0400000000000000" pitchFamily="50" charset="-128"/>
                          <a:ea typeface="游ゴシック" panose="020B0400000000000000" pitchFamily="50" charset="-128"/>
                        </a:rPr>
                        <a:t>SMV</a:t>
                      </a:r>
                      <a:r>
                        <a:rPr lang="ja-JP" sz="1600" kern="100" dirty="0">
                          <a:solidFill>
                            <a:schemeClr val="tx1"/>
                          </a:solidFill>
                          <a:effectLst/>
                          <a:latin typeface="游ゴシック" panose="020B0400000000000000" pitchFamily="50" charset="-128"/>
                          <a:ea typeface="游ゴシック" panose="020B0400000000000000" pitchFamily="50" charset="-128"/>
                        </a:rPr>
                        <a:t>に半周以上接触しているが、十二指腸下縁は超えていない。または、上腸間膜動脈（</a:t>
                      </a:r>
                      <a:r>
                        <a:rPr lang="en-US" sz="1600" kern="100" dirty="0">
                          <a:solidFill>
                            <a:schemeClr val="tx1"/>
                          </a:solidFill>
                          <a:effectLst/>
                          <a:latin typeface="游ゴシック" panose="020B0400000000000000" pitchFamily="50" charset="-128"/>
                          <a:ea typeface="游ゴシック" panose="020B0400000000000000" pitchFamily="50" charset="-128"/>
                        </a:rPr>
                        <a:t>SMA</a:t>
                      </a:r>
                      <a:r>
                        <a:rPr lang="ja-JP" sz="1600" kern="100" dirty="0">
                          <a:solidFill>
                            <a:schemeClr val="tx1"/>
                          </a:solidFill>
                          <a:effectLst/>
                          <a:latin typeface="游ゴシック" panose="020B0400000000000000" pitchFamily="50" charset="-128"/>
                          <a:ea typeface="游ゴシック" panose="020B0400000000000000" pitchFamily="50" charset="-128"/>
                        </a:rPr>
                        <a:t>）、腹腔動脈（</a:t>
                      </a:r>
                      <a:r>
                        <a:rPr lang="en-US" sz="1600" kern="100" dirty="0">
                          <a:solidFill>
                            <a:schemeClr val="tx1"/>
                          </a:solidFill>
                          <a:effectLst/>
                          <a:latin typeface="游ゴシック" panose="020B0400000000000000" pitchFamily="50" charset="-128"/>
                          <a:ea typeface="游ゴシック" panose="020B0400000000000000" pitchFamily="50" charset="-128"/>
                        </a:rPr>
                        <a:t>CA</a:t>
                      </a:r>
                      <a:r>
                        <a:rPr lang="ja-JP" sz="1600" kern="100" dirty="0">
                          <a:solidFill>
                            <a:schemeClr val="tx1"/>
                          </a:solidFill>
                          <a:effectLst/>
                          <a:latin typeface="游ゴシック" panose="020B0400000000000000" pitchFamily="50" charset="-128"/>
                          <a:ea typeface="游ゴシック" panose="020B0400000000000000" pitchFamily="50" charset="-128"/>
                        </a:rPr>
                        <a:t>）に接触しているが半周未満にとどまっている。あるいは</a:t>
                      </a:r>
                      <a:r>
                        <a:rPr lang="en-US" sz="1600" kern="100" dirty="0">
                          <a:solidFill>
                            <a:schemeClr val="tx1"/>
                          </a:solidFill>
                          <a:effectLst/>
                          <a:latin typeface="游ゴシック" panose="020B0400000000000000" pitchFamily="50" charset="-128"/>
                          <a:ea typeface="游ゴシック" panose="020B0400000000000000" pitchFamily="50" charset="-128"/>
                        </a:rPr>
                        <a:t>CHA</a:t>
                      </a:r>
                      <a:r>
                        <a:rPr lang="ja-JP" sz="1600" kern="100" dirty="0">
                          <a:solidFill>
                            <a:schemeClr val="tx1"/>
                          </a:solidFill>
                          <a:effectLst/>
                          <a:latin typeface="游ゴシック" panose="020B0400000000000000" pitchFamily="50" charset="-128"/>
                          <a:ea typeface="游ゴシック" panose="020B0400000000000000" pitchFamily="50" charset="-128"/>
                        </a:rPr>
                        <a:t>に接触・浸潤があるが、固有肝動脈や</a:t>
                      </a:r>
                      <a:r>
                        <a:rPr lang="en-US" sz="1600" kern="100" dirty="0">
                          <a:solidFill>
                            <a:schemeClr val="tx1"/>
                          </a:solidFill>
                          <a:effectLst/>
                          <a:latin typeface="游ゴシック" panose="020B0400000000000000" pitchFamily="50" charset="-128"/>
                          <a:ea typeface="游ゴシック" panose="020B0400000000000000" pitchFamily="50" charset="-128"/>
                        </a:rPr>
                        <a:t>CA</a:t>
                      </a:r>
                      <a:r>
                        <a:rPr lang="ja-JP" sz="1600" kern="100" dirty="0">
                          <a:solidFill>
                            <a:schemeClr val="tx1"/>
                          </a:solidFill>
                          <a:effectLst/>
                          <a:latin typeface="游ゴシック" panose="020B0400000000000000" pitchFamily="50" charset="-128"/>
                          <a:ea typeface="游ゴシック" panose="020B0400000000000000" pitchFamily="50" charset="-128"/>
                        </a:rPr>
                        <a:t>には広がっていない</a:t>
                      </a:r>
                      <a:endParaRPr lang="ja-JP" sz="16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108000" marR="108000" marT="108000" marB="108000" anchor="ctr">
                    <a:solidFill>
                      <a:schemeClr val="accent4">
                        <a:lumMod val="20000"/>
                        <a:lumOff val="80000"/>
                      </a:schemeClr>
                    </a:solidFill>
                  </a:tcPr>
                </a:tc>
                <a:extLst>
                  <a:ext uri="{0D108BD9-81ED-4DB2-BD59-A6C34878D82A}">
                    <a16:rowId xmlns:a16="http://schemas.microsoft.com/office/drawing/2014/main" val="25998722"/>
                  </a:ext>
                </a:extLst>
              </a:tr>
              <a:tr h="2003779">
                <a:tc>
                  <a:txBody>
                    <a:bodyPr/>
                    <a:lstStyle/>
                    <a:p>
                      <a:pPr algn="just">
                        <a:spcAft>
                          <a:spcPts val="0"/>
                        </a:spcAft>
                      </a:pPr>
                      <a:br>
                        <a:rPr lang="en-US" altLang="ja-JP" sz="1600" kern="100" dirty="0">
                          <a:solidFill>
                            <a:schemeClr val="tx1"/>
                          </a:solidFill>
                          <a:effectLst/>
                          <a:latin typeface="游ゴシック" panose="020B0400000000000000" pitchFamily="50" charset="-128"/>
                          <a:ea typeface="游ゴシック" panose="020B0400000000000000" pitchFamily="50" charset="-128"/>
                        </a:rPr>
                      </a:br>
                      <a:r>
                        <a:rPr lang="ja-JP" sz="1600" kern="100" dirty="0">
                          <a:solidFill>
                            <a:schemeClr val="tx1"/>
                          </a:solidFill>
                          <a:effectLst/>
                          <a:latin typeface="游ゴシック" panose="020B0400000000000000" pitchFamily="50" charset="-128"/>
                          <a:ea typeface="游ゴシック" panose="020B0400000000000000" pitchFamily="50" charset="-128"/>
                        </a:rPr>
                        <a:t>切除不能</a:t>
                      </a:r>
                      <a:endParaRPr lang="ja-JP" sz="16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108000" marR="108000" marT="0" marB="0" anchor="ctr">
                    <a:solidFill>
                      <a:schemeClr val="accent4">
                        <a:lumMod val="40000"/>
                        <a:lumOff val="60000"/>
                      </a:schemeClr>
                    </a:solidFill>
                  </a:tcPr>
                </a:tc>
                <a:tc>
                  <a:txBody>
                    <a:bodyPr/>
                    <a:lstStyle/>
                    <a:p>
                      <a:pPr algn="just">
                        <a:spcAft>
                          <a:spcPts val="0"/>
                        </a:spcAft>
                      </a:pPr>
                      <a:r>
                        <a:rPr lang="ja-JP" sz="1600" kern="100" dirty="0">
                          <a:solidFill>
                            <a:schemeClr val="tx1"/>
                          </a:solidFill>
                          <a:effectLst/>
                          <a:latin typeface="游ゴシック" panose="020B0400000000000000" pitchFamily="50" charset="-128"/>
                          <a:ea typeface="游ゴシック" panose="020B0400000000000000" pitchFamily="50" charset="-128"/>
                        </a:rPr>
                        <a:t>がんが</a:t>
                      </a:r>
                      <a:r>
                        <a:rPr lang="en-US" sz="1600" kern="100" dirty="0">
                          <a:solidFill>
                            <a:schemeClr val="tx1"/>
                          </a:solidFill>
                          <a:effectLst/>
                          <a:latin typeface="游ゴシック" panose="020B0400000000000000" pitchFamily="50" charset="-128"/>
                          <a:ea typeface="游ゴシック" panose="020B0400000000000000" pitchFamily="50" charset="-128"/>
                        </a:rPr>
                        <a:t>PV</a:t>
                      </a:r>
                      <a:r>
                        <a:rPr lang="ja-JP" sz="1600" kern="100" dirty="0">
                          <a:solidFill>
                            <a:schemeClr val="tx1"/>
                          </a:solidFill>
                          <a:effectLst/>
                          <a:latin typeface="游ゴシック" panose="020B0400000000000000" pitchFamily="50" charset="-128"/>
                          <a:ea typeface="游ゴシック" panose="020B0400000000000000" pitchFamily="50" charset="-128"/>
                        </a:rPr>
                        <a:t>か</a:t>
                      </a:r>
                      <a:r>
                        <a:rPr lang="en-US" sz="1600" kern="100" dirty="0">
                          <a:solidFill>
                            <a:schemeClr val="tx1"/>
                          </a:solidFill>
                          <a:effectLst/>
                          <a:latin typeface="游ゴシック" panose="020B0400000000000000" pitchFamily="50" charset="-128"/>
                          <a:ea typeface="游ゴシック" panose="020B0400000000000000" pitchFamily="50" charset="-128"/>
                        </a:rPr>
                        <a:t>SMV</a:t>
                      </a:r>
                      <a:r>
                        <a:rPr lang="ja-JP" sz="1600" kern="100" dirty="0">
                          <a:solidFill>
                            <a:schemeClr val="tx1"/>
                          </a:solidFill>
                          <a:effectLst/>
                          <a:latin typeface="游ゴシック" panose="020B0400000000000000" pitchFamily="50" charset="-128"/>
                          <a:ea typeface="游ゴシック" panose="020B0400000000000000" pitchFamily="50" charset="-128"/>
                        </a:rPr>
                        <a:t>に浸潤し、十二指腸下縁を超えている。または</a:t>
                      </a:r>
                      <a:r>
                        <a:rPr lang="en-US" sz="1600" kern="100" dirty="0">
                          <a:solidFill>
                            <a:schemeClr val="tx1"/>
                          </a:solidFill>
                          <a:effectLst/>
                          <a:latin typeface="游ゴシック" panose="020B0400000000000000" pitchFamily="50" charset="-128"/>
                          <a:ea typeface="游ゴシック" panose="020B0400000000000000" pitchFamily="50" charset="-128"/>
                        </a:rPr>
                        <a:t>SMA</a:t>
                      </a:r>
                      <a:r>
                        <a:rPr lang="ja-JP" sz="1600" kern="100" dirty="0">
                          <a:solidFill>
                            <a:schemeClr val="tx1"/>
                          </a:solidFill>
                          <a:effectLst/>
                          <a:latin typeface="游ゴシック" panose="020B0400000000000000" pitchFamily="50" charset="-128"/>
                          <a:ea typeface="游ゴシック" panose="020B0400000000000000" pitchFamily="50" charset="-128"/>
                        </a:rPr>
                        <a:t>、</a:t>
                      </a:r>
                      <a:r>
                        <a:rPr lang="en-US" sz="1600" kern="100" dirty="0">
                          <a:solidFill>
                            <a:schemeClr val="tx1"/>
                          </a:solidFill>
                          <a:effectLst/>
                          <a:latin typeface="游ゴシック" panose="020B0400000000000000" pitchFamily="50" charset="-128"/>
                          <a:ea typeface="游ゴシック" panose="020B0400000000000000" pitchFamily="50" charset="-128"/>
                        </a:rPr>
                        <a:t>SMA</a:t>
                      </a:r>
                      <a:r>
                        <a:rPr lang="ja-JP" sz="1600" kern="100" dirty="0">
                          <a:solidFill>
                            <a:schemeClr val="tx1"/>
                          </a:solidFill>
                          <a:effectLst/>
                          <a:latin typeface="游ゴシック" panose="020B0400000000000000" pitchFamily="50" charset="-128"/>
                          <a:ea typeface="游ゴシック" panose="020B0400000000000000" pitchFamily="50" charset="-128"/>
                        </a:rPr>
                        <a:t>、</a:t>
                      </a:r>
                      <a:r>
                        <a:rPr lang="en-US" sz="1600" kern="100" dirty="0">
                          <a:solidFill>
                            <a:schemeClr val="tx1"/>
                          </a:solidFill>
                          <a:effectLst/>
                          <a:latin typeface="游ゴシック" panose="020B0400000000000000" pitchFamily="50" charset="-128"/>
                          <a:ea typeface="游ゴシック" panose="020B0400000000000000" pitchFamily="50" charset="-128"/>
                        </a:rPr>
                        <a:t>CA</a:t>
                      </a:r>
                      <a:r>
                        <a:rPr lang="ja-JP" sz="1600" kern="100" dirty="0">
                          <a:solidFill>
                            <a:schemeClr val="tx1"/>
                          </a:solidFill>
                          <a:effectLst/>
                          <a:latin typeface="游ゴシック" panose="020B0400000000000000" pitchFamily="50" charset="-128"/>
                          <a:ea typeface="游ゴシック" panose="020B0400000000000000" pitchFamily="50" charset="-128"/>
                        </a:rPr>
                        <a:t>に半周以上接触している。</a:t>
                      </a:r>
                      <a:r>
                        <a:rPr lang="en-US" sz="1600" kern="100" dirty="0">
                          <a:solidFill>
                            <a:schemeClr val="tx1"/>
                          </a:solidFill>
                          <a:effectLst/>
                          <a:latin typeface="游ゴシック" panose="020B0400000000000000" pitchFamily="50" charset="-128"/>
                          <a:ea typeface="游ゴシック" panose="020B0400000000000000" pitchFamily="50" charset="-128"/>
                        </a:rPr>
                        <a:t>CHA</a:t>
                      </a:r>
                      <a:r>
                        <a:rPr lang="ja-JP" sz="1600" kern="100" dirty="0">
                          <a:solidFill>
                            <a:schemeClr val="tx1"/>
                          </a:solidFill>
                          <a:effectLst/>
                          <a:latin typeface="游ゴシック" panose="020B0400000000000000" pitchFamily="50" charset="-128"/>
                          <a:ea typeface="游ゴシック" panose="020B0400000000000000" pitchFamily="50" charset="-128"/>
                        </a:rPr>
                        <a:t>に接触・浸潤があり、固有肝動脈か</a:t>
                      </a:r>
                      <a:r>
                        <a:rPr lang="en-US" sz="1600" kern="100" dirty="0">
                          <a:solidFill>
                            <a:schemeClr val="tx1"/>
                          </a:solidFill>
                          <a:effectLst/>
                          <a:latin typeface="游ゴシック" panose="020B0400000000000000" pitchFamily="50" charset="-128"/>
                          <a:ea typeface="游ゴシック" panose="020B0400000000000000" pitchFamily="50" charset="-128"/>
                        </a:rPr>
                        <a:t>CA</a:t>
                      </a:r>
                      <a:r>
                        <a:rPr lang="ja-JP" sz="1600" kern="100" dirty="0">
                          <a:solidFill>
                            <a:schemeClr val="tx1"/>
                          </a:solidFill>
                          <a:effectLst/>
                          <a:latin typeface="游ゴシック" panose="020B0400000000000000" pitchFamily="50" charset="-128"/>
                          <a:ea typeface="游ゴシック" panose="020B0400000000000000" pitchFamily="50" charset="-128"/>
                        </a:rPr>
                        <a:t>、大動脈へも広がっている。あるいは、遠隔転移がある</a:t>
                      </a:r>
                      <a:endParaRPr lang="ja-JP" sz="16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108000" marR="108000" marT="108000" marB="108000" anchor="ctr">
                    <a:solidFill>
                      <a:schemeClr val="accent4">
                        <a:lumMod val="40000"/>
                        <a:lumOff val="60000"/>
                      </a:schemeClr>
                    </a:solidFill>
                  </a:tcPr>
                </a:tc>
                <a:extLst>
                  <a:ext uri="{0D108BD9-81ED-4DB2-BD59-A6C34878D82A}">
                    <a16:rowId xmlns:a16="http://schemas.microsoft.com/office/drawing/2014/main" val="1663575495"/>
                  </a:ext>
                </a:extLst>
              </a:tr>
            </a:tbl>
          </a:graphicData>
        </a:graphic>
      </p:graphicFrame>
      <p:sp>
        <p:nvSpPr>
          <p:cNvPr id="4" name="テキスト ボックス 3">
            <a:extLst>
              <a:ext uri="{FF2B5EF4-FFF2-40B4-BE49-F238E27FC236}">
                <a16:creationId xmlns:a16="http://schemas.microsoft.com/office/drawing/2014/main" id="{0C68DA78-B2D6-4915-90B8-623D1A31AECA}"/>
              </a:ext>
            </a:extLst>
          </p:cNvPr>
          <p:cNvSpPr txBox="1"/>
          <p:nvPr/>
        </p:nvSpPr>
        <p:spPr>
          <a:xfrm>
            <a:off x="4685015" y="5968334"/>
            <a:ext cx="5147354" cy="276999"/>
          </a:xfrm>
          <a:prstGeom prst="rect">
            <a:avLst/>
          </a:prstGeom>
          <a:noFill/>
        </p:spPr>
        <p:txBody>
          <a:bodyPr wrap="square" rtlCol="0">
            <a:spAutoFit/>
          </a:bodyPr>
          <a:lstStyle/>
          <a:p>
            <a:r>
              <a:rPr lang="ja-JP" altLang="ja-JP" sz="1200" dirty="0">
                <a:latin typeface="游ゴシック" panose="020B0400000000000000" pitchFamily="50" charset="-128"/>
                <a:ea typeface="游ゴシック" panose="020B0400000000000000" pitchFamily="50" charset="-128"/>
              </a:rPr>
              <a:t>（「膵癌取り扱い規約第</a:t>
            </a:r>
            <a:r>
              <a:rPr lang="en-US" altLang="ja-JP" sz="1200" dirty="0">
                <a:latin typeface="游ゴシック" panose="020B0400000000000000" pitchFamily="50" charset="-128"/>
                <a:ea typeface="游ゴシック" panose="020B0400000000000000" pitchFamily="50" charset="-128"/>
              </a:rPr>
              <a:t>7</a:t>
            </a:r>
            <a:r>
              <a:rPr lang="ja-JP" altLang="ja-JP" sz="1200" dirty="0">
                <a:latin typeface="游ゴシック" panose="020B0400000000000000" pitchFamily="50" charset="-128"/>
                <a:ea typeface="游ゴシック" panose="020B0400000000000000" pitchFamily="50" charset="-128"/>
              </a:rPr>
              <a:t>版」日本膵臓学会編、金原出版を参考に作成）</a:t>
            </a:r>
            <a:endParaRPr kumimoji="1" lang="ja-JP" altLang="en-US" sz="1200" dirty="0">
              <a:latin typeface="游ゴシック" panose="020B0400000000000000" pitchFamily="50" charset="-128"/>
              <a:ea typeface="游ゴシック" panose="020B0400000000000000" pitchFamily="50" charset="-128"/>
            </a:endParaRPr>
          </a:p>
        </p:txBody>
      </p:sp>
      <p:cxnSp>
        <p:nvCxnSpPr>
          <p:cNvPr id="8" name="直線コネクタ 7">
            <a:extLst>
              <a:ext uri="{FF2B5EF4-FFF2-40B4-BE49-F238E27FC236}">
                <a16:creationId xmlns:a16="http://schemas.microsoft.com/office/drawing/2014/main" id="{2B91B3BF-17FC-46FA-8ADF-BA58E9FD4878}"/>
              </a:ext>
            </a:extLst>
          </p:cNvPr>
          <p:cNvCxnSpPr>
            <a:cxnSpLocks/>
          </p:cNvCxnSpPr>
          <p:nvPr/>
        </p:nvCxnSpPr>
        <p:spPr bwMode="auto">
          <a:xfrm>
            <a:off x="2377368" y="2834760"/>
            <a:ext cx="1214524" cy="74331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直線コネクタ 8">
            <a:extLst>
              <a:ext uri="{FF2B5EF4-FFF2-40B4-BE49-F238E27FC236}">
                <a16:creationId xmlns:a16="http://schemas.microsoft.com/office/drawing/2014/main" id="{7EB5D56E-832F-49B4-A080-F66F9289E6E2}"/>
              </a:ext>
            </a:extLst>
          </p:cNvPr>
          <p:cNvCxnSpPr>
            <a:cxnSpLocks/>
            <a:stCxn id="23" idx="2"/>
            <a:endCxn id="24" idx="1"/>
          </p:cNvCxnSpPr>
          <p:nvPr/>
        </p:nvCxnSpPr>
        <p:spPr bwMode="auto">
          <a:xfrm>
            <a:off x="1010886" y="1729915"/>
            <a:ext cx="752818" cy="95289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直線コネクタ 9">
            <a:extLst>
              <a:ext uri="{FF2B5EF4-FFF2-40B4-BE49-F238E27FC236}">
                <a16:creationId xmlns:a16="http://schemas.microsoft.com/office/drawing/2014/main" id="{826FBAD6-24E9-4D12-A045-00AFCD39A71F}"/>
              </a:ext>
            </a:extLst>
          </p:cNvPr>
          <p:cNvCxnSpPr>
            <a:cxnSpLocks/>
          </p:cNvCxnSpPr>
          <p:nvPr/>
        </p:nvCxnSpPr>
        <p:spPr bwMode="auto">
          <a:xfrm flipH="1">
            <a:off x="631825" y="3542277"/>
            <a:ext cx="927705" cy="42311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直線コネクタ 10">
            <a:extLst>
              <a:ext uri="{FF2B5EF4-FFF2-40B4-BE49-F238E27FC236}">
                <a16:creationId xmlns:a16="http://schemas.microsoft.com/office/drawing/2014/main" id="{4AAF0438-CD01-4760-8DD0-601EAECA1077}"/>
              </a:ext>
            </a:extLst>
          </p:cNvPr>
          <p:cNvCxnSpPr>
            <a:cxnSpLocks/>
          </p:cNvCxnSpPr>
          <p:nvPr/>
        </p:nvCxnSpPr>
        <p:spPr bwMode="auto">
          <a:xfrm>
            <a:off x="1907536" y="3115059"/>
            <a:ext cx="1279628" cy="73821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テキスト ボックス 64">
            <a:extLst>
              <a:ext uri="{FF2B5EF4-FFF2-40B4-BE49-F238E27FC236}">
                <a16:creationId xmlns:a16="http://schemas.microsoft.com/office/drawing/2014/main" id="{D2CA8B6E-0448-46E8-ABE9-1F67824299C9}"/>
              </a:ext>
            </a:extLst>
          </p:cNvPr>
          <p:cNvSpPr txBox="1">
            <a:spLocks noChangeArrowheads="1"/>
          </p:cNvSpPr>
          <p:nvPr/>
        </p:nvSpPr>
        <p:spPr bwMode="auto">
          <a:xfrm>
            <a:off x="3568748" y="3422944"/>
            <a:ext cx="1116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dirty="0">
                <a:latin typeface="游ゴシック" panose="020B0400000000000000" pitchFamily="50" charset="-128"/>
                <a:ea typeface="游ゴシック" panose="020B0400000000000000" pitchFamily="50" charset="-128"/>
              </a:rPr>
              <a:t>腹腔動脈</a:t>
            </a:r>
          </a:p>
        </p:txBody>
      </p:sp>
      <p:sp>
        <p:nvSpPr>
          <p:cNvPr id="14" name="テキスト ボックス 65">
            <a:extLst>
              <a:ext uri="{FF2B5EF4-FFF2-40B4-BE49-F238E27FC236}">
                <a16:creationId xmlns:a16="http://schemas.microsoft.com/office/drawing/2014/main" id="{994EEE8D-174A-4D03-9136-481EBCB88C71}"/>
              </a:ext>
            </a:extLst>
          </p:cNvPr>
          <p:cNvSpPr txBox="1">
            <a:spLocks noChangeArrowheads="1"/>
          </p:cNvSpPr>
          <p:nvPr/>
        </p:nvSpPr>
        <p:spPr bwMode="auto">
          <a:xfrm>
            <a:off x="3281364" y="4590582"/>
            <a:ext cx="17332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dirty="0">
                <a:latin typeface="游ゴシック" panose="020B0400000000000000" pitchFamily="50" charset="-128"/>
                <a:ea typeface="游ゴシック" panose="020B0400000000000000" pitchFamily="50" charset="-128"/>
              </a:rPr>
              <a:t>十二指腸下縁</a:t>
            </a:r>
          </a:p>
        </p:txBody>
      </p:sp>
      <p:sp>
        <p:nvSpPr>
          <p:cNvPr id="15" name="テキスト ボックス 66">
            <a:extLst>
              <a:ext uri="{FF2B5EF4-FFF2-40B4-BE49-F238E27FC236}">
                <a16:creationId xmlns:a16="http://schemas.microsoft.com/office/drawing/2014/main" id="{318FC86C-8EBF-445E-AE5F-0A9FBD612E41}"/>
              </a:ext>
            </a:extLst>
          </p:cNvPr>
          <p:cNvSpPr txBox="1">
            <a:spLocks noChangeArrowheads="1"/>
          </p:cNvSpPr>
          <p:nvPr/>
        </p:nvSpPr>
        <p:spPr bwMode="auto">
          <a:xfrm>
            <a:off x="2686645" y="5481714"/>
            <a:ext cx="1935162" cy="369332"/>
          </a:xfrm>
          <a:prstGeom prst="rect">
            <a:avLst/>
          </a:prstGeom>
          <a:solidFill>
            <a:schemeClr val="bg1"/>
          </a:solidFill>
          <a:ln>
            <a:noFill/>
          </a:ln>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pc="-150" dirty="0">
                <a:latin typeface="游ゴシック" panose="020B0400000000000000" pitchFamily="50" charset="-128"/>
                <a:ea typeface="游ゴシック" panose="020B0400000000000000" pitchFamily="50" charset="-128"/>
              </a:rPr>
              <a:t>上腸間膜動脈</a:t>
            </a:r>
          </a:p>
        </p:txBody>
      </p:sp>
      <p:sp>
        <p:nvSpPr>
          <p:cNvPr id="16" name="テキスト ボックス 68">
            <a:extLst>
              <a:ext uri="{FF2B5EF4-FFF2-40B4-BE49-F238E27FC236}">
                <a16:creationId xmlns:a16="http://schemas.microsoft.com/office/drawing/2014/main" id="{0CCD7A43-DC4A-450C-8B30-E00424AD4859}"/>
              </a:ext>
            </a:extLst>
          </p:cNvPr>
          <p:cNvSpPr txBox="1">
            <a:spLocks noChangeArrowheads="1"/>
          </p:cNvSpPr>
          <p:nvPr/>
        </p:nvSpPr>
        <p:spPr bwMode="auto">
          <a:xfrm>
            <a:off x="3220742" y="3760105"/>
            <a:ext cx="80823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dirty="0">
                <a:latin typeface="游ゴシック" panose="020B0400000000000000" pitchFamily="50" charset="-128"/>
                <a:ea typeface="游ゴシック" panose="020B0400000000000000" pitchFamily="50" charset="-128"/>
              </a:rPr>
              <a:t>門脈</a:t>
            </a:r>
          </a:p>
        </p:txBody>
      </p:sp>
      <p:sp>
        <p:nvSpPr>
          <p:cNvPr id="17" name="円/楕円 42">
            <a:extLst>
              <a:ext uri="{FF2B5EF4-FFF2-40B4-BE49-F238E27FC236}">
                <a16:creationId xmlns:a16="http://schemas.microsoft.com/office/drawing/2014/main" id="{393E0232-61FC-4FF7-B42A-4521EC7FB569}"/>
              </a:ext>
            </a:extLst>
          </p:cNvPr>
          <p:cNvSpPr/>
          <p:nvPr/>
        </p:nvSpPr>
        <p:spPr bwMode="auto">
          <a:xfrm>
            <a:off x="2570207" y="5096058"/>
            <a:ext cx="144462" cy="142875"/>
          </a:xfrm>
          <a:prstGeom prst="ellipse">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8" name="円/楕円 42">
            <a:extLst>
              <a:ext uri="{FF2B5EF4-FFF2-40B4-BE49-F238E27FC236}">
                <a16:creationId xmlns:a16="http://schemas.microsoft.com/office/drawing/2014/main" id="{78BEEC9D-07BE-4234-AE0C-BB8228BFE4B0}"/>
              </a:ext>
            </a:extLst>
          </p:cNvPr>
          <p:cNvSpPr/>
          <p:nvPr/>
        </p:nvSpPr>
        <p:spPr bwMode="auto">
          <a:xfrm>
            <a:off x="2262313" y="5090696"/>
            <a:ext cx="144462" cy="142875"/>
          </a:xfrm>
          <a:prstGeom prst="ellipse">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9" name="円/楕円 42">
            <a:extLst>
              <a:ext uri="{FF2B5EF4-FFF2-40B4-BE49-F238E27FC236}">
                <a16:creationId xmlns:a16="http://schemas.microsoft.com/office/drawing/2014/main" id="{3F46FCC1-DEF3-4827-8505-70815ECAB2EC}"/>
              </a:ext>
            </a:extLst>
          </p:cNvPr>
          <p:cNvSpPr/>
          <p:nvPr/>
        </p:nvSpPr>
        <p:spPr bwMode="auto">
          <a:xfrm>
            <a:off x="2254062" y="2235504"/>
            <a:ext cx="144462" cy="142875"/>
          </a:xfrm>
          <a:prstGeom prst="ellipse">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0" name="テキスト ボックス 66">
            <a:extLst>
              <a:ext uri="{FF2B5EF4-FFF2-40B4-BE49-F238E27FC236}">
                <a16:creationId xmlns:a16="http://schemas.microsoft.com/office/drawing/2014/main" id="{386BF506-FEFE-4F61-A1C5-BE57568BB048}"/>
              </a:ext>
            </a:extLst>
          </p:cNvPr>
          <p:cNvSpPr txBox="1">
            <a:spLocks noChangeArrowheads="1"/>
          </p:cNvSpPr>
          <p:nvPr/>
        </p:nvSpPr>
        <p:spPr bwMode="auto">
          <a:xfrm>
            <a:off x="847198" y="5462233"/>
            <a:ext cx="1935162" cy="369332"/>
          </a:xfrm>
          <a:prstGeom prst="rect">
            <a:avLst/>
          </a:prstGeom>
          <a:solidFill>
            <a:schemeClr val="bg1"/>
          </a:solidFill>
          <a:ln>
            <a:noFill/>
          </a:ln>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pc="-150" dirty="0">
                <a:latin typeface="游ゴシック" panose="020B0400000000000000" pitchFamily="50" charset="-128"/>
                <a:ea typeface="游ゴシック" panose="020B0400000000000000" pitchFamily="50" charset="-128"/>
              </a:rPr>
              <a:t>上腸間膜静脈</a:t>
            </a:r>
          </a:p>
        </p:txBody>
      </p:sp>
      <p:sp>
        <p:nvSpPr>
          <p:cNvPr id="21" name="テキスト ボックス 64">
            <a:extLst>
              <a:ext uri="{FF2B5EF4-FFF2-40B4-BE49-F238E27FC236}">
                <a16:creationId xmlns:a16="http://schemas.microsoft.com/office/drawing/2014/main" id="{1765C799-41DE-4620-835F-94CD5B86E936}"/>
              </a:ext>
            </a:extLst>
          </p:cNvPr>
          <p:cNvSpPr txBox="1">
            <a:spLocks noChangeArrowheads="1"/>
          </p:cNvSpPr>
          <p:nvPr/>
        </p:nvSpPr>
        <p:spPr bwMode="auto">
          <a:xfrm>
            <a:off x="1291544" y="1674442"/>
            <a:ext cx="1116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dirty="0">
                <a:latin typeface="游ゴシック" panose="020B0400000000000000" pitchFamily="50" charset="-128"/>
                <a:ea typeface="游ゴシック" panose="020B0400000000000000" pitchFamily="50" charset="-128"/>
              </a:rPr>
              <a:t>総肝動脈</a:t>
            </a:r>
          </a:p>
        </p:txBody>
      </p:sp>
      <p:sp>
        <p:nvSpPr>
          <p:cNvPr id="22" name="テキスト ボックス 64">
            <a:extLst>
              <a:ext uri="{FF2B5EF4-FFF2-40B4-BE49-F238E27FC236}">
                <a16:creationId xmlns:a16="http://schemas.microsoft.com/office/drawing/2014/main" id="{5828D0FC-8BC5-47A1-B9C3-8C9443BE6207}"/>
              </a:ext>
            </a:extLst>
          </p:cNvPr>
          <p:cNvSpPr txBox="1">
            <a:spLocks noChangeArrowheads="1"/>
          </p:cNvSpPr>
          <p:nvPr/>
        </p:nvSpPr>
        <p:spPr bwMode="auto">
          <a:xfrm>
            <a:off x="2447573" y="1626988"/>
            <a:ext cx="14656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dirty="0">
                <a:latin typeface="游ゴシック" panose="020B0400000000000000" pitchFamily="50" charset="-128"/>
                <a:ea typeface="游ゴシック" panose="020B0400000000000000" pitchFamily="50" charset="-128"/>
              </a:rPr>
              <a:t>腹部大動脈</a:t>
            </a:r>
          </a:p>
        </p:txBody>
      </p:sp>
      <p:sp>
        <p:nvSpPr>
          <p:cNvPr id="23" name="テキスト ボックス 64">
            <a:extLst>
              <a:ext uri="{FF2B5EF4-FFF2-40B4-BE49-F238E27FC236}">
                <a16:creationId xmlns:a16="http://schemas.microsoft.com/office/drawing/2014/main" id="{466E97BD-E44B-4DFD-92EE-EF11D596C3FD}"/>
              </a:ext>
            </a:extLst>
          </p:cNvPr>
          <p:cNvSpPr txBox="1">
            <a:spLocks noChangeArrowheads="1"/>
          </p:cNvSpPr>
          <p:nvPr/>
        </p:nvSpPr>
        <p:spPr bwMode="auto">
          <a:xfrm>
            <a:off x="278078" y="1360583"/>
            <a:ext cx="14656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dirty="0">
                <a:latin typeface="游ゴシック" panose="020B0400000000000000" pitchFamily="50" charset="-128"/>
                <a:ea typeface="游ゴシック" panose="020B0400000000000000" pitchFamily="50" charset="-128"/>
              </a:rPr>
              <a:t>固有肝動脈</a:t>
            </a:r>
          </a:p>
        </p:txBody>
      </p:sp>
      <p:sp>
        <p:nvSpPr>
          <p:cNvPr id="24" name="円/楕円 42">
            <a:extLst>
              <a:ext uri="{FF2B5EF4-FFF2-40B4-BE49-F238E27FC236}">
                <a16:creationId xmlns:a16="http://schemas.microsoft.com/office/drawing/2014/main" id="{B137649C-C322-48C8-B26A-0CEC2B056A4F}"/>
              </a:ext>
            </a:extLst>
          </p:cNvPr>
          <p:cNvSpPr/>
          <p:nvPr/>
        </p:nvSpPr>
        <p:spPr bwMode="auto">
          <a:xfrm>
            <a:off x="1742548" y="2661886"/>
            <a:ext cx="144462" cy="142875"/>
          </a:xfrm>
          <a:prstGeom prst="ellipse">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5" name="円/楕円 42">
            <a:extLst>
              <a:ext uri="{FF2B5EF4-FFF2-40B4-BE49-F238E27FC236}">
                <a16:creationId xmlns:a16="http://schemas.microsoft.com/office/drawing/2014/main" id="{A2766088-DE8C-4AE2-96DA-2890ED609C8A}"/>
              </a:ext>
            </a:extLst>
          </p:cNvPr>
          <p:cNvSpPr/>
          <p:nvPr/>
        </p:nvSpPr>
        <p:spPr bwMode="auto">
          <a:xfrm>
            <a:off x="2117851" y="2847266"/>
            <a:ext cx="144462" cy="142875"/>
          </a:xfrm>
          <a:prstGeom prst="ellipse">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26" name="直線コネクタ 25">
            <a:extLst>
              <a:ext uri="{FF2B5EF4-FFF2-40B4-BE49-F238E27FC236}">
                <a16:creationId xmlns:a16="http://schemas.microsoft.com/office/drawing/2014/main" id="{59D35606-9EBA-4D32-9E39-A2F3A3D03BAA}"/>
              </a:ext>
            </a:extLst>
          </p:cNvPr>
          <p:cNvCxnSpPr>
            <a:cxnSpLocks/>
            <a:stCxn id="25" idx="1"/>
          </p:cNvCxnSpPr>
          <p:nvPr/>
        </p:nvCxnSpPr>
        <p:spPr bwMode="auto">
          <a:xfrm flipH="1" flipV="1">
            <a:off x="1836803" y="1972338"/>
            <a:ext cx="302204" cy="89585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直線コネクタ 29">
            <a:extLst>
              <a:ext uri="{FF2B5EF4-FFF2-40B4-BE49-F238E27FC236}">
                <a16:creationId xmlns:a16="http://schemas.microsoft.com/office/drawing/2014/main" id="{B69E17C9-BFFB-494F-9B35-F6D97091AEC0}"/>
              </a:ext>
            </a:extLst>
          </p:cNvPr>
          <p:cNvCxnSpPr>
            <a:cxnSpLocks/>
            <a:endCxn id="19" idx="7"/>
          </p:cNvCxnSpPr>
          <p:nvPr/>
        </p:nvCxnSpPr>
        <p:spPr bwMode="auto">
          <a:xfrm flipH="1">
            <a:off x="2377368" y="1960113"/>
            <a:ext cx="618554" cy="29631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正方形/長方形 30">
            <a:extLst>
              <a:ext uri="{FF2B5EF4-FFF2-40B4-BE49-F238E27FC236}">
                <a16:creationId xmlns:a16="http://schemas.microsoft.com/office/drawing/2014/main" id="{1FABE27A-CC1E-415D-9939-25CC2D1A5948}"/>
              </a:ext>
            </a:extLst>
          </p:cNvPr>
          <p:cNvSpPr/>
          <p:nvPr/>
        </p:nvSpPr>
        <p:spPr>
          <a:xfrm>
            <a:off x="1" y="3935763"/>
            <a:ext cx="1291544" cy="646331"/>
          </a:xfrm>
          <a:prstGeom prst="rect">
            <a:avLst/>
          </a:prstGeom>
        </p:spPr>
        <p:txBody>
          <a:bodyPr wrap="square">
            <a:spAutoFit/>
          </a:bodyPr>
          <a:lstStyle/>
          <a:p>
            <a:pPr>
              <a:defRPr/>
            </a:pPr>
            <a:r>
              <a:rPr lang="ja-JP" altLang="en-US" spc="-150" dirty="0">
                <a:latin typeface="游ゴシック" panose="020B0400000000000000" pitchFamily="50" charset="-128"/>
                <a:ea typeface="游ゴシック" panose="020B0400000000000000" pitchFamily="50" charset="-128"/>
              </a:rPr>
              <a:t>胃十二指腸動脈</a:t>
            </a:r>
          </a:p>
        </p:txBody>
      </p:sp>
      <p:cxnSp>
        <p:nvCxnSpPr>
          <p:cNvPr id="34" name="直線コネクタ 33">
            <a:extLst>
              <a:ext uri="{FF2B5EF4-FFF2-40B4-BE49-F238E27FC236}">
                <a16:creationId xmlns:a16="http://schemas.microsoft.com/office/drawing/2014/main" id="{0A076E5A-E481-4502-8FBC-D9FBC7AFECFA}"/>
              </a:ext>
            </a:extLst>
          </p:cNvPr>
          <p:cNvCxnSpPr>
            <a:cxnSpLocks/>
            <a:stCxn id="20" idx="0"/>
          </p:cNvCxnSpPr>
          <p:nvPr/>
        </p:nvCxnSpPr>
        <p:spPr bwMode="auto">
          <a:xfrm flipV="1">
            <a:off x="1814779" y="5205905"/>
            <a:ext cx="479398" cy="25632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直線コネクタ 34">
            <a:extLst>
              <a:ext uri="{FF2B5EF4-FFF2-40B4-BE49-F238E27FC236}">
                <a16:creationId xmlns:a16="http://schemas.microsoft.com/office/drawing/2014/main" id="{3E5D58ED-5581-4D67-9608-2B164D349384}"/>
              </a:ext>
            </a:extLst>
          </p:cNvPr>
          <p:cNvCxnSpPr>
            <a:cxnSpLocks/>
            <a:stCxn id="17" idx="5"/>
          </p:cNvCxnSpPr>
          <p:nvPr/>
        </p:nvCxnSpPr>
        <p:spPr bwMode="auto">
          <a:xfrm>
            <a:off x="2693513" y="5218009"/>
            <a:ext cx="456676" cy="24422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円/楕円 42">
            <a:extLst>
              <a:ext uri="{FF2B5EF4-FFF2-40B4-BE49-F238E27FC236}">
                <a16:creationId xmlns:a16="http://schemas.microsoft.com/office/drawing/2014/main" id="{F1D7A4BA-E50C-4C1D-9A39-3FBAD220F160}"/>
              </a:ext>
            </a:extLst>
          </p:cNvPr>
          <p:cNvSpPr/>
          <p:nvPr/>
        </p:nvSpPr>
        <p:spPr bwMode="auto">
          <a:xfrm>
            <a:off x="1415068" y="3470839"/>
            <a:ext cx="144462" cy="142875"/>
          </a:xfrm>
          <a:prstGeom prst="ellipse">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41" name="円/楕円 42">
            <a:extLst>
              <a:ext uri="{FF2B5EF4-FFF2-40B4-BE49-F238E27FC236}">
                <a16:creationId xmlns:a16="http://schemas.microsoft.com/office/drawing/2014/main" id="{43D7D5B5-A339-4C17-A69F-22BEE07CE657}"/>
              </a:ext>
            </a:extLst>
          </p:cNvPr>
          <p:cNvSpPr/>
          <p:nvPr/>
        </p:nvSpPr>
        <p:spPr bwMode="auto">
          <a:xfrm>
            <a:off x="2252095" y="2725128"/>
            <a:ext cx="144462" cy="142875"/>
          </a:xfrm>
          <a:prstGeom prst="ellipse">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45" name="円/楕円 42">
            <a:extLst>
              <a:ext uri="{FF2B5EF4-FFF2-40B4-BE49-F238E27FC236}">
                <a16:creationId xmlns:a16="http://schemas.microsoft.com/office/drawing/2014/main" id="{110404B6-C8BA-4631-B7FA-221D3BECA945}"/>
              </a:ext>
            </a:extLst>
          </p:cNvPr>
          <p:cNvSpPr/>
          <p:nvPr/>
        </p:nvSpPr>
        <p:spPr bwMode="auto">
          <a:xfrm>
            <a:off x="1777446" y="3014861"/>
            <a:ext cx="144462" cy="142875"/>
          </a:xfrm>
          <a:prstGeom prst="ellipse">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52" name="円/楕円 42">
            <a:extLst>
              <a:ext uri="{FF2B5EF4-FFF2-40B4-BE49-F238E27FC236}">
                <a16:creationId xmlns:a16="http://schemas.microsoft.com/office/drawing/2014/main" id="{9BEF49BC-03C6-4CA7-B044-4D7498AEBD72}"/>
              </a:ext>
            </a:extLst>
          </p:cNvPr>
          <p:cNvSpPr/>
          <p:nvPr/>
        </p:nvSpPr>
        <p:spPr bwMode="auto">
          <a:xfrm>
            <a:off x="2740219" y="2778367"/>
            <a:ext cx="144462" cy="142875"/>
          </a:xfrm>
          <a:prstGeom prst="ellipse">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53" name="テキスト ボックス 64">
            <a:extLst>
              <a:ext uri="{FF2B5EF4-FFF2-40B4-BE49-F238E27FC236}">
                <a16:creationId xmlns:a16="http://schemas.microsoft.com/office/drawing/2014/main" id="{0ECEE627-4CA0-4300-9653-32E310E76B91}"/>
              </a:ext>
            </a:extLst>
          </p:cNvPr>
          <p:cNvSpPr txBox="1">
            <a:spLocks noChangeArrowheads="1"/>
          </p:cNvSpPr>
          <p:nvPr/>
        </p:nvSpPr>
        <p:spPr bwMode="auto">
          <a:xfrm>
            <a:off x="2740219" y="2316543"/>
            <a:ext cx="9794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dirty="0">
                <a:latin typeface="游ゴシック" panose="020B0400000000000000" pitchFamily="50" charset="-128"/>
                <a:ea typeface="游ゴシック" panose="020B0400000000000000" pitchFamily="50" charset="-128"/>
              </a:rPr>
              <a:t>脾動脈</a:t>
            </a:r>
          </a:p>
        </p:txBody>
      </p:sp>
      <p:cxnSp>
        <p:nvCxnSpPr>
          <p:cNvPr id="54" name="直線コネクタ 53">
            <a:extLst>
              <a:ext uri="{FF2B5EF4-FFF2-40B4-BE49-F238E27FC236}">
                <a16:creationId xmlns:a16="http://schemas.microsoft.com/office/drawing/2014/main" id="{2A06CF40-1313-48D8-B16F-E7B9E5A0AF7B}"/>
              </a:ext>
            </a:extLst>
          </p:cNvPr>
          <p:cNvCxnSpPr>
            <a:cxnSpLocks/>
            <a:endCxn id="52" idx="7"/>
          </p:cNvCxnSpPr>
          <p:nvPr/>
        </p:nvCxnSpPr>
        <p:spPr bwMode="auto">
          <a:xfrm flipH="1">
            <a:off x="2863525" y="2648815"/>
            <a:ext cx="233124" cy="1504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0848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8806EA70-E8B4-485A-8D80-5E273B5A9557}"/>
              </a:ext>
            </a:extLst>
          </p:cNvPr>
          <p:cNvSpPr/>
          <p:nvPr/>
        </p:nvSpPr>
        <p:spPr>
          <a:xfrm>
            <a:off x="1195388" y="1824364"/>
            <a:ext cx="7515225" cy="1595014"/>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9" name="正方形/長方形 8">
            <a:extLst>
              <a:ext uri="{FF2B5EF4-FFF2-40B4-BE49-F238E27FC236}">
                <a16:creationId xmlns:a16="http://schemas.microsoft.com/office/drawing/2014/main" id="{D898596A-4111-48E1-9C35-B2B0493B43A8}"/>
              </a:ext>
            </a:extLst>
          </p:cNvPr>
          <p:cNvSpPr/>
          <p:nvPr/>
        </p:nvSpPr>
        <p:spPr>
          <a:xfrm>
            <a:off x="2635250" y="517525"/>
            <a:ext cx="4724400" cy="746125"/>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pic>
        <p:nvPicPr>
          <p:cNvPr id="29700" name="図 10">
            <a:extLst>
              <a:ext uri="{FF2B5EF4-FFF2-40B4-BE49-F238E27FC236}">
                <a16:creationId xmlns:a16="http://schemas.microsoft.com/office/drawing/2014/main" id="{6B8D5E52-D575-4F8C-B377-137164124C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テキスト ボックス 1">
            <a:extLst>
              <a:ext uri="{FF2B5EF4-FFF2-40B4-BE49-F238E27FC236}">
                <a16:creationId xmlns:a16="http://schemas.microsoft.com/office/drawing/2014/main" id="{A865BB22-AF36-4411-8A29-4D41511ACF00}"/>
              </a:ext>
            </a:extLst>
          </p:cNvPr>
          <p:cNvSpPr txBox="1">
            <a:spLocks noChangeArrowheads="1"/>
          </p:cNvSpPr>
          <p:nvPr/>
        </p:nvSpPr>
        <p:spPr bwMode="auto">
          <a:xfrm>
            <a:off x="2787435" y="628977"/>
            <a:ext cx="44962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2800" b="1" dirty="0">
                <a:solidFill>
                  <a:srgbClr val="6C0B5E"/>
                </a:solidFill>
                <a:latin typeface="游ゴシック" panose="020B0400000000000000" pitchFamily="50" charset="-128"/>
                <a:ea typeface="游ゴシック" panose="020B0400000000000000" pitchFamily="50" charset="-128"/>
              </a:rPr>
              <a:t>手術が適応になる場合</a:t>
            </a:r>
            <a:r>
              <a:rPr lang="en-US" altLang="ja-JP" sz="2800" b="1" dirty="0">
                <a:solidFill>
                  <a:srgbClr val="6C0B5E"/>
                </a:solidFill>
                <a:latin typeface="游ゴシック" panose="020B0400000000000000" pitchFamily="50" charset="-128"/>
                <a:ea typeface="游ゴシック" panose="020B0400000000000000" pitchFamily="50" charset="-128"/>
              </a:rPr>
              <a:t>(</a:t>
            </a:r>
            <a:r>
              <a:rPr lang="ja-JP" altLang="en-US" sz="2800" b="1" dirty="0">
                <a:solidFill>
                  <a:srgbClr val="6C0B5E"/>
                </a:solidFill>
                <a:latin typeface="游ゴシック" panose="020B0400000000000000" pitchFamily="50" charset="-128"/>
                <a:ea typeface="游ゴシック" panose="020B0400000000000000" pitchFamily="50" charset="-128"/>
              </a:rPr>
              <a:t>２</a:t>
            </a:r>
            <a:r>
              <a:rPr lang="en-US" altLang="ja-JP" sz="2800" b="1" dirty="0">
                <a:solidFill>
                  <a:srgbClr val="6C0B5E"/>
                </a:solidFill>
                <a:latin typeface="游ゴシック" panose="020B0400000000000000" pitchFamily="50" charset="-128"/>
                <a:ea typeface="游ゴシック" panose="020B0400000000000000" pitchFamily="50" charset="-128"/>
              </a:rPr>
              <a:t>)</a:t>
            </a:r>
          </a:p>
        </p:txBody>
      </p:sp>
      <p:sp>
        <p:nvSpPr>
          <p:cNvPr id="3" name="テキスト ボックス 2">
            <a:extLst>
              <a:ext uri="{FF2B5EF4-FFF2-40B4-BE49-F238E27FC236}">
                <a16:creationId xmlns:a16="http://schemas.microsoft.com/office/drawing/2014/main" id="{C3DAFD3D-34AE-48B7-8028-0EE48DA2970C}"/>
              </a:ext>
            </a:extLst>
          </p:cNvPr>
          <p:cNvSpPr txBox="1"/>
          <p:nvPr/>
        </p:nvSpPr>
        <p:spPr>
          <a:xfrm>
            <a:off x="1277937" y="2122374"/>
            <a:ext cx="7515225" cy="1200329"/>
          </a:xfrm>
          <a:prstGeom prst="rect">
            <a:avLst/>
          </a:prstGeom>
          <a:noFill/>
        </p:spPr>
        <p:txBody>
          <a:bodyPr>
            <a:spAutoFit/>
          </a:bodyPr>
          <a:lstStyle/>
          <a:p>
            <a:pPr>
              <a:defRPr/>
            </a:pPr>
            <a:r>
              <a:rPr lang="ja-JP" altLang="en-US" sz="2400" spc="-150" dirty="0">
                <a:latin typeface="游ゴシック" panose="020B0400000000000000" pitchFamily="50" charset="-128"/>
                <a:ea typeface="游ゴシック" panose="020B0400000000000000" pitchFamily="50" charset="-128"/>
              </a:rPr>
              <a:t>周辺の太い血管に浸潤を疑い、そのまま切除を行ってもがんが取り残される可能性が高い場合。何らかの治療を行い、効果を確認した後に手術を考慮する</a:t>
            </a:r>
          </a:p>
        </p:txBody>
      </p:sp>
      <p:sp>
        <p:nvSpPr>
          <p:cNvPr id="29704" name="テキスト ボックス 5">
            <a:extLst>
              <a:ext uri="{FF2B5EF4-FFF2-40B4-BE49-F238E27FC236}">
                <a16:creationId xmlns:a16="http://schemas.microsoft.com/office/drawing/2014/main" id="{69D8E3CB-E33D-4A28-8B3D-5B70FAAAAF79}"/>
              </a:ext>
            </a:extLst>
          </p:cNvPr>
          <p:cNvSpPr txBox="1">
            <a:spLocks noChangeArrowheads="1"/>
          </p:cNvSpPr>
          <p:nvPr/>
        </p:nvSpPr>
        <p:spPr bwMode="auto">
          <a:xfrm>
            <a:off x="1350167" y="3717388"/>
            <a:ext cx="72056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457200" indent="-457200">
              <a:spcBef>
                <a:spcPct val="0"/>
              </a:spcBef>
              <a:buFont typeface="+mj-ea"/>
              <a:buAutoNum type="circleNumDbPlain"/>
            </a:pPr>
            <a:r>
              <a:rPr lang="ja-JP" altLang="en-US" sz="2400" b="1" dirty="0">
                <a:latin typeface="游ゴシック" panose="020B0400000000000000" pitchFamily="50" charset="-128"/>
                <a:ea typeface="游ゴシック" panose="020B0400000000000000" pitchFamily="50" charset="-128"/>
              </a:rPr>
              <a:t>門脈</a:t>
            </a:r>
            <a:r>
              <a:rPr lang="en-US" altLang="ja-JP" sz="2400" b="1" dirty="0">
                <a:latin typeface="游ゴシック" panose="020B0400000000000000" pitchFamily="50" charset="-128"/>
                <a:ea typeface="游ゴシック" panose="020B0400000000000000" pitchFamily="50" charset="-128"/>
              </a:rPr>
              <a:t>(</a:t>
            </a:r>
            <a:r>
              <a:rPr lang="ja-JP" altLang="en-US" sz="2400" b="1" dirty="0">
                <a:latin typeface="游ゴシック" panose="020B0400000000000000" pitchFamily="50" charset="-128"/>
                <a:ea typeface="游ゴシック" panose="020B0400000000000000" pitchFamily="50" charset="-128"/>
              </a:rPr>
              <a:t>肝臓から続く静脈</a:t>
            </a:r>
            <a:r>
              <a:rPr lang="en-US" altLang="ja-JP" sz="2400" b="1" dirty="0">
                <a:latin typeface="游ゴシック" panose="020B0400000000000000" pitchFamily="50" charset="-128"/>
                <a:ea typeface="游ゴシック" panose="020B0400000000000000" pitchFamily="50" charset="-128"/>
              </a:rPr>
              <a:t>)</a:t>
            </a:r>
            <a:r>
              <a:rPr lang="ja-JP" altLang="en-US" sz="2400" b="1" dirty="0">
                <a:latin typeface="游ゴシック" panose="020B0400000000000000" pitchFamily="50" charset="-128"/>
                <a:ea typeface="游ゴシック" panose="020B0400000000000000" pitchFamily="50" charset="-128"/>
              </a:rPr>
              <a:t>に浸潤しているとき</a:t>
            </a:r>
            <a:endParaRPr lang="en-US" altLang="ja-JP" sz="2400" b="1" dirty="0">
              <a:latin typeface="游ゴシック" panose="020B0400000000000000" pitchFamily="50" charset="-128"/>
              <a:ea typeface="游ゴシック" panose="020B0400000000000000" pitchFamily="50" charset="-128"/>
            </a:endParaRPr>
          </a:p>
          <a:p>
            <a:pPr marL="457200" indent="-457200">
              <a:spcBef>
                <a:spcPct val="0"/>
              </a:spcBef>
              <a:buFont typeface="+mj-ea"/>
              <a:buAutoNum type="circleNumDbPlain"/>
            </a:pPr>
            <a:r>
              <a:rPr lang="ja-JP" altLang="en-US" sz="2400" b="1" dirty="0">
                <a:latin typeface="游ゴシック" panose="020B0400000000000000" pitchFamily="50" charset="-128"/>
                <a:ea typeface="游ゴシック" panose="020B0400000000000000" pitchFamily="50" charset="-128"/>
              </a:rPr>
              <a:t>主要な動脈</a:t>
            </a:r>
            <a:r>
              <a:rPr lang="zh-TW" altLang="en-US" sz="2400" b="1" dirty="0">
                <a:latin typeface="游ゴシック" panose="020B0400000000000000" pitchFamily="50" charset="-128"/>
                <a:ea typeface="游ゴシック" panose="020B0400000000000000" pitchFamily="50" charset="-128"/>
              </a:rPr>
              <a:t>（上腸間膜動脈</a:t>
            </a:r>
            <a:r>
              <a:rPr lang="en-US" altLang="zh-TW" sz="2400" b="1" dirty="0">
                <a:latin typeface="游ゴシック" panose="020B0400000000000000" pitchFamily="50" charset="-128"/>
                <a:ea typeface="游ゴシック" panose="020B0400000000000000" pitchFamily="50" charset="-128"/>
              </a:rPr>
              <a:t>, </a:t>
            </a:r>
            <a:r>
              <a:rPr lang="zh-TW" altLang="en-US" sz="2400" b="1" dirty="0">
                <a:latin typeface="游ゴシック" panose="020B0400000000000000" pitchFamily="50" charset="-128"/>
                <a:ea typeface="游ゴシック" panose="020B0400000000000000" pitchFamily="50" charset="-128"/>
              </a:rPr>
              <a:t>腹腔動脈</a:t>
            </a:r>
            <a:r>
              <a:rPr lang="en-US" altLang="zh-TW" sz="2400" b="1" dirty="0">
                <a:latin typeface="游ゴシック" panose="020B0400000000000000" pitchFamily="50" charset="-128"/>
                <a:ea typeface="游ゴシック" panose="020B0400000000000000" pitchFamily="50" charset="-128"/>
              </a:rPr>
              <a:t>, </a:t>
            </a:r>
            <a:r>
              <a:rPr lang="zh-TW" altLang="en-US" sz="2400" b="1" dirty="0">
                <a:latin typeface="游ゴシック" panose="020B0400000000000000" pitchFamily="50" charset="-128"/>
                <a:ea typeface="游ゴシック" panose="020B0400000000000000" pitchFamily="50" charset="-128"/>
              </a:rPr>
              <a:t>肝動脈）</a:t>
            </a:r>
            <a:r>
              <a:rPr lang="ja-JP" altLang="en-US" sz="2400" b="1" dirty="0">
                <a:latin typeface="游ゴシック" panose="020B0400000000000000" pitchFamily="50" charset="-128"/>
                <a:ea typeface="游ゴシック" panose="020B0400000000000000" pitchFamily="50" charset="-128"/>
              </a:rPr>
              <a:t>に浸潤が疑われるとき</a:t>
            </a:r>
            <a:endParaRPr lang="en-US" altLang="ja-JP" sz="2400" dirty="0">
              <a:latin typeface="游ゴシック" panose="020B0400000000000000" pitchFamily="50" charset="-128"/>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BAD02358-646A-48EC-8996-AC7DBD5389AC}"/>
              </a:ext>
            </a:extLst>
          </p:cNvPr>
          <p:cNvSpPr txBox="1"/>
          <p:nvPr/>
        </p:nvSpPr>
        <p:spPr>
          <a:xfrm>
            <a:off x="3282272" y="1576947"/>
            <a:ext cx="3430356" cy="523220"/>
          </a:xfrm>
          <a:prstGeom prst="rect">
            <a:avLst/>
          </a:prstGeom>
          <a:solidFill>
            <a:schemeClr val="bg1"/>
          </a:solidFill>
        </p:spPr>
        <p:txBody>
          <a:bodyPr wrap="square" rtlCol="0">
            <a:spAutoFit/>
          </a:bodyPr>
          <a:lstStyle/>
          <a:p>
            <a:r>
              <a:rPr lang="ja-JP" altLang="en-US" sz="2400" b="1" spc="-150" dirty="0">
                <a:solidFill>
                  <a:prstClr val="black"/>
                </a:solidFill>
                <a:latin typeface="游ゴシック" panose="020B0400000000000000" pitchFamily="50" charset="-128"/>
                <a:ea typeface="游ゴシック" panose="020B0400000000000000" pitchFamily="50" charset="-128"/>
              </a:rPr>
              <a:t>　</a:t>
            </a:r>
            <a:r>
              <a:rPr lang="ja-JP" altLang="en-US" sz="2800" b="1" spc="-150" dirty="0">
                <a:solidFill>
                  <a:srgbClr val="6C0B5E"/>
                </a:solidFill>
                <a:latin typeface="游ゴシック" panose="020B0400000000000000" pitchFamily="50" charset="-128"/>
                <a:ea typeface="游ゴシック" panose="020B0400000000000000" pitchFamily="50" charset="-128"/>
              </a:rPr>
              <a:t>切除可能境界膵癌</a:t>
            </a:r>
            <a:endParaRPr kumimoji="1" lang="ja-JP" altLang="en-US" dirty="0">
              <a:solidFill>
                <a:srgbClr val="6C0B5E"/>
              </a:solidFill>
            </a:endParaRPr>
          </a:p>
        </p:txBody>
      </p:sp>
      <p:sp>
        <p:nvSpPr>
          <p:cNvPr id="4" name="テキスト ボックス 3">
            <a:extLst>
              <a:ext uri="{FF2B5EF4-FFF2-40B4-BE49-F238E27FC236}">
                <a16:creationId xmlns:a16="http://schemas.microsoft.com/office/drawing/2014/main" id="{2E80B74B-84B2-4226-80F0-55D705BC0639}"/>
              </a:ext>
            </a:extLst>
          </p:cNvPr>
          <p:cNvSpPr txBox="1"/>
          <p:nvPr/>
        </p:nvSpPr>
        <p:spPr>
          <a:xfrm>
            <a:off x="1277937" y="5261096"/>
            <a:ext cx="7146872" cy="523220"/>
          </a:xfrm>
          <a:prstGeom prst="rect">
            <a:avLst/>
          </a:prstGeom>
          <a:noFill/>
        </p:spPr>
        <p:txBody>
          <a:bodyPr wrap="square" rtlCol="0">
            <a:spAutoFit/>
          </a:bodyPr>
          <a:lstStyle/>
          <a:p>
            <a:r>
              <a:rPr kumimoji="1" lang="ja-JP" altLang="en-US" sz="2400" dirty="0">
                <a:latin typeface="游ゴシック" panose="020B0400000000000000" pitchFamily="50" charset="-128"/>
                <a:ea typeface="游ゴシック" panose="020B0400000000000000" pitchFamily="50" charset="-128"/>
              </a:rPr>
              <a:t>その他</a:t>
            </a:r>
            <a:r>
              <a:rPr kumimoji="1" lang="en-US" altLang="ja-JP" sz="2400" dirty="0">
                <a:latin typeface="游ゴシック" panose="020B0400000000000000" pitchFamily="50" charset="-128"/>
                <a:ea typeface="游ゴシック" panose="020B0400000000000000" pitchFamily="50" charset="-128"/>
              </a:rPr>
              <a:t>…</a:t>
            </a:r>
            <a:r>
              <a:rPr kumimoji="1" lang="ja-JP" altLang="en-US" sz="2800" b="1" dirty="0">
                <a:solidFill>
                  <a:srgbClr val="6C0B5E"/>
                </a:solidFill>
                <a:latin typeface="游ゴシック" panose="020B0400000000000000" pitchFamily="50" charset="-128"/>
                <a:ea typeface="游ゴシック" panose="020B0400000000000000" pitchFamily="50" charset="-128"/>
              </a:rPr>
              <a:t>再発・転移の時の手術適応について</a:t>
            </a:r>
            <a:endParaRPr kumimoji="1" lang="ja-JP" altLang="en-US" sz="2400" b="1" dirty="0">
              <a:solidFill>
                <a:srgbClr val="6C0B5E"/>
              </a:solidFill>
              <a:latin typeface="游ゴシック" panose="020B0400000000000000" pitchFamily="50" charset="-128"/>
              <a:ea typeface="游ゴシック" panose="020B0400000000000000" pitchFamily="50" charset="-128"/>
            </a:endParaRPr>
          </a:p>
        </p:txBody>
      </p:sp>
      <p:sp>
        <p:nvSpPr>
          <p:cNvPr id="11" name="正方形/長方形 10">
            <a:extLst>
              <a:ext uri="{FF2B5EF4-FFF2-40B4-BE49-F238E27FC236}">
                <a16:creationId xmlns:a16="http://schemas.microsoft.com/office/drawing/2014/main" id="{F200FACC-BF5F-4028-B1A8-76DF4F419BFB}"/>
              </a:ext>
            </a:extLst>
          </p:cNvPr>
          <p:cNvSpPr/>
          <p:nvPr/>
        </p:nvSpPr>
        <p:spPr>
          <a:xfrm>
            <a:off x="1195387" y="5126804"/>
            <a:ext cx="7515225" cy="746125"/>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Tree>
    <p:extLst>
      <p:ext uri="{BB962C8B-B14F-4D97-AF65-F5344CB8AC3E}">
        <p14:creationId xmlns:p14="http://schemas.microsoft.com/office/powerpoint/2010/main" val="17965020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図 7">
            <a:extLst>
              <a:ext uri="{FF2B5EF4-FFF2-40B4-BE49-F238E27FC236}">
                <a16:creationId xmlns:a16="http://schemas.microsoft.com/office/drawing/2014/main" id="{AAE4EDC6-6EA4-4A37-B270-0A435E945A0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テキスト ボックス 2">
            <a:extLst>
              <a:ext uri="{FF2B5EF4-FFF2-40B4-BE49-F238E27FC236}">
                <a16:creationId xmlns:a16="http://schemas.microsoft.com/office/drawing/2014/main" id="{6E431D84-1742-4755-84AB-BE0FEDF5F275}"/>
              </a:ext>
            </a:extLst>
          </p:cNvPr>
          <p:cNvSpPr txBox="1"/>
          <p:nvPr/>
        </p:nvSpPr>
        <p:spPr>
          <a:xfrm>
            <a:off x="714379" y="1437331"/>
            <a:ext cx="8475663" cy="1569660"/>
          </a:xfrm>
          <a:prstGeom prst="rect">
            <a:avLst/>
          </a:prstGeom>
          <a:noFill/>
        </p:spPr>
        <p:txBody>
          <a:bodyPr>
            <a:spAutoFit/>
          </a:bodyPr>
          <a:lstStyle/>
          <a:p>
            <a:pPr marL="342900" indent="-342900">
              <a:buClr>
                <a:srgbClr val="6C0B5E"/>
              </a:buClr>
              <a:buFont typeface="Wingdings" panose="05000000000000000000" pitchFamily="2" charset="2"/>
              <a:buChar char="l"/>
              <a:defRPr/>
            </a:pPr>
            <a:r>
              <a:rPr lang="ja-JP" altLang="en-US" sz="2400" spc="-150" dirty="0">
                <a:latin typeface="游ゴシック" panose="020B0400000000000000" pitchFamily="50" charset="-128"/>
                <a:ea typeface="游ゴシック" panose="020B0400000000000000" pitchFamily="50" charset="-128"/>
              </a:rPr>
              <a:t>がんが門脈に半周未満で接触している場合は、剥離（はがす）して、切除が可能</a:t>
            </a:r>
            <a:endParaRPr lang="en-US" altLang="ja-JP" sz="2400" spc="-150" dirty="0">
              <a:latin typeface="游ゴシック" panose="020B0400000000000000" pitchFamily="50" charset="-128"/>
              <a:ea typeface="游ゴシック" panose="020B0400000000000000" pitchFamily="50" charset="-128"/>
            </a:endParaRPr>
          </a:p>
          <a:p>
            <a:pPr marL="342900" indent="-342900">
              <a:buClr>
                <a:srgbClr val="6C0B5E"/>
              </a:buClr>
              <a:buFont typeface="Wingdings" panose="05000000000000000000" pitchFamily="2" charset="2"/>
              <a:buChar char="l"/>
              <a:defRPr/>
            </a:pPr>
            <a:r>
              <a:rPr lang="ja-JP" altLang="en-US" sz="2400" spc="-150" dirty="0">
                <a:latin typeface="游ゴシック" panose="020B0400000000000000" pitchFamily="50" charset="-128"/>
                <a:ea typeface="游ゴシック" panose="020B0400000000000000" pitchFamily="50" charset="-128"/>
              </a:rPr>
              <a:t>がんが門脈に半周以上接触している場合は、合併切除し安全に再建が行える場合は、切除が可能</a:t>
            </a:r>
          </a:p>
        </p:txBody>
      </p:sp>
      <p:sp>
        <p:nvSpPr>
          <p:cNvPr id="12" name="正方形/長方形 11">
            <a:extLst>
              <a:ext uri="{FF2B5EF4-FFF2-40B4-BE49-F238E27FC236}">
                <a16:creationId xmlns:a16="http://schemas.microsoft.com/office/drawing/2014/main" id="{41371D77-BE44-4FFD-877C-EADCE374650A}"/>
              </a:ext>
            </a:extLst>
          </p:cNvPr>
          <p:cNvSpPr/>
          <p:nvPr/>
        </p:nvSpPr>
        <p:spPr>
          <a:xfrm>
            <a:off x="585788" y="511175"/>
            <a:ext cx="8642350" cy="696913"/>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32773" name="テキスト ボックス 12">
            <a:extLst>
              <a:ext uri="{FF2B5EF4-FFF2-40B4-BE49-F238E27FC236}">
                <a16:creationId xmlns:a16="http://schemas.microsoft.com/office/drawing/2014/main" id="{02C739FC-D572-415C-A52D-E8BF058FE025}"/>
              </a:ext>
            </a:extLst>
          </p:cNvPr>
          <p:cNvSpPr txBox="1">
            <a:spLocks noChangeArrowheads="1"/>
          </p:cNvSpPr>
          <p:nvPr/>
        </p:nvSpPr>
        <p:spPr bwMode="auto">
          <a:xfrm>
            <a:off x="750098" y="611191"/>
            <a:ext cx="8239125" cy="52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2800" b="1" dirty="0">
                <a:solidFill>
                  <a:srgbClr val="6C0B5E"/>
                </a:solidFill>
                <a:latin typeface="游ゴシック" panose="020B0400000000000000" pitchFamily="50" charset="-128"/>
                <a:ea typeface="游ゴシック" panose="020B0400000000000000" pitchFamily="50" charset="-128"/>
              </a:rPr>
              <a:t>①門脈</a:t>
            </a:r>
            <a:r>
              <a:rPr lang="en-US" altLang="ja-JP" sz="2800" b="1" dirty="0">
                <a:solidFill>
                  <a:srgbClr val="6C0B5E"/>
                </a:solidFill>
                <a:latin typeface="游ゴシック" panose="020B0400000000000000" pitchFamily="50" charset="-128"/>
                <a:ea typeface="游ゴシック" panose="020B0400000000000000" pitchFamily="50" charset="-128"/>
              </a:rPr>
              <a:t>(</a:t>
            </a:r>
            <a:r>
              <a:rPr lang="ja-JP" altLang="en-US" sz="2800" b="1" dirty="0">
                <a:solidFill>
                  <a:srgbClr val="6C0B5E"/>
                </a:solidFill>
                <a:latin typeface="游ゴシック" panose="020B0400000000000000" pitchFamily="50" charset="-128"/>
                <a:ea typeface="游ゴシック" panose="020B0400000000000000" pitchFamily="50" charset="-128"/>
              </a:rPr>
              <a:t>肝臓から続く静脈</a:t>
            </a:r>
            <a:r>
              <a:rPr lang="en-US" altLang="ja-JP" sz="2800" b="1" dirty="0">
                <a:solidFill>
                  <a:srgbClr val="6C0B5E"/>
                </a:solidFill>
                <a:latin typeface="游ゴシック" panose="020B0400000000000000" pitchFamily="50" charset="-128"/>
                <a:ea typeface="游ゴシック" panose="020B0400000000000000" pitchFamily="50" charset="-128"/>
              </a:rPr>
              <a:t>)</a:t>
            </a:r>
            <a:r>
              <a:rPr lang="ja-JP" altLang="en-US" sz="2800" b="1" dirty="0">
                <a:solidFill>
                  <a:srgbClr val="6C0B5E"/>
                </a:solidFill>
                <a:latin typeface="游ゴシック" panose="020B0400000000000000" pitchFamily="50" charset="-128"/>
                <a:ea typeface="游ゴシック" panose="020B0400000000000000" pitchFamily="50" charset="-128"/>
              </a:rPr>
              <a:t>に浸潤しているとき</a:t>
            </a:r>
          </a:p>
        </p:txBody>
      </p:sp>
      <p:sp>
        <p:nvSpPr>
          <p:cNvPr id="6" name="テキスト ボックス 5">
            <a:extLst>
              <a:ext uri="{FF2B5EF4-FFF2-40B4-BE49-F238E27FC236}">
                <a16:creationId xmlns:a16="http://schemas.microsoft.com/office/drawing/2014/main" id="{C705056A-4A9C-45B8-ACC6-13E8332A9912}"/>
              </a:ext>
            </a:extLst>
          </p:cNvPr>
          <p:cNvSpPr txBox="1"/>
          <p:nvPr/>
        </p:nvSpPr>
        <p:spPr>
          <a:xfrm>
            <a:off x="631036" y="4295172"/>
            <a:ext cx="8475663" cy="1569660"/>
          </a:xfrm>
          <a:prstGeom prst="rect">
            <a:avLst/>
          </a:prstGeom>
          <a:noFill/>
        </p:spPr>
        <p:txBody>
          <a:bodyPr>
            <a:spAutoFit/>
          </a:bodyPr>
          <a:lstStyle/>
          <a:p>
            <a:pPr marL="342900" indent="-342900">
              <a:buClr>
                <a:srgbClr val="6C0B5E"/>
              </a:buClr>
              <a:buFont typeface="Wingdings" panose="05000000000000000000" pitchFamily="2" charset="2"/>
              <a:buChar char="l"/>
              <a:defRPr/>
            </a:pPr>
            <a:r>
              <a:rPr lang="ja-JP" altLang="en-US" sz="2400" spc="-150" dirty="0">
                <a:latin typeface="游ゴシック" panose="020B0400000000000000" pitchFamily="50" charset="-128"/>
                <a:ea typeface="游ゴシック" panose="020B0400000000000000" pitchFamily="50" charset="-128"/>
              </a:rPr>
              <a:t>がんが肝動脈に小範囲で接触している場合は、合併切除・再建が行われることがある。</a:t>
            </a:r>
            <a:endParaRPr lang="en-US" altLang="ja-JP" sz="2400" spc="-150" dirty="0">
              <a:latin typeface="游ゴシック" panose="020B0400000000000000" pitchFamily="50" charset="-128"/>
              <a:ea typeface="游ゴシック" panose="020B0400000000000000" pitchFamily="50" charset="-128"/>
            </a:endParaRPr>
          </a:p>
          <a:p>
            <a:pPr marL="342900" indent="-342900">
              <a:buClr>
                <a:srgbClr val="6C0B5E"/>
              </a:buClr>
              <a:buFont typeface="Wingdings" panose="05000000000000000000" pitchFamily="2" charset="2"/>
              <a:buChar char="l"/>
              <a:defRPr/>
            </a:pPr>
            <a:r>
              <a:rPr lang="ja-JP" altLang="en-US" sz="2400" spc="-150" dirty="0">
                <a:latin typeface="游ゴシック" panose="020B0400000000000000" pitchFamily="50" charset="-128"/>
                <a:ea typeface="游ゴシック" panose="020B0400000000000000" pitchFamily="50" charset="-128"/>
              </a:rPr>
              <a:t>がんが上腸間膜動脈や腹腔動脈に半周未満で接触している場合、剥離できれば切除が可能</a:t>
            </a:r>
            <a:endParaRPr lang="en-US" altLang="ja-JP" sz="2400" spc="-150" dirty="0">
              <a:latin typeface="游ゴシック" panose="020B0400000000000000" pitchFamily="50" charset="-128"/>
              <a:ea typeface="游ゴシック" panose="020B0400000000000000" pitchFamily="50" charset="-128"/>
            </a:endParaRPr>
          </a:p>
        </p:txBody>
      </p:sp>
      <p:sp>
        <p:nvSpPr>
          <p:cNvPr id="7" name="正方形/長方形 6">
            <a:extLst>
              <a:ext uri="{FF2B5EF4-FFF2-40B4-BE49-F238E27FC236}">
                <a16:creationId xmlns:a16="http://schemas.microsoft.com/office/drawing/2014/main" id="{DF097B3A-7CC4-4C1D-A8C1-C9DA599270F0}"/>
              </a:ext>
            </a:extLst>
          </p:cNvPr>
          <p:cNvSpPr/>
          <p:nvPr/>
        </p:nvSpPr>
        <p:spPr>
          <a:xfrm>
            <a:off x="547688" y="3356278"/>
            <a:ext cx="8642350" cy="696913"/>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8" name="テキスト ボックス 12">
            <a:extLst>
              <a:ext uri="{FF2B5EF4-FFF2-40B4-BE49-F238E27FC236}">
                <a16:creationId xmlns:a16="http://schemas.microsoft.com/office/drawing/2014/main" id="{D619DE04-73B6-4151-A457-A0C4581D8026}"/>
              </a:ext>
            </a:extLst>
          </p:cNvPr>
          <p:cNvSpPr txBox="1">
            <a:spLocks noChangeArrowheads="1"/>
          </p:cNvSpPr>
          <p:nvPr/>
        </p:nvSpPr>
        <p:spPr bwMode="auto">
          <a:xfrm>
            <a:off x="750098" y="3443125"/>
            <a:ext cx="823912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2800" b="1" dirty="0">
                <a:solidFill>
                  <a:srgbClr val="6C0B5E"/>
                </a:solidFill>
                <a:latin typeface="游ゴシック" panose="020B0400000000000000" pitchFamily="50" charset="-128"/>
                <a:ea typeface="游ゴシック" panose="020B0400000000000000" pitchFamily="50" charset="-128"/>
              </a:rPr>
              <a:t>②主要な動脈に浸潤が疑われるとき</a:t>
            </a:r>
            <a:r>
              <a:rPr lang="en-US" altLang="ja-JP" sz="2800" b="1" dirty="0">
                <a:latin typeface="游ゴシック" panose="020B0400000000000000" pitchFamily="50" charset="-128"/>
                <a:ea typeface="游ゴシック" panose="020B0400000000000000" pitchFamily="50" charset="-128"/>
              </a:rPr>
              <a:t>-</a:t>
            </a:r>
            <a:r>
              <a:rPr lang="zh-TW" altLang="en-US" sz="2800" b="1" dirty="0">
                <a:latin typeface="游ゴシック" panose="020B0400000000000000" pitchFamily="50" charset="-128"/>
                <a:ea typeface="游ゴシック" panose="020B0400000000000000" pitchFamily="50" charset="-128"/>
              </a:rPr>
              <a:t>動脈合併切除</a:t>
            </a:r>
            <a:endParaRPr lang="ja-JP" altLang="en-US" sz="28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848223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図 7">
            <a:extLst>
              <a:ext uri="{FF2B5EF4-FFF2-40B4-BE49-F238E27FC236}">
                <a16:creationId xmlns:a16="http://schemas.microsoft.com/office/drawing/2014/main" id="{AAE4EDC6-6EA4-4A37-B270-0A435E945A0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5">
            <a:extLst>
              <a:ext uri="{FF2B5EF4-FFF2-40B4-BE49-F238E27FC236}">
                <a16:creationId xmlns:a16="http://schemas.microsoft.com/office/drawing/2014/main" id="{BA64C5A5-5B1E-4EDE-AF6F-E8690E2511AD}"/>
              </a:ext>
            </a:extLst>
          </p:cNvPr>
          <p:cNvSpPr txBox="1"/>
          <p:nvPr/>
        </p:nvSpPr>
        <p:spPr>
          <a:xfrm>
            <a:off x="749299" y="1804975"/>
            <a:ext cx="8475663" cy="2308324"/>
          </a:xfrm>
          <a:prstGeom prst="rect">
            <a:avLst/>
          </a:prstGeom>
          <a:noFill/>
        </p:spPr>
        <p:txBody>
          <a:bodyPr>
            <a:spAutoFit/>
          </a:bodyPr>
          <a:lstStyle/>
          <a:p>
            <a:pPr>
              <a:buClr>
                <a:srgbClr val="6C0B5E"/>
              </a:buClr>
              <a:defRPr/>
            </a:pPr>
            <a:r>
              <a:rPr lang="ja-JP" altLang="en-US" sz="2400" spc="-150" dirty="0">
                <a:latin typeface="游ゴシック" panose="020B0400000000000000" pitchFamily="50" charset="-128"/>
                <a:ea typeface="游ゴシック" panose="020B0400000000000000" pitchFamily="50" charset="-128"/>
              </a:rPr>
              <a:t>再発した場合には抗がん剤を使った薬物療法が第一選択になります。しかし、一部で例外的に切除が考慮される</a:t>
            </a:r>
            <a:endParaRPr lang="en-US" altLang="ja-JP" sz="2400" spc="-150" dirty="0">
              <a:latin typeface="游ゴシック" panose="020B0400000000000000" pitchFamily="50" charset="-128"/>
              <a:ea typeface="游ゴシック" panose="020B0400000000000000" pitchFamily="50" charset="-128"/>
            </a:endParaRPr>
          </a:p>
          <a:p>
            <a:pPr>
              <a:buClr>
                <a:srgbClr val="6C0B5E"/>
              </a:buClr>
              <a:defRPr/>
            </a:pPr>
            <a:endParaRPr lang="en-US" altLang="ja-JP" sz="2400" spc="-150" dirty="0">
              <a:latin typeface="游ゴシック" panose="020B0400000000000000" pitchFamily="50" charset="-128"/>
              <a:ea typeface="游ゴシック" panose="020B0400000000000000" pitchFamily="50" charset="-128"/>
            </a:endParaRPr>
          </a:p>
          <a:p>
            <a:pPr marL="342900" indent="-342900">
              <a:buClr>
                <a:srgbClr val="6C0B5E"/>
              </a:buClr>
              <a:buFont typeface="Wingdings" panose="05000000000000000000" pitchFamily="2" charset="2"/>
              <a:buChar char="l"/>
              <a:defRPr/>
            </a:pPr>
            <a:r>
              <a:rPr lang="ja-JP" altLang="en-US" sz="2400" spc="-150" dirty="0">
                <a:latin typeface="游ゴシック" panose="020B0400000000000000" pitchFamily="50" charset="-128"/>
                <a:ea typeface="游ゴシック" panose="020B0400000000000000" pitchFamily="50" charset="-128"/>
              </a:rPr>
              <a:t>術後の残膵再発に対して</a:t>
            </a:r>
            <a:endParaRPr lang="en-US" altLang="ja-JP" sz="2400" spc="-150" dirty="0">
              <a:latin typeface="游ゴシック" panose="020B0400000000000000" pitchFamily="50" charset="-128"/>
              <a:ea typeface="游ゴシック" panose="020B0400000000000000" pitchFamily="50" charset="-128"/>
            </a:endParaRPr>
          </a:p>
          <a:p>
            <a:pPr marL="342900" indent="-342900">
              <a:buClr>
                <a:srgbClr val="6C0B5E"/>
              </a:buClr>
              <a:buFont typeface="Wingdings" panose="05000000000000000000" pitchFamily="2" charset="2"/>
              <a:buChar char="l"/>
              <a:defRPr/>
            </a:pPr>
            <a:r>
              <a:rPr lang="ja-JP" altLang="en-US" sz="2400" spc="-150" dirty="0">
                <a:latin typeface="游ゴシック" panose="020B0400000000000000" pitchFamily="50" charset="-128"/>
                <a:ea typeface="游ゴシック" panose="020B0400000000000000" pitchFamily="50" charset="-128"/>
              </a:rPr>
              <a:t>転移数の少ない肺転移</a:t>
            </a:r>
            <a:endParaRPr lang="en-US" altLang="ja-JP" sz="2400" spc="-150" dirty="0">
              <a:latin typeface="游ゴシック" panose="020B0400000000000000" pitchFamily="50" charset="-128"/>
              <a:ea typeface="游ゴシック" panose="020B0400000000000000" pitchFamily="50" charset="-128"/>
            </a:endParaRPr>
          </a:p>
          <a:p>
            <a:pPr>
              <a:buClr>
                <a:srgbClr val="6C0B5E"/>
              </a:buClr>
              <a:defRPr/>
            </a:pPr>
            <a:r>
              <a:rPr lang="ja-JP" altLang="en-US" sz="2400" spc="-150" dirty="0">
                <a:latin typeface="游ゴシック" panose="020B0400000000000000" pitchFamily="50" charset="-128"/>
                <a:ea typeface="游ゴシック" panose="020B0400000000000000" pitchFamily="50" charset="-128"/>
              </a:rPr>
              <a:t>　（肝臓や腹膜への転移では切除が困難）</a:t>
            </a:r>
            <a:endParaRPr lang="en-US" altLang="ja-JP" sz="2400" spc="-150" dirty="0">
              <a:latin typeface="游ゴシック" panose="020B0400000000000000" pitchFamily="50" charset="-128"/>
              <a:ea typeface="游ゴシック" panose="020B0400000000000000" pitchFamily="50" charset="-128"/>
            </a:endParaRPr>
          </a:p>
        </p:txBody>
      </p:sp>
      <p:sp>
        <p:nvSpPr>
          <p:cNvPr id="7" name="正方形/長方形 6">
            <a:extLst>
              <a:ext uri="{FF2B5EF4-FFF2-40B4-BE49-F238E27FC236}">
                <a16:creationId xmlns:a16="http://schemas.microsoft.com/office/drawing/2014/main" id="{BFB29F1F-1907-4026-87CB-1D720D84AE4F}"/>
              </a:ext>
            </a:extLst>
          </p:cNvPr>
          <p:cNvSpPr/>
          <p:nvPr/>
        </p:nvSpPr>
        <p:spPr>
          <a:xfrm>
            <a:off x="665956" y="809955"/>
            <a:ext cx="8642350" cy="724930"/>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8" name="テキスト ボックス 12">
            <a:extLst>
              <a:ext uri="{FF2B5EF4-FFF2-40B4-BE49-F238E27FC236}">
                <a16:creationId xmlns:a16="http://schemas.microsoft.com/office/drawing/2014/main" id="{68DFF566-2093-4D4C-A35C-BD96755D4759}"/>
              </a:ext>
            </a:extLst>
          </p:cNvPr>
          <p:cNvSpPr txBox="1">
            <a:spLocks noChangeArrowheads="1"/>
          </p:cNvSpPr>
          <p:nvPr/>
        </p:nvSpPr>
        <p:spPr bwMode="auto">
          <a:xfrm>
            <a:off x="913606" y="909968"/>
            <a:ext cx="8239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2800" b="1" dirty="0">
                <a:solidFill>
                  <a:srgbClr val="6C0B5E"/>
                </a:solidFill>
                <a:latin typeface="游ゴシック" panose="020B0400000000000000" pitchFamily="50" charset="-128"/>
                <a:ea typeface="游ゴシック" panose="020B0400000000000000" pitchFamily="50" charset="-128"/>
              </a:rPr>
              <a:t>再発・転移の時の手術適応について</a:t>
            </a:r>
            <a:endParaRPr lang="ja-JP" altLang="en-US" sz="28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06556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図 6">
            <a:extLst>
              <a:ext uri="{FF2B5EF4-FFF2-40B4-BE49-F238E27FC236}">
                <a16:creationId xmlns:a16="http://schemas.microsoft.com/office/drawing/2014/main" id="{EF22EEE1-7D62-4C30-8B49-DB811BFDEF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正方形/長方形 7">
            <a:extLst>
              <a:ext uri="{FF2B5EF4-FFF2-40B4-BE49-F238E27FC236}">
                <a16:creationId xmlns:a16="http://schemas.microsoft.com/office/drawing/2014/main" id="{FD01B917-EABD-44D3-B319-453BEDC6E9C5}"/>
              </a:ext>
            </a:extLst>
          </p:cNvPr>
          <p:cNvSpPr/>
          <p:nvPr/>
        </p:nvSpPr>
        <p:spPr>
          <a:xfrm>
            <a:off x="439738" y="933450"/>
            <a:ext cx="9001125" cy="2457450"/>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33796" name="テキスト ボックス 1">
            <a:extLst>
              <a:ext uri="{FF2B5EF4-FFF2-40B4-BE49-F238E27FC236}">
                <a16:creationId xmlns:a16="http://schemas.microsoft.com/office/drawing/2014/main" id="{F8567660-D97E-40B4-B1EA-4E6DDF403B0B}"/>
              </a:ext>
            </a:extLst>
          </p:cNvPr>
          <p:cNvSpPr txBox="1">
            <a:spLocks noChangeArrowheads="1"/>
          </p:cNvSpPr>
          <p:nvPr/>
        </p:nvSpPr>
        <p:spPr bwMode="auto">
          <a:xfrm>
            <a:off x="3355975" y="650875"/>
            <a:ext cx="3381375"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3600" b="1">
                <a:solidFill>
                  <a:srgbClr val="6C0B5E"/>
                </a:solidFill>
                <a:latin typeface="游ゴシック" panose="020B0400000000000000" pitchFamily="50" charset="-128"/>
                <a:ea typeface="游ゴシック" panose="020B0400000000000000" pitchFamily="50" charset="-128"/>
              </a:rPr>
              <a:t>手術の合併症</a:t>
            </a:r>
            <a:endParaRPr lang="en-US" altLang="ja-JP" sz="3600" b="1">
              <a:solidFill>
                <a:srgbClr val="6C0B5E"/>
              </a:solidFill>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E3DD5BAD-269D-4BB9-B076-DC666E1038FC}"/>
              </a:ext>
            </a:extLst>
          </p:cNvPr>
          <p:cNvSpPr txBox="1"/>
          <p:nvPr/>
        </p:nvSpPr>
        <p:spPr>
          <a:xfrm>
            <a:off x="439738" y="1312863"/>
            <a:ext cx="9691687" cy="1939925"/>
          </a:xfrm>
          <a:prstGeom prst="rect">
            <a:avLst/>
          </a:prstGeom>
          <a:noFill/>
        </p:spPr>
        <p:txBody>
          <a:bodyPr>
            <a:spAutoFit/>
          </a:bodyPr>
          <a:lstStyle/>
          <a:p>
            <a:pPr>
              <a:defRPr/>
            </a:pPr>
            <a:r>
              <a:rPr lang="ja-JP" altLang="en-US" sz="1400" b="1" dirty="0">
                <a:uFill>
                  <a:solidFill>
                    <a:srgbClr val="FF0000"/>
                  </a:solidFill>
                </a:uFill>
                <a:latin typeface="游ゴシック" panose="020B0400000000000000" pitchFamily="50" charset="-128"/>
                <a:ea typeface="游ゴシック" panose="020B0400000000000000" pitchFamily="50" charset="-128"/>
              </a:rPr>
              <a:t> すいえきろう</a:t>
            </a:r>
            <a:endParaRPr lang="en-US" altLang="ja-JP" sz="1400" b="1" dirty="0">
              <a:uFill>
                <a:solidFill>
                  <a:srgbClr val="FF0000"/>
                </a:solidFill>
              </a:uFill>
              <a:latin typeface="游ゴシック" panose="020B0400000000000000" pitchFamily="50" charset="-128"/>
              <a:ea typeface="游ゴシック" panose="020B0400000000000000" pitchFamily="50" charset="-128"/>
            </a:endParaRPr>
          </a:p>
          <a:p>
            <a:pPr>
              <a:defRPr/>
            </a:pPr>
            <a:r>
              <a:rPr lang="ja-JP" altLang="en-US" sz="3200" b="1" u="heavy" dirty="0">
                <a:uFill>
                  <a:solidFill>
                    <a:srgbClr val="FF0000"/>
                  </a:solidFill>
                </a:uFill>
                <a:latin typeface="游ゴシック" panose="020B0400000000000000" pitchFamily="50" charset="-128"/>
                <a:ea typeface="游ゴシック" panose="020B0400000000000000" pitchFamily="50" charset="-128"/>
              </a:rPr>
              <a:t>膵液瘻</a:t>
            </a:r>
            <a:r>
              <a:rPr lang="ja-JP" altLang="en-US" sz="2400" dirty="0">
                <a:latin typeface="游ゴシック" panose="020B0400000000000000" pitchFamily="50" charset="-128"/>
                <a:ea typeface="游ゴシック" panose="020B0400000000000000" pitchFamily="50" charset="-128"/>
              </a:rPr>
              <a:t>・・・・</a:t>
            </a:r>
            <a:r>
              <a:rPr lang="ja-JP" altLang="en-US" sz="2400" spc="-150" dirty="0">
                <a:latin typeface="游ゴシック" panose="020B0400000000000000" pitchFamily="50" charset="-128"/>
                <a:ea typeface="游ゴシック" panose="020B0400000000000000" pitchFamily="50" charset="-128"/>
              </a:rPr>
              <a:t>縫い合わせたところから膵液がお腹の中に漏れる</a:t>
            </a:r>
            <a:endParaRPr lang="en-US" altLang="ja-JP" sz="2400" spc="-150" dirty="0">
              <a:latin typeface="游ゴシック" panose="020B0400000000000000" pitchFamily="50" charset="-128"/>
              <a:ea typeface="游ゴシック" panose="020B0400000000000000" pitchFamily="50" charset="-128"/>
            </a:endParaRPr>
          </a:p>
          <a:p>
            <a:pPr>
              <a:defRPr/>
            </a:pPr>
            <a:endParaRPr lang="en-US" altLang="ja-JP" sz="2400" dirty="0">
              <a:latin typeface="游ゴシック" panose="020B0400000000000000" pitchFamily="50" charset="-128"/>
              <a:ea typeface="游ゴシック" panose="020B0400000000000000" pitchFamily="50" charset="-128"/>
            </a:endParaRPr>
          </a:p>
          <a:p>
            <a:pPr>
              <a:defRPr/>
            </a:pPr>
            <a:r>
              <a:rPr lang="ja-JP" altLang="en-US" sz="1400" b="1" dirty="0">
                <a:latin typeface="游ゴシック" panose="020B0400000000000000" pitchFamily="50" charset="-128"/>
                <a:ea typeface="游ゴシック" panose="020B0400000000000000" pitchFamily="50" charset="-128"/>
              </a:rPr>
              <a:t>たんじゅうろう</a:t>
            </a:r>
            <a:endParaRPr lang="en-US" altLang="ja-JP" sz="1400" b="1" dirty="0">
              <a:latin typeface="游ゴシック" panose="020B0400000000000000" pitchFamily="50" charset="-128"/>
              <a:ea typeface="游ゴシック" panose="020B0400000000000000" pitchFamily="50" charset="-128"/>
            </a:endParaRPr>
          </a:p>
          <a:p>
            <a:pPr>
              <a:defRPr/>
            </a:pPr>
            <a:r>
              <a:rPr lang="ja-JP" altLang="en-US" sz="3200" b="1" u="heavy" dirty="0">
                <a:uFill>
                  <a:solidFill>
                    <a:srgbClr val="FF0000"/>
                  </a:solidFill>
                </a:uFill>
                <a:latin typeface="游ゴシック" panose="020B0400000000000000" pitchFamily="50" charset="-128"/>
                <a:ea typeface="游ゴシック" panose="020B0400000000000000" pitchFamily="50" charset="-128"/>
              </a:rPr>
              <a:t>胆汁漏</a:t>
            </a:r>
            <a:r>
              <a:rPr lang="ja-JP" altLang="en-US" sz="2400" dirty="0">
                <a:latin typeface="游ゴシック" panose="020B0400000000000000" pitchFamily="50" charset="-128"/>
                <a:ea typeface="游ゴシック" panose="020B0400000000000000" pitchFamily="50" charset="-128"/>
              </a:rPr>
              <a:t>・・・・</a:t>
            </a:r>
            <a:r>
              <a:rPr lang="ja-JP" altLang="en-US" sz="2400" spc="-150" dirty="0">
                <a:latin typeface="游ゴシック" panose="020B0400000000000000" pitchFamily="50" charset="-128"/>
                <a:ea typeface="游ゴシック" panose="020B0400000000000000" pitchFamily="50" charset="-128"/>
              </a:rPr>
              <a:t>再建した消化管から胆汁が漏れる</a:t>
            </a:r>
          </a:p>
        </p:txBody>
      </p:sp>
      <p:sp>
        <p:nvSpPr>
          <p:cNvPr id="6" name="テキスト ボックス 5">
            <a:extLst>
              <a:ext uri="{FF2B5EF4-FFF2-40B4-BE49-F238E27FC236}">
                <a16:creationId xmlns:a16="http://schemas.microsoft.com/office/drawing/2014/main" id="{70A6F89E-FD7A-4B62-9C24-CB2B21482F5C}"/>
              </a:ext>
            </a:extLst>
          </p:cNvPr>
          <p:cNvSpPr txBox="1"/>
          <p:nvPr/>
        </p:nvSpPr>
        <p:spPr>
          <a:xfrm>
            <a:off x="1936750" y="3994150"/>
            <a:ext cx="6697663" cy="1384300"/>
          </a:xfrm>
          <a:prstGeom prst="rect">
            <a:avLst/>
          </a:prstGeom>
          <a:noFill/>
        </p:spPr>
        <p:txBody>
          <a:bodyPr>
            <a:spAutoFit/>
          </a:bodyPr>
          <a:lstStyle/>
          <a:p>
            <a:pPr marL="285750" indent="-285750">
              <a:buClr>
                <a:srgbClr val="6C0B5E"/>
              </a:buClr>
              <a:buFont typeface="Wingdings" panose="05000000000000000000" pitchFamily="2" charset="2"/>
              <a:buChar char="l"/>
              <a:defRPr/>
            </a:pPr>
            <a:r>
              <a:rPr lang="ja-JP" altLang="en-US" sz="2400" dirty="0">
                <a:latin typeface="游ゴシック" panose="020B0400000000000000" pitchFamily="50" charset="-128"/>
                <a:ea typeface="游ゴシック" panose="020B0400000000000000" pitchFamily="50" charset="-128"/>
              </a:rPr>
              <a:t>発熱、腹痛といった症状が出る</a:t>
            </a:r>
            <a:endParaRPr lang="en-US" altLang="ja-JP" sz="2400" dirty="0">
              <a:latin typeface="游ゴシック" panose="020B0400000000000000" pitchFamily="50" charset="-128"/>
              <a:ea typeface="游ゴシック" panose="020B0400000000000000" pitchFamily="50" charset="-128"/>
            </a:endParaRPr>
          </a:p>
          <a:p>
            <a:pPr marL="285750" indent="-285750">
              <a:buClr>
                <a:srgbClr val="6C0B5E"/>
              </a:buClr>
              <a:buFont typeface="Wingdings" panose="05000000000000000000" pitchFamily="2" charset="2"/>
              <a:buChar char="l"/>
              <a:defRPr/>
            </a:pPr>
            <a:endParaRPr lang="en-US" altLang="ja-JP" sz="1200" dirty="0">
              <a:latin typeface="游ゴシック" panose="020B0400000000000000" pitchFamily="50" charset="-128"/>
              <a:ea typeface="游ゴシック" panose="020B0400000000000000" pitchFamily="50" charset="-128"/>
            </a:endParaRPr>
          </a:p>
          <a:p>
            <a:pPr marL="285750" indent="-285750">
              <a:buClr>
                <a:srgbClr val="6C0B5E"/>
              </a:buClr>
              <a:buFont typeface="Wingdings" panose="05000000000000000000" pitchFamily="2" charset="2"/>
              <a:buChar char="l"/>
              <a:defRPr/>
            </a:pPr>
            <a:r>
              <a:rPr lang="ja-JP" altLang="en-US" sz="2400" dirty="0">
                <a:latin typeface="游ゴシック" panose="020B0400000000000000" pitchFamily="50" charset="-128"/>
                <a:ea typeface="游ゴシック" panose="020B0400000000000000" pitchFamily="50" charset="-128"/>
              </a:rPr>
              <a:t>多くの場合はしばらく絶食すれば回復するが</a:t>
            </a:r>
            <a:endParaRPr lang="en-US" altLang="ja-JP" sz="2400" dirty="0">
              <a:latin typeface="游ゴシック" panose="020B0400000000000000" pitchFamily="50" charset="-128"/>
              <a:ea typeface="游ゴシック" panose="020B0400000000000000" pitchFamily="50" charset="-128"/>
            </a:endParaRPr>
          </a:p>
          <a:p>
            <a:pPr>
              <a:defRPr/>
            </a:pPr>
            <a:r>
              <a:rPr lang="ja-JP" altLang="en-US" sz="2400" dirty="0">
                <a:latin typeface="游ゴシック" panose="020B0400000000000000" pitchFamily="50" charset="-128"/>
                <a:ea typeface="游ゴシック" panose="020B0400000000000000" pitchFamily="50" charset="-128"/>
              </a:rPr>
              <a:t>　腹腔内出血を起こともある危険な合併症</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図 6">
            <a:extLst>
              <a:ext uri="{FF2B5EF4-FFF2-40B4-BE49-F238E27FC236}">
                <a16:creationId xmlns:a16="http://schemas.microsoft.com/office/drawing/2014/main" id="{DEE68775-2CFB-41C4-89D7-1897FEE882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正方形/長方形 7">
            <a:extLst>
              <a:ext uri="{FF2B5EF4-FFF2-40B4-BE49-F238E27FC236}">
                <a16:creationId xmlns:a16="http://schemas.microsoft.com/office/drawing/2014/main" id="{9757179D-357F-429D-81EE-48D4EFA4D52B}"/>
              </a:ext>
            </a:extLst>
          </p:cNvPr>
          <p:cNvSpPr/>
          <p:nvPr/>
        </p:nvSpPr>
        <p:spPr>
          <a:xfrm>
            <a:off x="2590800" y="496888"/>
            <a:ext cx="4724400" cy="746125"/>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2" name="下矢印 11">
            <a:extLst>
              <a:ext uri="{FF2B5EF4-FFF2-40B4-BE49-F238E27FC236}">
                <a16:creationId xmlns:a16="http://schemas.microsoft.com/office/drawing/2014/main" id="{7367DA16-FBB5-4597-891B-1766AECAD5E5}"/>
              </a:ext>
            </a:extLst>
          </p:cNvPr>
          <p:cNvSpPr/>
          <p:nvPr/>
        </p:nvSpPr>
        <p:spPr>
          <a:xfrm>
            <a:off x="4275138" y="3167063"/>
            <a:ext cx="1355725" cy="819150"/>
          </a:xfrm>
          <a:prstGeom prst="downArrow">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35845" name="テキスト ボックス 1">
            <a:extLst>
              <a:ext uri="{FF2B5EF4-FFF2-40B4-BE49-F238E27FC236}">
                <a16:creationId xmlns:a16="http://schemas.microsoft.com/office/drawing/2014/main" id="{B0A11C12-EEB0-4E8B-886A-B6546F8C0A49}"/>
              </a:ext>
            </a:extLst>
          </p:cNvPr>
          <p:cNvSpPr txBox="1">
            <a:spLocks noChangeArrowheads="1"/>
          </p:cNvSpPr>
          <p:nvPr/>
        </p:nvSpPr>
        <p:spPr bwMode="auto">
          <a:xfrm>
            <a:off x="3225800" y="573088"/>
            <a:ext cx="345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b="1">
                <a:solidFill>
                  <a:srgbClr val="6C0B5E"/>
                </a:solidFill>
                <a:latin typeface="游ゴシック" panose="020B0400000000000000" pitchFamily="50" charset="-128"/>
                <a:ea typeface="游ゴシック" panose="020B0400000000000000" pitchFamily="50" charset="-128"/>
              </a:rPr>
              <a:t>術後の膵酵素補充</a:t>
            </a:r>
          </a:p>
        </p:txBody>
      </p:sp>
      <p:sp>
        <p:nvSpPr>
          <p:cNvPr id="3" name="テキスト ボックス 2">
            <a:extLst>
              <a:ext uri="{FF2B5EF4-FFF2-40B4-BE49-F238E27FC236}">
                <a16:creationId xmlns:a16="http://schemas.microsoft.com/office/drawing/2014/main" id="{4AEAD43E-658A-4E10-838B-0913742219BE}"/>
              </a:ext>
            </a:extLst>
          </p:cNvPr>
          <p:cNvSpPr txBox="1"/>
          <p:nvPr/>
        </p:nvSpPr>
        <p:spPr>
          <a:xfrm>
            <a:off x="711200" y="1844675"/>
            <a:ext cx="8483600" cy="830263"/>
          </a:xfrm>
          <a:prstGeom prst="rect">
            <a:avLst/>
          </a:prstGeom>
          <a:noFill/>
        </p:spPr>
        <p:txBody>
          <a:bodyPr>
            <a:spAutoFit/>
          </a:bodyPr>
          <a:lstStyle/>
          <a:p>
            <a:pPr algn="ctr">
              <a:defRPr/>
            </a:pPr>
            <a:r>
              <a:rPr lang="ja-JP" altLang="en-US" sz="2400" spc="-150" dirty="0">
                <a:latin typeface="游ゴシック" panose="020B0400000000000000" pitchFamily="50" charset="-128"/>
                <a:ea typeface="游ゴシック" panose="020B0400000000000000" pitchFamily="50" charset="-128"/>
              </a:rPr>
              <a:t>胃の動きが悪くなるため食後の胃もたれ・食欲減退になりやすい</a:t>
            </a:r>
            <a:endParaRPr lang="en-US" altLang="ja-JP" sz="2400" spc="-150" dirty="0">
              <a:latin typeface="游ゴシック" panose="020B0400000000000000" pitchFamily="50" charset="-128"/>
              <a:ea typeface="游ゴシック" panose="020B0400000000000000" pitchFamily="50" charset="-128"/>
            </a:endParaRPr>
          </a:p>
          <a:p>
            <a:pPr algn="ctr">
              <a:defRPr/>
            </a:pPr>
            <a:r>
              <a:rPr lang="ja-JP" altLang="en-US" sz="2400" spc="-150" dirty="0">
                <a:latin typeface="游ゴシック" panose="020B0400000000000000" pitchFamily="50" charset="-128"/>
                <a:ea typeface="游ゴシック" panose="020B0400000000000000" pitchFamily="50" charset="-128"/>
              </a:rPr>
              <a:t>脂肪吸収の力が弱まり下痢をしやすくなることもある</a:t>
            </a:r>
          </a:p>
        </p:txBody>
      </p:sp>
      <p:sp>
        <p:nvSpPr>
          <p:cNvPr id="4" name="テキスト ボックス 3">
            <a:extLst>
              <a:ext uri="{FF2B5EF4-FFF2-40B4-BE49-F238E27FC236}">
                <a16:creationId xmlns:a16="http://schemas.microsoft.com/office/drawing/2014/main" id="{C8917669-60F3-44EA-BE77-BDB6205809A1}"/>
              </a:ext>
            </a:extLst>
          </p:cNvPr>
          <p:cNvSpPr txBox="1"/>
          <p:nvPr/>
        </p:nvSpPr>
        <p:spPr>
          <a:xfrm>
            <a:off x="923925" y="4230688"/>
            <a:ext cx="8058150" cy="1384300"/>
          </a:xfrm>
          <a:prstGeom prst="rect">
            <a:avLst/>
          </a:prstGeom>
          <a:noFill/>
        </p:spPr>
        <p:txBody>
          <a:bodyPr>
            <a:spAutoFit/>
          </a:bodyPr>
          <a:lstStyle/>
          <a:p>
            <a:pPr marL="342900" indent="-342900">
              <a:buClr>
                <a:srgbClr val="6C0B5E"/>
              </a:buClr>
              <a:buFont typeface="Wingdings" panose="05000000000000000000" pitchFamily="2" charset="2"/>
              <a:buChar char="l"/>
              <a:defRPr/>
            </a:pPr>
            <a:r>
              <a:rPr lang="ja-JP" altLang="en-US" sz="2400" spc="-150" dirty="0">
                <a:latin typeface="游ゴシック" panose="020B0400000000000000" pitchFamily="50" charset="-128"/>
                <a:ea typeface="游ゴシック" panose="020B0400000000000000" pitchFamily="50" charset="-128"/>
              </a:rPr>
              <a:t>膵消化酵素補充薬パンクレリパーゼを服用することが重要</a:t>
            </a:r>
            <a:endParaRPr lang="en-US" altLang="ja-JP" sz="2400" spc="-150" dirty="0">
              <a:latin typeface="游ゴシック" panose="020B0400000000000000" pitchFamily="50" charset="-128"/>
              <a:ea typeface="游ゴシック" panose="020B0400000000000000" pitchFamily="50" charset="-128"/>
            </a:endParaRPr>
          </a:p>
          <a:p>
            <a:pPr marL="342900" indent="-342900">
              <a:buClr>
                <a:srgbClr val="6C0B5E"/>
              </a:buClr>
              <a:buFont typeface="Wingdings" panose="05000000000000000000" pitchFamily="2" charset="2"/>
              <a:buChar char="l"/>
              <a:defRPr/>
            </a:pPr>
            <a:endParaRPr lang="en-US" altLang="ja-JP" sz="1200" spc="-150" dirty="0">
              <a:latin typeface="游ゴシック" panose="020B0400000000000000" pitchFamily="50" charset="-128"/>
              <a:ea typeface="游ゴシック" panose="020B0400000000000000" pitchFamily="50" charset="-128"/>
            </a:endParaRPr>
          </a:p>
          <a:p>
            <a:pPr marL="342900" indent="-342900">
              <a:buClr>
                <a:srgbClr val="6C0B5E"/>
              </a:buClr>
              <a:buFont typeface="Wingdings" panose="05000000000000000000" pitchFamily="2" charset="2"/>
              <a:buChar char="l"/>
              <a:defRPr/>
            </a:pPr>
            <a:r>
              <a:rPr lang="ja-JP" altLang="en-US" sz="2400" spc="-150" dirty="0">
                <a:latin typeface="游ゴシック" panose="020B0400000000000000" pitchFamily="50" charset="-128"/>
                <a:ea typeface="游ゴシック" panose="020B0400000000000000" pitchFamily="50" charset="-128"/>
              </a:rPr>
              <a:t>一度にたくさん食べられなければ、食事の回数を増やし、</a:t>
            </a:r>
            <a:endParaRPr lang="en-US" altLang="ja-JP" sz="2400" spc="-150" dirty="0">
              <a:latin typeface="游ゴシック" panose="020B0400000000000000" pitchFamily="50" charset="-128"/>
              <a:ea typeface="游ゴシック" panose="020B0400000000000000" pitchFamily="50" charset="-128"/>
            </a:endParaRPr>
          </a:p>
          <a:p>
            <a:pPr>
              <a:defRPr/>
            </a:pPr>
            <a:r>
              <a:rPr lang="ja-JP" altLang="en-US" sz="2400" spc="-150" dirty="0">
                <a:latin typeface="游ゴシック" panose="020B0400000000000000" pitchFamily="50" charset="-128"/>
                <a:ea typeface="游ゴシック" panose="020B0400000000000000" pitchFamily="50" charset="-128"/>
              </a:rPr>
              <a:t>　少しずつ食べるようにするとよい</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図 6">
            <a:extLst>
              <a:ext uri="{FF2B5EF4-FFF2-40B4-BE49-F238E27FC236}">
                <a16:creationId xmlns:a16="http://schemas.microsoft.com/office/drawing/2014/main" id="{0DAC279D-0809-40B0-9C18-242BAACCC9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図 14">
            <a:extLst>
              <a:ext uri="{FF2B5EF4-FFF2-40B4-BE49-F238E27FC236}">
                <a16:creationId xmlns:a16="http://schemas.microsoft.com/office/drawing/2014/main" id="{79E0B686-4D64-42BE-A9BD-1E4F75EB7D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50050" y="2562225"/>
            <a:ext cx="2422525" cy="359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テキスト ボックス 1">
            <a:extLst>
              <a:ext uri="{FF2B5EF4-FFF2-40B4-BE49-F238E27FC236}">
                <a16:creationId xmlns:a16="http://schemas.microsoft.com/office/drawing/2014/main" id="{107C689D-22F2-4E7B-8507-B3DFB9A6C990}"/>
              </a:ext>
            </a:extLst>
          </p:cNvPr>
          <p:cNvSpPr txBox="1">
            <a:spLocks noChangeArrowheads="1"/>
          </p:cNvSpPr>
          <p:nvPr/>
        </p:nvSpPr>
        <p:spPr bwMode="auto">
          <a:xfrm>
            <a:off x="2857500" y="571500"/>
            <a:ext cx="419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b="1">
                <a:solidFill>
                  <a:srgbClr val="6C0B5E"/>
                </a:solidFill>
                <a:latin typeface="游ゴシック" panose="020B0400000000000000" pitchFamily="50" charset="-128"/>
                <a:ea typeface="游ゴシック" panose="020B0400000000000000" pitchFamily="50" charset="-128"/>
              </a:rPr>
              <a:t>術後の糖尿病対策</a:t>
            </a:r>
          </a:p>
        </p:txBody>
      </p:sp>
      <p:sp>
        <p:nvSpPr>
          <p:cNvPr id="3" name="テキスト ボックス 2">
            <a:extLst>
              <a:ext uri="{FF2B5EF4-FFF2-40B4-BE49-F238E27FC236}">
                <a16:creationId xmlns:a16="http://schemas.microsoft.com/office/drawing/2014/main" id="{DEB6D8DE-A1BF-4423-A1D4-410B37E1E461}"/>
              </a:ext>
            </a:extLst>
          </p:cNvPr>
          <p:cNvSpPr txBox="1"/>
          <p:nvPr/>
        </p:nvSpPr>
        <p:spPr>
          <a:xfrm>
            <a:off x="882650" y="2678113"/>
            <a:ext cx="6007100" cy="1570037"/>
          </a:xfrm>
          <a:prstGeom prst="rect">
            <a:avLst/>
          </a:prstGeom>
          <a:noFill/>
        </p:spPr>
        <p:txBody>
          <a:bodyPr>
            <a:spAutoFit/>
          </a:bodyPr>
          <a:lstStyle/>
          <a:p>
            <a:pPr marL="342900" indent="-342900">
              <a:buClr>
                <a:srgbClr val="891B86"/>
              </a:buClr>
              <a:buFont typeface="Wingdings" panose="05000000000000000000" pitchFamily="2" charset="2"/>
              <a:buChar char="l"/>
              <a:defRPr/>
            </a:pPr>
            <a:r>
              <a:rPr lang="ja-JP" altLang="en-US" sz="2400" dirty="0">
                <a:latin typeface="游ゴシック" panose="020B0400000000000000" pitchFamily="50" charset="-128"/>
                <a:ea typeface="游ゴシック" panose="020B0400000000000000" pitchFamily="50" charset="-128"/>
              </a:rPr>
              <a:t>すい臓は血糖値を調整する役割も</a:t>
            </a:r>
            <a:endParaRPr lang="en-US" altLang="ja-JP" sz="2400" dirty="0">
              <a:latin typeface="游ゴシック" panose="020B0400000000000000" pitchFamily="50" charset="-128"/>
              <a:ea typeface="游ゴシック" panose="020B0400000000000000" pitchFamily="50" charset="-128"/>
            </a:endParaRPr>
          </a:p>
          <a:p>
            <a:pPr>
              <a:defRPr/>
            </a:pPr>
            <a:r>
              <a:rPr lang="ja-JP" altLang="en-US" sz="2400" dirty="0">
                <a:latin typeface="游ゴシック" panose="020B0400000000000000" pitchFamily="50" charset="-128"/>
                <a:ea typeface="游ゴシック" panose="020B0400000000000000" pitchFamily="50" charset="-128"/>
              </a:rPr>
              <a:t>　果たしているため、膵全摘術を</a:t>
            </a:r>
            <a:endParaRPr lang="en-US" altLang="ja-JP" sz="2400" dirty="0">
              <a:latin typeface="游ゴシック" panose="020B0400000000000000" pitchFamily="50" charset="-128"/>
              <a:ea typeface="游ゴシック" panose="020B0400000000000000" pitchFamily="50" charset="-128"/>
            </a:endParaRPr>
          </a:p>
          <a:p>
            <a:pPr>
              <a:defRPr/>
            </a:pPr>
            <a:r>
              <a:rPr lang="ja-JP" altLang="en-US" sz="2400" dirty="0">
                <a:latin typeface="游ゴシック" panose="020B0400000000000000" pitchFamily="50" charset="-128"/>
                <a:ea typeface="游ゴシック" panose="020B0400000000000000" pitchFamily="50" charset="-128"/>
              </a:rPr>
              <a:t>　受けた場合や糖尿病が悪化したときには</a:t>
            </a:r>
            <a:endParaRPr lang="en-US" altLang="ja-JP" sz="2400" dirty="0">
              <a:latin typeface="游ゴシック" panose="020B0400000000000000" pitchFamily="50" charset="-128"/>
              <a:ea typeface="游ゴシック" panose="020B0400000000000000" pitchFamily="50" charset="-128"/>
            </a:endParaRPr>
          </a:p>
          <a:p>
            <a:pPr>
              <a:defRPr/>
            </a:pPr>
            <a:r>
              <a:rPr lang="ja-JP" altLang="en-US" sz="2400" dirty="0">
                <a:latin typeface="游ゴシック" panose="020B0400000000000000" pitchFamily="50" charset="-128"/>
                <a:ea typeface="游ゴシック" panose="020B0400000000000000" pitchFamily="50" charset="-128"/>
              </a:rPr>
              <a:t>　インスリンの投与が必要</a:t>
            </a:r>
          </a:p>
        </p:txBody>
      </p:sp>
      <p:sp>
        <p:nvSpPr>
          <p:cNvPr id="13" name="正方形/長方形 12">
            <a:extLst>
              <a:ext uri="{FF2B5EF4-FFF2-40B4-BE49-F238E27FC236}">
                <a16:creationId xmlns:a16="http://schemas.microsoft.com/office/drawing/2014/main" id="{AEC8C2E9-CC10-4AB0-A46C-E8C3415928D4}"/>
              </a:ext>
            </a:extLst>
          </p:cNvPr>
          <p:cNvSpPr/>
          <p:nvPr/>
        </p:nvSpPr>
        <p:spPr>
          <a:xfrm>
            <a:off x="2590800" y="496888"/>
            <a:ext cx="4724400" cy="746125"/>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図 5">
            <a:extLst>
              <a:ext uri="{FF2B5EF4-FFF2-40B4-BE49-F238E27FC236}">
                <a16:creationId xmlns:a16="http://schemas.microsoft.com/office/drawing/2014/main" id="{21EEE2D4-10DC-49B1-A583-F5C86900490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7">
            <a:extLst>
              <a:ext uri="{FF2B5EF4-FFF2-40B4-BE49-F238E27FC236}">
                <a16:creationId xmlns:a16="http://schemas.microsoft.com/office/drawing/2014/main" id="{28D386D1-FA70-4D67-BEDC-21EA9384076D}"/>
              </a:ext>
            </a:extLst>
          </p:cNvPr>
          <p:cNvSpPr txBox="1">
            <a:spLocks noChangeArrowheads="1"/>
          </p:cNvSpPr>
          <p:nvPr/>
        </p:nvSpPr>
        <p:spPr bwMode="auto">
          <a:xfrm>
            <a:off x="2074863" y="584200"/>
            <a:ext cx="7566025" cy="1446213"/>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Font typeface="Arial" panose="020B0604020202020204" pitchFamily="34" charset="0"/>
              <a:buNone/>
              <a:defRPr/>
            </a:pPr>
            <a:r>
              <a:rPr lang="ja-JP" altLang="en-US" sz="4000" spc="-150" dirty="0">
                <a:latin typeface="游ゴシック" panose="020B0400000000000000" pitchFamily="50" charset="-128"/>
                <a:ea typeface="游ゴシック" panose="020B0400000000000000" pitchFamily="50" charset="-128"/>
              </a:rPr>
              <a:t>すい臓がんの</a:t>
            </a:r>
            <a:endParaRPr lang="en-US" altLang="ja-JP" sz="4000" spc="-150" dirty="0">
              <a:latin typeface="游ゴシック" panose="020B0400000000000000" pitchFamily="50" charset="-128"/>
              <a:ea typeface="游ゴシック" panose="020B0400000000000000" pitchFamily="50" charset="-128"/>
            </a:endParaRPr>
          </a:p>
          <a:p>
            <a:pPr>
              <a:buFont typeface="Arial" panose="020B0604020202020204" pitchFamily="34" charset="0"/>
              <a:buNone/>
              <a:defRPr/>
            </a:pPr>
            <a:r>
              <a:rPr lang="ja-JP" altLang="en-US" sz="4000" spc="-150" dirty="0">
                <a:solidFill>
                  <a:srgbClr val="6C0B5E"/>
                </a:solidFill>
                <a:latin typeface="游ゴシック" panose="020B0400000000000000" pitchFamily="50" charset="-128"/>
                <a:ea typeface="游ゴシック" panose="020B0400000000000000" pitchFamily="50" charset="-128"/>
              </a:rPr>
              <a:t>薬物療法</a:t>
            </a:r>
            <a:r>
              <a:rPr lang="ja-JP" altLang="en-US" sz="4000" spc="-150" dirty="0">
                <a:latin typeface="游ゴシック" panose="020B0400000000000000" pitchFamily="50" charset="-128"/>
                <a:ea typeface="游ゴシック" panose="020B0400000000000000" pitchFamily="50" charset="-128"/>
              </a:rPr>
              <a:t>について教えてください</a:t>
            </a:r>
          </a:p>
        </p:txBody>
      </p:sp>
      <p:grpSp>
        <p:nvGrpSpPr>
          <p:cNvPr id="37892" name="グループ化 8">
            <a:extLst>
              <a:ext uri="{FF2B5EF4-FFF2-40B4-BE49-F238E27FC236}">
                <a16:creationId xmlns:a16="http://schemas.microsoft.com/office/drawing/2014/main" id="{CC6F504C-FE03-4164-A9D1-F0BABEDB5EDB}"/>
              </a:ext>
            </a:extLst>
          </p:cNvPr>
          <p:cNvGrpSpPr>
            <a:grpSpLocks/>
          </p:cNvGrpSpPr>
          <p:nvPr/>
        </p:nvGrpSpPr>
        <p:grpSpPr bwMode="auto">
          <a:xfrm>
            <a:off x="360363" y="360363"/>
            <a:ext cx="1714500" cy="1619250"/>
            <a:chOff x="230483" y="609822"/>
            <a:chExt cx="1715053" cy="1619250"/>
          </a:xfrm>
        </p:grpSpPr>
        <p:sp>
          <p:nvSpPr>
            <p:cNvPr id="11" name="楕円 10">
              <a:extLst>
                <a:ext uri="{FF2B5EF4-FFF2-40B4-BE49-F238E27FC236}">
                  <a16:creationId xmlns:a16="http://schemas.microsoft.com/office/drawing/2014/main" id="{BBD2815F-4187-4D65-BA6F-550309E76C1D}"/>
                </a:ext>
              </a:extLst>
            </p:cNvPr>
            <p:cNvSpPr/>
            <p:nvPr/>
          </p:nvSpPr>
          <p:spPr>
            <a:xfrm>
              <a:off x="230483" y="609822"/>
              <a:ext cx="1278349" cy="1279525"/>
            </a:xfrm>
            <a:prstGeom prst="ellipse">
              <a:avLst/>
            </a:prstGeom>
            <a:solidFill>
              <a:srgbClr val="891B86"/>
            </a:solidFill>
            <a:ln>
              <a:solidFill>
                <a:srgbClr val="891B8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4000" dirty="0">
                  <a:latin typeface="+mj-ea"/>
                  <a:ea typeface="+mj-ea"/>
                </a:rPr>
                <a:t>Q</a:t>
              </a:r>
              <a:endParaRPr lang="ja-JP" altLang="en-US" sz="4000" dirty="0">
                <a:latin typeface="+mj-ea"/>
                <a:ea typeface="+mj-ea"/>
              </a:endParaRPr>
            </a:p>
          </p:txBody>
        </p:sp>
        <p:sp>
          <p:nvSpPr>
            <p:cNvPr id="12" name="楕円 11">
              <a:extLst>
                <a:ext uri="{FF2B5EF4-FFF2-40B4-BE49-F238E27FC236}">
                  <a16:creationId xmlns:a16="http://schemas.microsoft.com/office/drawing/2014/main" id="{45A98046-2D1E-425B-91B5-457CC1C47D3B}"/>
                </a:ext>
              </a:extLst>
            </p:cNvPr>
            <p:cNvSpPr/>
            <p:nvPr/>
          </p:nvSpPr>
          <p:spPr>
            <a:xfrm>
              <a:off x="1073717" y="1357534"/>
              <a:ext cx="871819" cy="871538"/>
            </a:xfrm>
            <a:prstGeom prst="ellipse">
              <a:avLst/>
            </a:prstGeom>
            <a:solidFill>
              <a:srgbClr val="FEFCD8"/>
            </a:solidFill>
            <a:ln>
              <a:solidFill>
                <a:srgbClr val="891B8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4000" dirty="0">
                  <a:solidFill>
                    <a:srgbClr val="891B86"/>
                  </a:solidFill>
                  <a:latin typeface="+mj-ea"/>
                  <a:ea typeface="+mj-ea"/>
                </a:rPr>
                <a:t>6</a:t>
              </a:r>
              <a:endParaRPr lang="ja-JP" altLang="en-US" sz="4000" dirty="0">
                <a:solidFill>
                  <a:srgbClr val="891B86"/>
                </a:solidFill>
                <a:latin typeface="+mj-ea"/>
                <a:ea typeface="+mj-ea"/>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図 6">
            <a:extLst>
              <a:ext uri="{FF2B5EF4-FFF2-40B4-BE49-F238E27FC236}">
                <a16:creationId xmlns:a16="http://schemas.microsoft.com/office/drawing/2014/main" id="{4099737A-F5D2-44FB-9049-659A044723D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テキスト ボックス 1">
            <a:extLst>
              <a:ext uri="{FF2B5EF4-FFF2-40B4-BE49-F238E27FC236}">
                <a16:creationId xmlns:a16="http://schemas.microsoft.com/office/drawing/2014/main" id="{99B7F54E-12A4-4855-9939-3CDBD8F5E244}"/>
              </a:ext>
            </a:extLst>
          </p:cNvPr>
          <p:cNvSpPr txBox="1">
            <a:spLocks noChangeArrowheads="1"/>
          </p:cNvSpPr>
          <p:nvPr/>
        </p:nvSpPr>
        <p:spPr bwMode="auto">
          <a:xfrm>
            <a:off x="617539" y="2495550"/>
            <a:ext cx="8536736"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nSpc>
                <a:spcPct val="150000"/>
              </a:lnSpc>
              <a:spcBef>
                <a:spcPct val="0"/>
              </a:spcBef>
              <a:buFontTx/>
              <a:buNone/>
            </a:pPr>
            <a:r>
              <a:rPr lang="ja-JP" altLang="en-US" sz="2400" b="1" dirty="0">
                <a:solidFill>
                  <a:srgbClr val="6C0B5E"/>
                </a:solidFill>
                <a:latin typeface="游ゴシック" panose="020B0400000000000000" pitchFamily="50" charset="-128"/>
                <a:ea typeface="游ゴシック" panose="020B0400000000000000" pitchFamily="50" charset="-128"/>
              </a:rPr>
              <a:t>ほかの臓器に転移があるために手術ができない人や再発した場合には、抗がん剤を使った薬物療法を行います。</a:t>
            </a:r>
            <a:endParaRPr lang="en-US" altLang="ja-JP" sz="2400" b="1" dirty="0">
              <a:solidFill>
                <a:srgbClr val="6C0B5E"/>
              </a:solidFill>
              <a:latin typeface="游ゴシック" panose="020B0400000000000000" pitchFamily="50" charset="-128"/>
              <a:ea typeface="游ゴシック" panose="020B0400000000000000" pitchFamily="50" charset="-128"/>
            </a:endParaRPr>
          </a:p>
          <a:p>
            <a:pPr>
              <a:lnSpc>
                <a:spcPct val="150000"/>
              </a:lnSpc>
              <a:spcBef>
                <a:spcPct val="0"/>
              </a:spcBef>
              <a:buFontTx/>
              <a:buNone/>
            </a:pPr>
            <a:r>
              <a:rPr lang="ja-JP" altLang="en-US" sz="2400" b="1" dirty="0">
                <a:solidFill>
                  <a:srgbClr val="6C0B5E"/>
                </a:solidFill>
                <a:latin typeface="游ゴシック" panose="020B0400000000000000" pitchFamily="50" charset="-128"/>
                <a:ea typeface="游ゴシック" panose="020B0400000000000000" pitchFamily="50" charset="-128"/>
              </a:rPr>
              <a:t>転移がない場合でも、</a:t>
            </a:r>
            <a:r>
              <a:rPr lang="en-US" altLang="ja-JP" sz="2400" b="1" dirty="0">
                <a:solidFill>
                  <a:srgbClr val="6C0B5E"/>
                </a:solidFill>
                <a:latin typeface="游ゴシック" panose="020B0400000000000000" pitchFamily="50" charset="-128"/>
                <a:ea typeface="游ゴシック" panose="020B0400000000000000" pitchFamily="50" charset="-128"/>
              </a:rPr>
              <a:t>0</a:t>
            </a:r>
            <a:r>
              <a:rPr lang="ja-JP" altLang="en-US" sz="2400" b="1" dirty="0">
                <a:solidFill>
                  <a:srgbClr val="6C0B5E"/>
                </a:solidFill>
                <a:latin typeface="游ゴシック" panose="020B0400000000000000" pitchFamily="50" charset="-128"/>
                <a:ea typeface="游ゴシック" panose="020B0400000000000000" pitchFamily="50" charset="-128"/>
              </a:rPr>
              <a:t>期以外では、手術の前と後に、再発予防の薬物療法を行うのが標準治療です。</a:t>
            </a:r>
          </a:p>
        </p:txBody>
      </p:sp>
      <p:grpSp>
        <p:nvGrpSpPr>
          <p:cNvPr id="38916" name="グループ化 8">
            <a:extLst>
              <a:ext uri="{FF2B5EF4-FFF2-40B4-BE49-F238E27FC236}">
                <a16:creationId xmlns:a16="http://schemas.microsoft.com/office/drawing/2014/main" id="{7364AF4A-2D83-4860-A3B5-49B2631936A9}"/>
              </a:ext>
            </a:extLst>
          </p:cNvPr>
          <p:cNvGrpSpPr>
            <a:grpSpLocks/>
          </p:cNvGrpSpPr>
          <p:nvPr/>
        </p:nvGrpSpPr>
        <p:grpSpPr bwMode="auto">
          <a:xfrm>
            <a:off x="360363" y="360363"/>
            <a:ext cx="1714500" cy="1619250"/>
            <a:chOff x="230483" y="609822"/>
            <a:chExt cx="1715053" cy="1619250"/>
          </a:xfrm>
        </p:grpSpPr>
        <p:sp>
          <p:nvSpPr>
            <p:cNvPr id="9" name="楕円 8">
              <a:extLst>
                <a:ext uri="{FF2B5EF4-FFF2-40B4-BE49-F238E27FC236}">
                  <a16:creationId xmlns:a16="http://schemas.microsoft.com/office/drawing/2014/main" id="{8C84A9DE-8537-4E4C-990E-E3D010EAEA99}"/>
                </a:ext>
              </a:extLst>
            </p:cNvPr>
            <p:cNvSpPr/>
            <p:nvPr/>
          </p:nvSpPr>
          <p:spPr>
            <a:xfrm>
              <a:off x="230483" y="609822"/>
              <a:ext cx="1278349" cy="1279525"/>
            </a:xfrm>
            <a:prstGeom prst="ellipse">
              <a:avLst/>
            </a:prstGeom>
            <a:solidFill>
              <a:srgbClr val="891B86"/>
            </a:solidFill>
            <a:ln>
              <a:solidFill>
                <a:srgbClr val="891B8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4000" dirty="0">
                  <a:latin typeface="+mj-ea"/>
                  <a:ea typeface="+mj-ea"/>
                </a:rPr>
                <a:t>Q</a:t>
              </a:r>
              <a:endParaRPr lang="ja-JP" altLang="en-US" sz="4000" dirty="0">
                <a:latin typeface="+mj-ea"/>
                <a:ea typeface="+mj-ea"/>
              </a:endParaRPr>
            </a:p>
          </p:txBody>
        </p:sp>
        <p:sp>
          <p:nvSpPr>
            <p:cNvPr id="10" name="楕円 9">
              <a:extLst>
                <a:ext uri="{FF2B5EF4-FFF2-40B4-BE49-F238E27FC236}">
                  <a16:creationId xmlns:a16="http://schemas.microsoft.com/office/drawing/2014/main" id="{B310DCB8-517D-428C-B603-B619310CC68E}"/>
                </a:ext>
              </a:extLst>
            </p:cNvPr>
            <p:cNvSpPr/>
            <p:nvPr/>
          </p:nvSpPr>
          <p:spPr>
            <a:xfrm>
              <a:off x="1073717" y="1357534"/>
              <a:ext cx="871819" cy="871538"/>
            </a:xfrm>
            <a:prstGeom prst="ellipse">
              <a:avLst/>
            </a:prstGeom>
            <a:solidFill>
              <a:srgbClr val="FEFCD8"/>
            </a:solidFill>
            <a:ln>
              <a:solidFill>
                <a:srgbClr val="891B8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4000" dirty="0">
                  <a:solidFill>
                    <a:srgbClr val="891B86"/>
                  </a:solidFill>
                  <a:latin typeface="+mj-ea"/>
                  <a:ea typeface="+mj-ea"/>
                </a:rPr>
                <a:t>6</a:t>
              </a:r>
              <a:endParaRPr lang="ja-JP" altLang="en-US" sz="4000" dirty="0">
                <a:solidFill>
                  <a:srgbClr val="891B86"/>
                </a:solidFill>
                <a:latin typeface="+mj-ea"/>
                <a:ea typeface="+mj-ea"/>
              </a:endParaRPr>
            </a:p>
          </p:txBody>
        </p:sp>
      </p:grpSp>
      <p:sp>
        <p:nvSpPr>
          <p:cNvPr id="11" name="テキスト ボックス 7">
            <a:extLst>
              <a:ext uri="{FF2B5EF4-FFF2-40B4-BE49-F238E27FC236}">
                <a16:creationId xmlns:a16="http://schemas.microsoft.com/office/drawing/2014/main" id="{4A8724D1-1915-4061-A579-EE47845BBC40}"/>
              </a:ext>
            </a:extLst>
          </p:cNvPr>
          <p:cNvSpPr txBox="1">
            <a:spLocks noChangeArrowheads="1"/>
          </p:cNvSpPr>
          <p:nvPr/>
        </p:nvSpPr>
        <p:spPr bwMode="auto">
          <a:xfrm>
            <a:off x="2074863" y="584200"/>
            <a:ext cx="7566025" cy="1446213"/>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Font typeface="Arial" panose="020B0604020202020204" pitchFamily="34" charset="0"/>
              <a:buNone/>
              <a:defRPr/>
            </a:pPr>
            <a:r>
              <a:rPr lang="ja-JP" altLang="en-US" sz="4000" spc="-150" dirty="0">
                <a:latin typeface="游ゴシック" panose="020B0400000000000000" pitchFamily="50" charset="-128"/>
                <a:ea typeface="游ゴシック" panose="020B0400000000000000" pitchFamily="50" charset="-128"/>
              </a:rPr>
              <a:t>すい臓がんの</a:t>
            </a:r>
            <a:endParaRPr lang="en-US" altLang="ja-JP" sz="4000" spc="-150" dirty="0">
              <a:latin typeface="游ゴシック" panose="020B0400000000000000" pitchFamily="50" charset="-128"/>
              <a:ea typeface="游ゴシック" panose="020B0400000000000000" pitchFamily="50" charset="-128"/>
            </a:endParaRPr>
          </a:p>
          <a:p>
            <a:pPr>
              <a:buFont typeface="Arial" panose="020B0604020202020204" pitchFamily="34" charset="0"/>
              <a:buNone/>
              <a:defRPr/>
            </a:pPr>
            <a:r>
              <a:rPr lang="ja-JP" altLang="en-US" sz="4000" spc="-150" dirty="0">
                <a:solidFill>
                  <a:srgbClr val="6C0B5E"/>
                </a:solidFill>
                <a:latin typeface="游ゴシック" panose="020B0400000000000000" pitchFamily="50" charset="-128"/>
                <a:ea typeface="游ゴシック" panose="020B0400000000000000" pitchFamily="50" charset="-128"/>
              </a:rPr>
              <a:t>薬物療法</a:t>
            </a:r>
            <a:r>
              <a:rPr lang="ja-JP" altLang="en-US" sz="4000" spc="-150" dirty="0">
                <a:latin typeface="游ゴシック" panose="020B0400000000000000" pitchFamily="50" charset="-128"/>
                <a:ea typeface="游ゴシック" panose="020B0400000000000000" pitchFamily="50" charset="-128"/>
              </a:rPr>
              <a:t>について教えてください</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図 4">
            <a:extLst>
              <a:ext uri="{FF2B5EF4-FFF2-40B4-BE49-F238E27FC236}">
                <a16:creationId xmlns:a16="http://schemas.microsoft.com/office/drawing/2014/main" id="{5C3F7076-1951-4DCC-8FEC-628385522C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a:extLst>
              <a:ext uri="{FF2B5EF4-FFF2-40B4-BE49-F238E27FC236}">
                <a16:creationId xmlns:a16="http://schemas.microsoft.com/office/drawing/2014/main" id="{2A501BC6-DBB3-472E-AA1F-610C2666E51D}"/>
              </a:ext>
            </a:extLst>
          </p:cNvPr>
          <p:cNvSpPr/>
          <p:nvPr/>
        </p:nvSpPr>
        <p:spPr>
          <a:xfrm>
            <a:off x="0" y="0"/>
            <a:ext cx="9906000" cy="1117600"/>
          </a:xfrm>
          <a:prstGeom prst="rect">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2" name="テキスト ボックス 1">
            <a:extLst>
              <a:ext uri="{FF2B5EF4-FFF2-40B4-BE49-F238E27FC236}">
                <a16:creationId xmlns:a16="http://schemas.microsoft.com/office/drawing/2014/main" id="{258821EB-8E6C-4477-BD12-A0B2F0443329}"/>
              </a:ext>
            </a:extLst>
          </p:cNvPr>
          <p:cNvSpPr txBox="1"/>
          <p:nvPr/>
        </p:nvSpPr>
        <p:spPr>
          <a:xfrm>
            <a:off x="668338" y="0"/>
            <a:ext cx="8567737" cy="1108075"/>
          </a:xfrm>
          <a:prstGeom prst="rect">
            <a:avLst/>
          </a:prstGeom>
          <a:noFill/>
        </p:spPr>
        <p:txBody>
          <a:bodyPr anchor="ctr">
            <a:spAutoFit/>
          </a:bodyPr>
          <a:lstStyle/>
          <a:p>
            <a:pPr algn="ctr">
              <a:defRPr/>
            </a:pPr>
            <a:r>
              <a:rPr lang="ja-JP" altLang="en-US" sz="2400" b="1" spc="-150" dirty="0">
                <a:solidFill>
                  <a:schemeClr val="bg1"/>
                </a:solidFill>
                <a:latin typeface="游ゴシック" panose="020B0400000000000000" pitchFamily="50" charset="-128"/>
                <a:ea typeface="游ゴシック" panose="020B0400000000000000" pitchFamily="50" charset="-128"/>
              </a:rPr>
              <a:t>もっと知ってほしい</a:t>
            </a:r>
            <a:r>
              <a:rPr lang="ja-JP" altLang="en-US" sz="6600" b="1" spc="-150" dirty="0">
                <a:solidFill>
                  <a:schemeClr val="bg1"/>
                </a:solidFill>
                <a:latin typeface="游ゴシック" panose="020B0400000000000000" pitchFamily="50" charset="-128"/>
                <a:ea typeface="游ゴシック" panose="020B0400000000000000" pitchFamily="50" charset="-128"/>
              </a:rPr>
              <a:t>すい臓</a:t>
            </a:r>
            <a:r>
              <a:rPr lang="ja-JP" altLang="en-US" sz="4800" b="1" spc="-150" dirty="0">
                <a:solidFill>
                  <a:schemeClr val="bg1"/>
                </a:solidFill>
                <a:latin typeface="游ゴシック" panose="020B0400000000000000" pitchFamily="50" charset="-128"/>
                <a:ea typeface="游ゴシック" panose="020B0400000000000000" pitchFamily="50" charset="-128"/>
              </a:rPr>
              <a:t>がん</a:t>
            </a:r>
            <a:r>
              <a:rPr lang="ja-JP" altLang="en-US" sz="2400" b="1" spc="-150" dirty="0">
                <a:solidFill>
                  <a:schemeClr val="bg1"/>
                </a:solidFill>
                <a:latin typeface="游ゴシック" panose="020B0400000000000000" pitchFamily="50" charset="-128"/>
                <a:ea typeface="游ゴシック" panose="020B0400000000000000" pitchFamily="50" charset="-128"/>
              </a:rPr>
              <a:t>のこと</a:t>
            </a:r>
          </a:p>
        </p:txBody>
      </p:sp>
      <p:sp>
        <p:nvSpPr>
          <p:cNvPr id="8197" name="テキスト ボックス 2">
            <a:extLst>
              <a:ext uri="{FF2B5EF4-FFF2-40B4-BE49-F238E27FC236}">
                <a16:creationId xmlns:a16="http://schemas.microsoft.com/office/drawing/2014/main" id="{315A280E-DB9B-4935-97B4-DA922DFF1997}"/>
              </a:ext>
            </a:extLst>
          </p:cNvPr>
          <p:cNvSpPr txBox="1">
            <a:spLocks noChangeArrowheads="1"/>
          </p:cNvSpPr>
          <p:nvPr/>
        </p:nvSpPr>
        <p:spPr bwMode="auto">
          <a:xfrm>
            <a:off x="1014413" y="1306513"/>
            <a:ext cx="8085137" cy="486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nSpc>
                <a:spcPts val="2700"/>
              </a:lnSpc>
              <a:spcBef>
                <a:spcPts val="1200"/>
              </a:spcBef>
              <a:buClr>
                <a:srgbClr val="6C0B5E"/>
              </a:buClr>
              <a:buFont typeface="Wingdings" panose="05000000000000000000" pitchFamily="2" charset="2"/>
              <a:buChar char="l"/>
            </a:pPr>
            <a:r>
              <a:rPr lang="ja-JP" altLang="en-US" sz="2400" dirty="0">
                <a:latin typeface="游ゴシック" panose="020B0400000000000000" pitchFamily="50" charset="-128"/>
                <a:ea typeface="游ゴシック" panose="020B0400000000000000" pitchFamily="50" charset="-128"/>
              </a:rPr>
              <a:t>すい臓がんはどのような</a:t>
            </a:r>
            <a:r>
              <a:rPr lang="ja-JP" altLang="en-US" sz="2400" b="1" dirty="0">
                <a:latin typeface="游ゴシック" panose="020B0400000000000000" pitchFamily="50" charset="-128"/>
                <a:ea typeface="游ゴシック" panose="020B0400000000000000" pitchFamily="50" charset="-128"/>
              </a:rPr>
              <a:t>病気</a:t>
            </a:r>
            <a:r>
              <a:rPr lang="ja-JP" altLang="en-US" sz="2400" dirty="0">
                <a:latin typeface="游ゴシック" panose="020B0400000000000000" pitchFamily="50" charset="-128"/>
                <a:ea typeface="游ゴシック" panose="020B0400000000000000" pitchFamily="50" charset="-128"/>
              </a:rPr>
              <a:t>ですか</a:t>
            </a:r>
          </a:p>
          <a:p>
            <a:pPr>
              <a:lnSpc>
                <a:spcPts val="2700"/>
              </a:lnSpc>
              <a:spcBef>
                <a:spcPts val="1200"/>
              </a:spcBef>
              <a:buClr>
                <a:srgbClr val="6C0B5E"/>
              </a:buClr>
              <a:buFont typeface="Wingdings" panose="05000000000000000000" pitchFamily="2" charset="2"/>
              <a:buChar char="l"/>
            </a:pPr>
            <a:r>
              <a:rPr lang="ja-JP" altLang="en-US" sz="2400" dirty="0">
                <a:latin typeface="游ゴシック" panose="020B0400000000000000" pitchFamily="50" charset="-128"/>
                <a:ea typeface="游ゴシック" panose="020B0400000000000000" pitchFamily="50" charset="-128"/>
              </a:rPr>
              <a:t>どのような</a:t>
            </a:r>
            <a:r>
              <a:rPr lang="ja-JP" altLang="en-US" sz="2400" b="1" dirty="0">
                <a:latin typeface="游ゴシック" panose="020B0400000000000000" pitchFamily="50" charset="-128"/>
                <a:ea typeface="游ゴシック" panose="020B0400000000000000" pitchFamily="50" charset="-128"/>
              </a:rPr>
              <a:t>検査</a:t>
            </a:r>
            <a:r>
              <a:rPr lang="ja-JP" altLang="en-US" sz="2400" dirty="0">
                <a:latin typeface="游ゴシック" panose="020B0400000000000000" pitchFamily="50" charset="-128"/>
                <a:ea typeface="游ゴシック" panose="020B0400000000000000" pitchFamily="50" charset="-128"/>
              </a:rPr>
              <a:t>ですい臓がんと診断されるのですか</a:t>
            </a:r>
          </a:p>
          <a:p>
            <a:pPr>
              <a:lnSpc>
                <a:spcPts val="2700"/>
              </a:lnSpc>
              <a:spcBef>
                <a:spcPts val="1200"/>
              </a:spcBef>
              <a:buClr>
                <a:srgbClr val="6C0B5E"/>
              </a:buClr>
              <a:buFont typeface="Wingdings" panose="05000000000000000000" pitchFamily="2" charset="2"/>
              <a:buChar char="l"/>
            </a:pPr>
            <a:r>
              <a:rPr lang="ja-JP" altLang="en-US" sz="2400" b="1" dirty="0">
                <a:latin typeface="游ゴシック" panose="020B0400000000000000" pitchFamily="50" charset="-128"/>
                <a:ea typeface="游ゴシック" panose="020B0400000000000000" pitchFamily="50" charset="-128"/>
              </a:rPr>
              <a:t>病期</a:t>
            </a:r>
            <a:r>
              <a:rPr lang="ja-JP" altLang="en-US" sz="2400" dirty="0">
                <a:latin typeface="游ゴシック" panose="020B0400000000000000" pitchFamily="50" charset="-128"/>
                <a:ea typeface="游ゴシック" panose="020B0400000000000000" pitchFamily="50" charset="-128"/>
              </a:rPr>
              <a:t>（ステージ）について教えてください</a:t>
            </a:r>
          </a:p>
          <a:p>
            <a:pPr>
              <a:lnSpc>
                <a:spcPts val="2700"/>
              </a:lnSpc>
              <a:spcBef>
                <a:spcPts val="1200"/>
              </a:spcBef>
              <a:buClr>
                <a:srgbClr val="6C0B5E"/>
              </a:buClr>
              <a:buFont typeface="Wingdings" panose="05000000000000000000" pitchFamily="2" charset="2"/>
              <a:buChar char="l"/>
            </a:pPr>
            <a:r>
              <a:rPr lang="ja-JP" altLang="en-US" sz="2400" dirty="0">
                <a:latin typeface="游ゴシック" panose="020B0400000000000000" pitchFamily="50" charset="-128"/>
                <a:ea typeface="游ゴシック" panose="020B0400000000000000" pitchFamily="50" charset="-128"/>
              </a:rPr>
              <a:t>すい臓がんでは、どのような</a:t>
            </a:r>
            <a:r>
              <a:rPr lang="ja-JP" altLang="en-US" sz="2400" b="1" dirty="0">
                <a:latin typeface="游ゴシック" panose="020B0400000000000000" pitchFamily="50" charset="-128"/>
                <a:ea typeface="游ゴシック" panose="020B0400000000000000" pitchFamily="50" charset="-128"/>
              </a:rPr>
              <a:t>治療</a:t>
            </a:r>
            <a:r>
              <a:rPr lang="ja-JP" altLang="en-US" sz="2400" dirty="0">
                <a:latin typeface="游ゴシック" panose="020B0400000000000000" pitchFamily="50" charset="-128"/>
                <a:ea typeface="游ゴシック" panose="020B0400000000000000" pitchFamily="50" charset="-128"/>
              </a:rPr>
              <a:t>が行われるのですか</a:t>
            </a:r>
          </a:p>
          <a:p>
            <a:pPr>
              <a:lnSpc>
                <a:spcPts val="2700"/>
              </a:lnSpc>
              <a:spcBef>
                <a:spcPts val="1200"/>
              </a:spcBef>
              <a:buClr>
                <a:srgbClr val="6C0B5E"/>
              </a:buClr>
              <a:buFont typeface="Wingdings" panose="05000000000000000000" pitchFamily="2" charset="2"/>
              <a:buChar char="l"/>
            </a:pPr>
            <a:r>
              <a:rPr lang="ja-JP" altLang="en-US" sz="2400" dirty="0">
                <a:latin typeface="游ゴシック" panose="020B0400000000000000" pitchFamily="50" charset="-128"/>
                <a:ea typeface="游ゴシック" panose="020B0400000000000000" pitchFamily="50" charset="-128"/>
              </a:rPr>
              <a:t>すい臓がんでは、どのような</a:t>
            </a:r>
            <a:r>
              <a:rPr lang="ja-JP" altLang="en-US" sz="2400" b="1" dirty="0">
                <a:latin typeface="游ゴシック" panose="020B0400000000000000" pitchFamily="50" charset="-128"/>
                <a:ea typeface="游ゴシック" panose="020B0400000000000000" pitchFamily="50" charset="-128"/>
              </a:rPr>
              <a:t>手術</a:t>
            </a:r>
            <a:r>
              <a:rPr lang="ja-JP" altLang="en-US" sz="2400" dirty="0">
                <a:latin typeface="游ゴシック" panose="020B0400000000000000" pitchFamily="50" charset="-128"/>
                <a:ea typeface="游ゴシック" panose="020B0400000000000000" pitchFamily="50" charset="-128"/>
              </a:rPr>
              <a:t>が行われますか</a:t>
            </a:r>
          </a:p>
          <a:p>
            <a:pPr>
              <a:lnSpc>
                <a:spcPts val="2700"/>
              </a:lnSpc>
              <a:spcBef>
                <a:spcPts val="1200"/>
              </a:spcBef>
              <a:buClr>
                <a:srgbClr val="6C0B5E"/>
              </a:buClr>
              <a:buFont typeface="Wingdings" panose="05000000000000000000" pitchFamily="2" charset="2"/>
              <a:buChar char="l"/>
            </a:pPr>
            <a:r>
              <a:rPr lang="ja-JP" altLang="en-US" sz="2400" dirty="0">
                <a:latin typeface="游ゴシック" panose="020B0400000000000000" pitchFamily="50" charset="-128"/>
                <a:ea typeface="游ゴシック" panose="020B0400000000000000" pitchFamily="50" charset="-128"/>
              </a:rPr>
              <a:t>すい臓がんの</a:t>
            </a:r>
            <a:r>
              <a:rPr lang="ja-JP" altLang="en-US" sz="2400" b="1" dirty="0">
                <a:latin typeface="游ゴシック" panose="020B0400000000000000" pitchFamily="50" charset="-128"/>
                <a:ea typeface="游ゴシック" panose="020B0400000000000000" pitchFamily="50" charset="-128"/>
              </a:rPr>
              <a:t>薬物療法</a:t>
            </a:r>
            <a:r>
              <a:rPr lang="ja-JP" altLang="en-US" sz="2400" dirty="0">
                <a:latin typeface="游ゴシック" panose="020B0400000000000000" pitchFamily="50" charset="-128"/>
                <a:ea typeface="游ゴシック" panose="020B0400000000000000" pitchFamily="50" charset="-128"/>
              </a:rPr>
              <a:t>について教えてください</a:t>
            </a:r>
          </a:p>
          <a:p>
            <a:pPr>
              <a:lnSpc>
                <a:spcPts val="2700"/>
              </a:lnSpc>
              <a:spcBef>
                <a:spcPts val="600"/>
              </a:spcBef>
              <a:buClr>
                <a:srgbClr val="6C0B5E"/>
              </a:buClr>
              <a:buFont typeface="Wingdings" panose="05000000000000000000" pitchFamily="2" charset="2"/>
              <a:buChar char="l"/>
            </a:pPr>
            <a:r>
              <a:rPr lang="ja-JP" altLang="en-US" sz="2400" dirty="0">
                <a:latin typeface="游ゴシック" panose="020B0400000000000000" pitchFamily="50" charset="-128"/>
                <a:ea typeface="游ゴシック" panose="020B0400000000000000" pitchFamily="50" charset="-128"/>
              </a:rPr>
              <a:t>薬物療法ではどのような</a:t>
            </a:r>
            <a:r>
              <a:rPr lang="ja-JP" altLang="en-US" sz="2400" b="1" dirty="0">
                <a:latin typeface="游ゴシック" panose="020B0400000000000000" pitchFamily="50" charset="-128"/>
                <a:ea typeface="游ゴシック" panose="020B0400000000000000" pitchFamily="50" charset="-128"/>
              </a:rPr>
              <a:t>副作用</a:t>
            </a:r>
            <a:r>
              <a:rPr lang="ja-JP" altLang="en-US" sz="2400" dirty="0">
                <a:latin typeface="游ゴシック" panose="020B0400000000000000" pitchFamily="50" charset="-128"/>
                <a:ea typeface="游ゴシック" panose="020B0400000000000000" pitchFamily="50" charset="-128"/>
              </a:rPr>
              <a:t>がいつごろ現れますか</a:t>
            </a:r>
          </a:p>
          <a:p>
            <a:pPr>
              <a:lnSpc>
                <a:spcPts val="2700"/>
              </a:lnSpc>
              <a:spcBef>
                <a:spcPts val="1200"/>
              </a:spcBef>
              <a:buClr>
                <a:srgbClr val="6C0B5E"/>
              </a:buClr>
              <a:buFont typeface="Wingdings" panose="05000000000000000000" pitchFamily="2" charset="2"/>
              <a:buChar char="l"/>
            </a:pPr>
            <a:r>
              <a:rPr lang="ja-JP" altLang="en-US" sz="2400" b="1" dirty="0">
                <a:latin typeface="游ゴシック" panose="020B0400000000000000" pitchFamily="50" charset="-128"/>
                <a:ea typeface="游ゴシック" panose="020B0400000000000000" pitchFamily="50" charset="-128"/>
              </a:rPr>
              <a:t>化学放射線療法</a:t>
            </a:r>
            <a:r>
              <a:rPr lang="ja-JP" altLang="en-US" sz="2400" dirty="0">
                <a:latin typeface="游ゴシック" panose="020B0400000000000000" pitchFamily="50" charset="-128"/>
                <a:ea typeface="游ゴシック" panose="020B0400000000000000" pitchFamily="50" charset="-128"/>
              </a:rPr>
              <a:t>はどのような治療法ですか</a:t>
            </a:r>
          </a:p>
          <a:p>
            <a:pPr>
              <a:lnSpc>
                <a:spcPts val="2700"/>
              </a:lnSpc>
              <a:spcBef>
                <a:spcPts val="1200"/>
              </a:spcBef>
              <a:buClr>
                <a:srgbClr val="6C0B5E"/>
              </a:buClr>
              <a:buFont typeface="Wingdings" panose="05000000000000000000" pitchFamily="2" charset="2"/>
              <a:buChar char="l"/>
            </a:pPr>
            <a:r>
              <a:rPr lang="ja-JP" altLang="en-US" sz="2400" dirty="0">
                <a:latin typeface="游ゴシック" panose="020B0400000000000000" pitchFamily="50" charset="-128"/>
                <a:ea typeface="游ゴシック" panose="020B0400000000000000" pitchFamily="50" charset="-128"/>
              </a:rPr>
              <a:t>痛みや黄疸、栄養障害を</a:t>
            </a:r>
            <a:r>
              <a:rPr lang="ja-JP" altLang="en-US" sz="2400" b="1" dirty="0">
                <a:latin typeface="游ゴシック" panose="020B0400000000000000" pitchFamily="50" charset="-128"/>
                <a:ea typeface="游ゴシック" panose="020B0400000000000000" pitchFamily="50" charset="-128"/>
              </a:rPr>
              <a:t>改善する方法</a:t>
            </a:r>
            <a:r>
              <a:rPr lang="ja-JP" altLang="en-US" sz="2400" dirty="0">
                <a:latin typeface="游ゴシック" panose="020B0400000000000000" pitchFamily="50" charset="-128"/>
                <a:ea typeface="游ゴシック" panose="020B0400000000000000" pitchFamily="50" charset="-128"/>
              </a:rPr>
              <a:t>はありますか</a:t>
            </a:r>
          </a:p>
          <a:p>
            <a:pPr>
              <a:lnSpc>
                <a:spcPts val="2700"/>
              </a:lnSpc>
              <a:spcBef>
                <a:spcPts val="1200"/>
              </a:spcBef>
              <a:buClr>
                <a:srgbClr val="6C0B5E"/>
              </a:buClr>
              <a:buFont typeface="Wingdings" panose="05000000000000000000" pitchFamily="2" charset="2"/>
              <a:buChar char="l"/>
            </a:pPr>
            <a:r>
              <a:rPr lang="ja-JP" altLang="en-US" sz="2400" b="1" dirty="0">
                <a:latin typeface="游ゴシック" panose="020B0400000000000000" pitchFamily="50" charset="-128"/>
                <a:ea typeface="游ゴシック" panose="020B0400000000000000" pitchFamily="50" charset="-128"/>
              </a:rPr>
              <a:t>再発・転移</a:t>
            </a:r>
            <a:r>
              <a:rPr lang="ja-JP" altLang="en-US" sz="2400" dirty="0">
                <a:latin typeface="游ゴシック" panose="020B0400000000000000" pitchFamily="50" charset="-128"/>
                <a:ea typeface="游ゴシック" panose="020B0400000000000000" pitchFamily="50" charset="-128"/>
              </a:rPr>
              <a:t>とはどのような状態になることですか</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図 6">
            <a:extLst>
              <a:ext uri="{FF2B5EF4-FFF2-40B4-BE49-F238E27FC236}">
                <a16:creationId xmlns:a16="http://schemas.microsoft.com/office/drawing/2014/main" id="{7D44D8BA-093A-49E6-8961-E2F5D8051D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テキスト ボックス 8">
            <a:extLst>
              <a:ext uri="{FF2B5EF4-FFF2-40B4-BE49-F238E27FC236}">
                <a16:creationId xmlns:a16="http://schemas.microsoft.com/office/drawing/2014/main" id="{047B390E-1155-4949-B536-E590E77B5100}"/>
              </a:ext>
            </a:extLst>
          </p:cNvPr>
          <p:cNvSpPr txBox="1">
            <a:spLocks noChangeArrowheads="1"/>
          </p:cNvSpPr>
          <p:nvPr/>
        </p:nvSpPr>
        <p:spPr bwMode="auto">
          <a:xfrm>
            <a:off x="1920081" y="378460"/>
            <a:ext cx="6045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3200" b="1" dirty="0">
                <a:solidFill>
                  <a:srgbClr val="6C0B5E"/>
                </a:solidFill>
                <a:latin typeface="游ゴシック" panose="020B0400000000000000" pitchFamily="50" charset="-128"/>
                <a:ea typeface="游ゴシック" panose="020B0400000000000000" pitchFamily="50" charset="-128"/>
              </a:rPr>
              <a:t>切除可能な人の術前の薬物療法</a:t>
            </a:r>
          </a:p>
        </p:txBody>
      </p:sp>
      <p:cxnSp>
        <p:nvCxnSpPr>
          <p:cNvPr id="10" name="直線コネクタ 9">
            <a:extLst>
              <a:ext uri="{FF2B5EF4-FFF2-40B4-BE49-F238E27FC236}">
                <a16:creationId xmlns:a16="http://schemas.microsoft.com/office/drawing/2014/main" id="{105AB9E7-BC98-4A9D-BDC3-79D73D212FEA}"/>
              </a:ext>
            </a:extLst>
          </p:cNvPr>
          <p:cNvCxnSpPr/>
          <p:nvPr/>
        </p:nvCxnSpPr>
        <p:spPr>
          <a:xfrm>
            <a:off x="863600" y="5933440"/>
            <a:ext cx="7993063" cy="0"/>
          </a:xfrm>
          <a:prstGeom prst="line">
            <a:avLst/>
          </a:prstGeom>
          <a:ln w="57150" cmpd="sng">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11" name="直線コネクタ 10">
            <a:extLst>
              <a:ext uri="{FF2B5EF4-FFF2-40B4-BE49-F238E27FC236}">
                <a16:creationId xmlns:a16="http://schemas.microsoft.com/office/drawing/2014/main" id="{262AB412-CD64-4C8F-946F-73BEDD2C7089}"/>
              </a:ext>
            </a:extLst>
          </p:cNvPr>
          <p:cNvCxnSpPr/>
          <p:nvPr/>
        </p:nvCxnSpPr>
        <p:spPr>
          <a:xfrm flipV="1">
            <a:off x="893763" y="5328603"/>
            <a:ext cx="0" cy="581025"/>
          </a:xfrm>
          <a:prstGeom prst="line">
            <a:avLst/>
          </a:prstGeom>
          <a:ln w="57150" cmpd="sng">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12" name="直線コネクタ 11">
            <a:extLst>
              <a:ext uri="{FF2B5EF4-FFF2-40B4-BE49-F238E27FC236}">
                <a16:creationId xmlns:a16="http://schemas.microsoft.com/office/drawing/2014/main" id="{84AB52B9-1E9F-48B6-B117-CEA6BABE09C8}"/>
              </a:ext>
            </a:extLst>
          </p:cNvPr>
          <p:cNvCxnSpPr/>
          <p:nvPr/>
        </p:nvCxnSpPr>
        <p:spPr>
          <a:xfrm flipV="1">
            <a:off x="8821738" y="5328603"/>
            <a:ext cx="0" cy="581025"/>
          </a:xfrm>
          <a:prstGeom prst="line">
            <a:avLst/>
          </a:prstGeom>
          <a:ln w="57150" cmpd="sng">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39943" name="テキスト ボックス 12">
            <a:extLst>
              <a:ext uri="{FF2B5EF4-FFF2-40B4-BE49-F238E27FC236}">
                <a16:creationId xmlns:a16="http://schemas.microsoft.com/office/drawing/2014/main" id="{1D411154-F784-4720-9258-E2CFB295C011}"/>
              </a:ext>
            </a:extLst>
          </p:cNvPr>
          <p:cNvSpPr txBox="1">
            <a:spLocks noChangeArrowheads="1"/>
          </p:cNvSpPr>
          <p:nvPr/>
        </p:nvSpPr>
        <p:spPr bwMode="auto">
          <a:xfrm>
            <a:off x="774700" y="1105853"/>
            <a:ext cx="83566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2400" dirty="0">
                <a:latin typeface="游ゴシック" panose="020B0400000000000000" pitchFamily="50" charset="-128"/>
                <a:ea typeface="游ゴシック" panose="020B0400000000000000" pitchFamily="50" charset="-128"/>
              </a:rPr>
              <a:t>Ⅰ</a:t>
            </a:r>
            <a:r>
              <a:rPr lang="ja-JP" altLang="en-US" sz="2400" dirty="0">
                <a:latin typeface="游ゴシック" panose="020B0400000000000000" pitchFamily="50" charset="-128"/>
                <a:ea typeface="游ゴシック" panose="020B0400000000000000" pitchFamily="50" charset="-128"/>
              </a:rPr>
              <a:t>期、</a:t>
            </a:r>
            <a:r>
              <a:rPr lang="en-US" altLang="ja-JP" sz="2400" dirty="0">
                <a:latin typeface="游ゴシック" panose="020B0400000000000000" pitchFamily="50" charset="-128"/>
                <a:ea typeface="游ゴシック" panose="020B0400000000000000" pitchFamily="50" charset="-128"/>
              </a:rPr>
              <a:t>Ⅱ</a:t>
            </a:r>
            <a:r>
              <a:rPr lang="ja-JP" altLang="en-US" sz="2400" dirty="0">
                <a:latin typeface="游ゴシック" panose="020B0400000000000000" pitchFamily="50" charset="-128"/>
                <a:ea typeface="游ゴシック" panose="020B0400000000000000" pitchFamily="50" charset="-128"/>
              </a:rPr>
              <a:t>期で手術可能と判断された人は、ゲムシタビンとＳ</a:t>
            </a:r>
            <a:r>
              <a:rPr lang="en-US" altLang="ja-JP" sz="2400" dirty="0">
                <a:latin typeface="游ゴシック" panose="020B0400000000000000" pitchFamily="50" charset="-128"/>
                <a:ea typeface="游ゴシック" panose="020B0400000000000000" pitchFamily="50" charset="-128"/>
              </a:rPr>
              <a:t>-</a:t>
            </a:r>
            <a:r>
              <a:rPr lang="ja-JP" altLang="en-US" sz="2400" dirty="0">
                <a:latin typeface="游ゴシック" panose="020B0400000000000000" pitchFamily="50" charset="-128"/>
                <a:ea typeface="游ゴシック" panose="020B0400000000000000" pitchFamily="50" charset="-128"/>
              </a:rPr>
              <a:t>１を併用するＧＳ療法でがんを抑えてから手術に臨む</a:t>
            </a:r>
          </a:p>
          <a:p>
            <a:r>
              <a:rPr lang="ja-JP" altLang="en-US" sz="2400" dirty="0">
                <a:latin typeface="游ゴシック" panose="020B0400000000000000" pitchFamily="50" charset="-128"/>
                <a:ea typeface="游ゴシック" panose="020B0400000000000000" pitchFamily="50" charset="-128"/>
              </a:rPr>
              <a:t>ゲムシタビンを</a:t>
            </a:r>
            <a:r>
              <a:rPr lang="en-US" altLang="ja-JP" sz="2400" dirty="0">
                <a:latin typeface="游ゴシック" panose="020B0400000000000000" pitchFamily="50" charset="-128"/>
                <a:ea typeface="游ゴシック" panose="020B0400000000000000" pitchFamily="50" charset="-128"/>
              </a:rPr>
              <a:t>1</a:t>
            </a:r>
            <a:r>
              <a:rPr lang="ja-JP" altLang="en-US" sz="2400" dirty="0">
                <a:latin typeface="游ゴシック" panose="020B0400000000000000" pitchFamily="50" charset="-128"/>
                <a:ea typeface="游ゴシック" panose="020B0400000000000000" pitchFamily="50" charset="-128"/>
              </a:rPr>
              <a:t>日目と</a:t>
            </a:r>
            <a:r>
              <a:rPr lang="en-US" altLang="ja-JP" sz="2400" dirty="0">
                <a:latin typeface="游ゴシック" panose="020B0400000000000000" pitchFamily="50" charset="-128"/>
                <a:ea typeface="游ゴシック" panose="020B0400000000000000" pitchFamily="50" charset="-128"/>
              </a:rPr>
              <a:t>8</a:t>
            </a:r>
            <a:r>
              <a:rPr lang="ja-JP" altLang="en-US" sz="2400" dirty="0">
                <a:latin typeface="游ゴシック" panose="020B0400000000000000" pitchFamily="50" charset="-128"/>
                <a:ea typeface="游ゴシック" panose="020B0400000000000000" pitchFamily="50" charset="-128"/>
              </a:rPr>
              <a:t>日目、</a:t>
            </a:r>
            <a:r>
              <a:rPr lang="en-US" altLang="ja-JP" sz="2400" dirty="0">
                <a:latin typeface="游ゴシック" panose="020B0400000000000000" pitchFamily="50" charset="-128"/>
                <a:ea typeface="游ゴシック" panose="020B0400000000000000" pitchFamily="50" charset="-128"/>
              </a:rPr>
              <a:t>S-1</a:t>
            </a:r>
            <a:r>
              <a:rPr lang="ja-JP" altLang="en-US" sz="2400" dirty="0">
                <a:latin typeface="游ゴシック" panose="020B0400000000000000" pitchFamily="50" charset="-128"/>
                <a:ea typeface="游ゴシック" panose="020B0400000000000000" pitchFamily="50" charset="-128"/>
              </a:rPr>
              <a:t>を１～</a:t>
            </a:r>
            <a:r>
              <a:rPr lang="en-US" altLang="ja-JP" sz="2400" dirty="0">
                <a:latin typeface="游ゴシック" panose="020B0400000000000000" pitchFamily="50" charset="-128"/>
                <a:ea typeface="游ゴシック" panose="020B0400000000000000" pitchFamily="50" charset="-128"/>
              </a:rPr>
              <a:t>15</a:t>
            </a:r>
            <a:r>
              <a:rPr lang="ja-JP" altLang="en-US" sz="2400" dirty="0">
                <a:latin typeface="游ゴシック" panose="020B0400000000000000" pitchFamily="50" charset="-128"/>
                <a:ea typeface="游ゴシック" panose="020B0400000000000000" pitchFamily="50" charset="-128"/>
              </a:rPr>
              <a:t>日投与した後、</a:t>
            </a:r>
            <a:r>
              <a:rPr lang="en-US" altLang="ja-JP" sz="2400" dirty="0">
                <a:latin typeface="游ゴシック" panose="020B0400000000000000" pitchFamily="50" charset="-128"/>
                <a:ea typeface="游ゴシック" panose="020B0400000000000000" pitchFamily="50" charset="-128"/>
              </a:rPr>
              <a:t>7</a:t>
            </a:r>
            <a:r>
              <a:rPr lang="ja-JP" altLang="en-US" sz="2400" dirty="0">
                <a:latin typeface="游ゴシック" panose="020B0400000000000000" pitchFamily="50" charset="-128"/>
                <a:ea typeface="游ゴシック" panose="020B0400000000000000" pitchFamily="50" charset="-128"/>
              </a:rPr>
              <a:t>日間休薬し３週間で</a:t>
            </a:r>
            <a:r>
              <a:rPr lang="en-US" altLang="ja-JP" sz="2400" dirty="0">
                <a:latin typeface="游ゴシック" panose="020B0400000000000000" pitchFamily="50" charset="-128"/>
                <a:ea typeface="游ゴシック" panose="020B0400000000000000" pitchFamily="50" charset="-128"/>
              </a:rPr>
              <a:t>1</a:t>
            </a:r>
            <a:r>
              <a:rPr lang="ja-JP" altLang="en-US" sz="2400" dirty="0">
                <a:latin typeface="游ゴシック" panose="020B0400000000000000" pitchFamily="50" charset="-128"/>
                <a:ea typeface="游ゴシック" panose="020B0400000000000000" pitchFamily="50" charset="-128"/>
              </a:rPr>
              <a:t>コース。これを</a:t>
            </a:r>
            <a:r>
              <a:rPr lang="en-US" altLang="ja-JP" sz="2400" dirty="0">
                <a:latin typeface="游ゴシック" panose="020B0400000000000000" pitchFamily="50" charset="-128"/>
                <a:ea typeface="游ゴシック" panose="020B0400000000000000" pitchFamily="50" charset="-128"/>
              </a:rPr>
              <a:t>2</a:t>
            </a:r>
            <a:r>
              <a:rPr lang="ja-JP" altLang="en-US" sz="2400" dirty="0">
                <a:latin typeface="游ゴシック" panose="020B0400000000000000" pitchFamily="50" charset="-128"/>
                <a:ea typeface="游ゴシック" panose="020B0400000000000000" pitchFamily="50" charset="-128"/>
              </a:rPr>
              <a:t>回繰り返す。</a:t>
            </a:r>
          </a:p>
        </p:txBody>
      </p:sp>
      <p:sp>
        <p:nvSpPr>
          <p:cNvPr id="14" name="正方形/長方形 13">
            <a:extLst>
              <a:ext uri="{FF2B5EF4-FFF2-40B4-BE49-F238E27FC236}">
                <a16:creationId xmlns:a16="http://schemas.microsoft.com/office/drawing/2014/main" id="{85064638-D7FB-4037-8C38-63B6F7C9E0A8}"/>
              </a:ext>
            </a:extLst>
          </p:cNvPr>
          <p:cNvSpPr/>
          <p:nvPr/>
        </p:nvSpPr>
        <p:spPr>
          <a:xfrm>
            <a:off x="1319213" y="3453862"/>
            <a:ext cx="2184400" cy="804333"/>
          </a:xfrm>
          <a:prstGeom prst="rect">
            <a:avLst/>
          </a:prstGeom>
          <a:gradFill flip="none" rotWithShape="1">
            <a:gsLst>
              <a:gs pos="18000">
                <a:srgbClr val="660066"/>
              </a:gs>
              <a:gs pos="100000">
                <a:srgbClr val="C26295">
                  <a:alpha val="53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altLang="ja-JP" sz="3600" dirty="0">
                <a:latin typeface="游ゴシック" panose="020B0400000000000000" pitchFamily="50" charset="-128"/>
                <a:ea typeface="游ゴシック" panose="020B0400000000000000" pitchFamily="50" charset="-128"/>
              </a:rPr>
              <a:t>1</a:t>
            </a:r>
            <a:r>
              <a:rPr lang="ja-JP" altLang="en-US" sz="3600" dirty="0">
                <a:latin typeface="游ゴシック" panose="020B0400000000000000" pitchFamily="50" charset="-128"/>
                <a:ea typeface="游ゴシック" panose="020B0400000000000000" pitchFamily="50" charset="-128"/>
              </a:rPr>
              <a:t>週目</a:t>
            </a:r>
          </a:p>
        </p:txBody>
      </p:sp>
      <p:sp>
        <p:nvSpPr>
          <p:cNvPr id="17" name="正方形/長方形 16">
            <a:extLst>
              <a:ext uri="{FF2B5EF4-FFF2-40B4-BE49-F238E27FC236}">
                <a16:creationId xmlns:a16="http://schemas.microsoft.com/office/drawing/2014/main" id="{5F1106B0-0EDB-446E-9ACE-C8D61903EE7F}"/>
              </a:ext>
            </a:extLst>
          </p:cNvPr>
          <p:cNvSpPr/>
          <p:nvPr/>
        </p:nvSpPr>
        <p:spPr>
          <a:xfrm>
            <a:off x="3860800" y="3453862"/>
            <a:ext cx="2184400" cy="804333"/>
          </a:xfrm>
          <a:prstGeom prst="rect">
            <a:avLst/>
          </a:prstGeom>
          <a:gradFill flip="none" rotWithShape="1">
            <a:gsLst>
              <a:gs pos="18000">
                <a:srgbClr val="660066"/>
              </a:gs>
              <a:gs pos="100000">
                <a:srgbClr val="C26295">
                  <a:alpha val="53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altLang="ja-JP" sz="3600" dirty="0">
                <a:latin typeface="游ゴシック" panose="020B0400000000000000" pitchFamily="50" charset="-128"/>
                <a:ea typeface="游ゴシック" panose="020B0400000000000000" pitchFamily="50" charset="-128"/>
              </a:rPr>
              <a:t>2</a:t>
            </a:r>
            <a:r>
              <a:rPr lang="ja-JP" altLang="en-US" sz="3600" dirty="0">
                <a:latin typeface="游ゴシック" panose="020B0400000000000000" pitchFamily="50" charset="-128"/>
                <a:ea typeface="游ゴシック" panose="020B0400000000000000" pitchFamily="50" charset="-128"/>
              </a:rPr>
              <a:t>週目</a:t>
            </a:r>
          </a:p>
        </p:txBody>
      </p:sp>
      <p:sp>
        <p:nvSpPr>
          <p:cNvPr id="18" name="正方形/長方形 17">
            <a:extLst>
              <a:ext uri="{FF2B5EF4-FFF2-40B4-BE49-F238E27FC236}">
                <a16:creationId xmlns:a16="http://schemas.microsoft.com/office/drawing/2014/main" id="{08EA72DB-C465-4EAF-91AD-D9C9A7D1A423}"/>
              </a:ext>
            </a:extLst>
          </p:cNvPr>
          <p:cNvSpPr/>
          <p:nvPr/>
        </p:nvSpPr>
        <p:spPr>
          <a:xfrm>
            <a:off x="6402387" y="3450313"/>
            <a:ext cx="2184400" cy="804333"/>
          </a:xfrm>
          <a:prstGeom prst="rect">
            <a:avLst/>
          </a:prstGeom>
          <a:gradFill flip="none" rotWithShape="1">
            <a:gsLst>
              <a:gs pos="18000">
                <a:srgbClr val="660066"/>
              </a:gs>
              <a:gs pos="100000">
                <a:srgbClr val="C26295">
                  <a:alpha val="53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altLang="ja-JP" sz="3600" dirty="0">
                <a:latin typeface="游ゴシック" panose="020B0400000000000000" pitchFamily="50" charset="-128"/>
                <a:ea typeface="游ゴシック" panose="020B0400000000000000" pitchFamily="50" charset="-128"/>
              </a:rPr>
              <a:t>3</a:t>
            </a:r>
            <a:r>
              <a:rPr lang="ja-JP" altLang="en-US" sz="3600" dirty="0">
                <a:latin typeface="游ゴシック" panose="020B0400000000000000" pitchFamily="50" charset="-128"/>
                <a:ea typeface="游ゴシック" panose="020B0400000000000000" pitchFamily="50" charset="-128"/>
              </a:rPr>
              <a:t>週目</a:t>
            </a:r>
          </a:p>
        </p:txBody>
      </p:sp>
      <p:sp>
        <p:nvSpPr>
          <p:cNvPr id="19" name="下矢印 19">
            <a:extLst>
              <a:ext uri="{FF2B5EF4-FFF2-40B4-BE49-F238E27FC236}">
                <a16:creationId xmlns:a16="http://schemas.microsoft.com/office/drawing/2014/main" id="{718E3E7E-BD15-4364-9D83-EDA506C15370}"/>
              </a:ext>
            </a:extLst>
          </p:cNvPr>
          <p:cNvSpPr/>
          <p:nvPr/>
        </p:nvSpPr>
        <p:spPr>
          <a:xfrm rot="10800000">
            <a:off x="1103313" y="4253865"/>
            <a:ext cx="433387" cy="398463"/>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39954" name="テキスト ボックス 19">
            <a:extLst>
              <a:ext uri="{FF2B5EF4-FFF2-40B4-BE49-F238E27FC236}">
                <a16:creationId xmlns:a16="http://schemas.microsoft.com/office/drawing/2014/main" id="{F1134F32-A482-4FB7-A7F6-F8D57B999A0D}"/>
              </a:ext>
            </a:extLst>
          </p:cNvPr>
          <p:cNvSpPr txBox="1">
            <a:spLocks noChangeArrowheads="1"/>
          </p:cNvSpPr>
          <p:nvPr/>
        </p:nvSpPr>
        <p:spPr bwMode="auto">
          <a:xfrm>
            <a:off x="995363" y="4660265"/>
            <a:ext cx="231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2000" b="1" dirty="0">
                <a:latin typeface="游ゴシック" panose="020B0400000000000000" pitchFamily="50" charset="-128"/>
                <a:ea typeface="游ゴシック" panose="020B0400000000000000" pitchFamily="50" charset="-128"/>
              </a:rPr>
              <a:t>1</a:t>
            </a:r>
            <a:r>
              <a:rPr lang="ja-JP" altLang="en-US" sz="2000" b="1" dirty="0">
                <a:latin typeface="游ゴシック" panose="020B0400000000000000" pitchFamily="50" charset="-128"/>
                <a:ea typeface="游ゴシック" panose="020B0400000000000000" pitchFamily="50" charset="-128"/>
              </a:rPr>
              <a:t>日目</a:t>
            </a:r>
            <a:endParaRPr lang="en-US" altLang="ja-JP" sz="2000" b="1"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ゲムシタビン投与</a:t>
            </a:r>
          </a:p>
        </p:txBody>
      </p:sp>
      <p:sp>
        <p:nvSpPr>
          <p:cNvPr id="21" name="下矢印 19">
            <a:extLst>
              <a:ext uri="{FF2B5EF4-FFF2-40B4-BE49-F238E27FC236}">
                <a16:creationId xmlns:a16="http://schemas.microsoft.com/office/drawing/2014/main" id="{E4CA82D3-9B7B-4779-85BF-5FBB6EE9C9BE}"/>
              </a:ext>
            </a:extLst>
          </p:cNvPr>
          <p:cNvSpPr/>
          <p:nvPr/>
        </p:nvSpPr>
        <p:spPr>
          <a:xfrm rot="10800000">
            <a:off x="3643313" y="4258628"/>
            <a:ext cx="434975" cy="398462"/>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39956" name="テキスト ボックス 21">
            <a:extLst>
              <a:ext uri="{FF2B5EF4-FFF2-40B4-BE49-F238E27FC236}">
                <a16:creationId xmlns:a16="http://schemas.microsoft.com/office/drawing/2014/main" id="{5ADBEEBD-3B56-437C-BEEC-9271F1E27E7E}"/>
              </a:ext>
            </a:extLst>
          </p:cNvPr>
          <p:cNvSpPr txBox="1">
            <a:spLocks noChangeArrowheads="1"/>
          </p:cNvSpPr>
          <p:nvPr/>
        </p:nvSpPr>
        <p:spPr bwMode="auto">
          <a:xfrm>
            <a:off x="3517900" y="4622165"/>
            <a:ext cx="23114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2000" b="1">
                <a:latin typeface="游ゴシック" panose="020B0400000000000000" pitchFamily="50" charset="-128"/>
                <a:ea typeface="游ゴシック" panose="020B0400000000000000" pitchFamily="50" charset="-128"/>
              </a:rPr>
              <a:t>8</a:t>
            </a:r>
            <a:r>
              <a:rPr lang="ja-JP" altLang="en-US" sz="2000" b="1">
                <a:latin typeface="游ゴシック" panose="020B0400000000000000" pitchFamily="50" charset="-128"/>
                <a:ea typeface="游ゴシック" panose="020B0400000000000000" pitchFamily="50" charset="-128"/>
              </a:rPr>
              <a:t>日目</a:t>
            </a:r>
            <a:endParaRPr lang="en-US" altLang="ja-JP" sz="2000" b="1">
              <a:latin typeface="游ゴシック" panose="020B0400000000000000" pitchFamily="50" charset="-128"/>
              <a:ea typeface="游ゴシック" panose="020B0400000000000000" pitchFamily="50" charset="-128"/>
            </a:endParaRPr>
          </a:p>
          <a:p>
            <a:r>
              <a:rPr lang="ja-JP" altLang="en-US" sz="2000" b="1">
                <a:latin typeface="游ゴシック" panose="020B0400000000000000" pitchFamily="50" charset="-128"/>
                <a:ea typeface="游ゴシック" panose="020B0400000000000000" pitchFamily="50" charset="-128"/>
              </a:rPr>
              <a:t>ゲムシタビン投与</a:t>
            </a:r>
          </a:p>
        </p:txBody>
      </p:sp>
      <p:sp>
        <p:nvSpPr>
          <p:cNvPr id="24" name="ストライプ矢印 29">
            <a:extLst>
              <a:ext uri="{FF2B5EF4-FFF2-40B4-BE49-F238E27FC236}">
                <a16:creationId xmlns:a16="http://schemas.microsoft.com/office/drawing/2014/main" id="{071CCAA2-0FDD-4473-80D7-9EA497F8CDF9}"/>
              </a:ext>
            </a:extLst>
          </p:cNvPr>
          <p:cNvSpPr/>
          <p:nvPr/>
        </p:nvSpPr>
        <p:spPr>
          <a:xfrm>
            <a:off x="1319213" y="5393690"/>
            <a:ext cx="4725987" cy="215900"/>
          </a:xfrm>
          <a:prstGeom prst="stripedRightArrow">
            <a:avLst>
              <a:gd name="adj1" fmla="val 50000"/>
              <a:gd name="adj2" fmla="val 50000"/>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5" name="正方形/長方形 24">
            <a:extLst>
              <a:ext uri="{FF2B5EF4-FFF2-40B4-BE49-F238E27FC236}">
                <a16:creationId xmlns:a16="http://schemas.microsoft.com/office/drawing/2014/main" id="{D292A42B-D5B7-42FE-97F1-30E741038DFF}"/>
              </a:ext>
            </a:extLst>
          </p:cNvPr>
          <p:cNvSpPr/>
          <p:nvPr/>
        </p:nvSpPr>
        <p:spPr>
          <a:xfrm>
            <a:off x="2446338" y="5287328"/>
            <a:ext cx="2311400" cy="3984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2000" b="1" dirty="0">
                <a:solidFill>
                  <a:schemeClr val="tx1"/>
                </a:solidFill>
                <a:latin typeface="游ゴシック" panose="020B0400000000000000" pitchFamily="50" charset="-128"/>
                <a:ea typeface="游ゴシック" panose="020B0400000000000000" pitchFamily="50" charset="-128"/>
              </a:rPr>
              <a:t>S-1 1</a:t>
            </a:r>
            <a:r>
              <a:rPr lang="ja-JP" altLang="en-US" sz="2000" b="1" dirty="0">
                <a:solidFill>
                  <a:schemeClr val="tx1"/>
                </a:solidFill>
                <a:latin typeface="游ゴシック" panose="020B0400000000000000" pitchFamily="50" charset="-128"/>
                <a:ea typeface="游ゴシック" panose="020B0400000000000000" pitchFamily="50" charset="-128"/>
              </a:rPr>
              <a:t>日</a:t>
            </a:r>
            <a:r>
              <a:rPr lang="en-US" altLang="ja-JP" sz="2000" b="1" dirty="0">
                <a:solidFill>
                  <a:schemeClr val="tx1"/>
                </a:solidFill>
                <a:latin typeface="游ゴシック" panose="020B0400000000000000" pitchFamily="50" charset="-128"/>
                <a:ea typeface="游ゴシック" panose="020B0400000000000000" pitchFamily="50" charset="-128"/>
              </a:rPr>
              <a:t>2</a:t>
            </a:r>
            <a:r>
              <a:rPr lang="ja-JP" altLang="en-US" sz="2000" b="1" dirty="0">
                <a:solidFill>
                  <a:schemeClr val="tx1"/>
                </a:solidFill>
                <a:latin typeface="游ゴシック" panose="020B0400000000000000" pitchFamily="50" charset="-128"/>
                <a:ea typeface="游ゴシック" panose="020B0400000000000000" pitchFamily="50" charset="-128"/>
              </a:rPr>
              <a:t>回服用</a:t>
            </a:r>
          </a:p>
        </p:txBody>
      </p:sp>
      <p:sp>
        <p:nvSpPr>
          <p:cNvPr id="26" name="正方形/長方形 25">
            <a:extLst>
              <a:ext uri="{FF2B5EF4-FFF2-40B4-BE49-F238E27FC236}">
                <a16:creationId xmlns:a16="http://schemas.microsoft.com/office/drawing/2014/main" id="{83F3FD8A-1D89-4ADE-9635-5EC1E9C1F609}"/>
              </a:ext>
            </a:extLst>
          </p:cNvPr>
          <p:cNvSpPr/>
          <p:nvPr/>
        </p:nvSpPr>
        <p:spPr>
          <a:xfrm>
            <a:off x="7105650" y="5217478"/>
            <a:ext cx="777875" cy="488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ja-JP" altLang="en-US" sz="2000" b="1" dirty="0">
                <a:solidFill>
                  <a:schemeClr val="tx1"/>
                </a:solidFill>
                <a:latin typeface="游ゴシック" panose="020B0400000000000000" pitchFamily="50" charset="-128"/>
                <a:ea typeface="游ゴシック" panose="020B0400000000000000" pitchFamily="50" charset="-128"/>
              </a:rPr>
              <a:t>休薬</a:t>
            </a:r>
          </a:p>
        </p:txBody>
      </p:sp>
      <p:sp>
        <p:nvSpPr>
          <p:cNvPr id="27" name="正方形/長方形 26">
            <a:extLst>
              <a:ext uri="{FF2B5EF4-FFF2-40B4-BE49-F238E27FC236}">
                <a16:creationId xmlns:a16="http://schemas.microsoft.com/office/drawing/2014/main" id="{B267A09E-2F6F-4BEC-8192-8CE285A16A3A}"/>
              </a:ext>
            </a:extLst>
          </p:cNvPr>
          <p:cNvSpPr/>
          <p:nvPr/>
        </p:nvSpPr>
        <p:spPr>
          <a:xfrm>
            <a:off x="4130675" y="5720715"/>
            <a:ext cx="1643063" cy="619125"/>
          </a:xfrm>
          <a:prstGeom prst="rect">
            <a:avLst/>
          </a:prstGeom>
          <a:solidFill>
            <a:srgbClr val="FFFFFF"/>
          </a:solidFill>
          <a:ln w="381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altLang="ja-JP" sz="2000" b="1" dirty="0">
                <a:solidFill>
                  <a:schemeClr val="tx1"/>
                </a:solidFill>
                <a:latin typeface="游ゴシック" panose="020B0400000000000000" pitchFamily="50" charset="-128"/>
                <a:ea typeface="游ゴシック" panose="020B0400000000000000" pitchFamily="50" charset="-128"/>
              </a:rPr>
              <a:t>1</a:t>
            </a:r>
            <a:r>
              <a:rPr lang="ja-JP" altLang="en-US" sz="2000" b="1" dirty="0">
                <a:solidFill>
                  <a:schemeClr val="tx1"/>
                </a:solidFill>
                <a:latin typeface="游ゴシック" panose="020B0400000000000000" pitchFamily="50" charset="-128"/>
                <a:ea typeface="游ゴシック" panose="020B0400000000000000" pitchFamily="50" charset="-128"/>
              </a:rPr>
              <a:t>コース</a:t>
            </a:r>
          </a:p>
        </p:txBody>
      </p:sp>
      <p:sp>
        <p:nvSpPr>
          <p:cNvPr id="39962" name="テキスト ボックス 31">
            <a:extLst>
              <a:ext uri="{FF2B5EF4-FFF2-40B4-BE49-F238E27FC236}">
                <a16:creationId xmlns:a16="http://schemas.microsoft.com/office/drawing/2014/main" id="{8B63A735-27F4-4A12-9026-513EAD1C22FB}"/>
              </a:ext>
            </a:extLst>
          </p:cNvPr>
          <p:cNvSpPr txBox="1">
            <a:spLocks noChangeArrowheads="1"/>
          </p:cNvSpPr>
          <p:nvPr/>
        </p:nvSpPr>
        <p:spPr bwMode="auto">
          <a:xfrm>
            <a:off x="6316663" y="5957253"/>
            <a:ext cx="9985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2800" b="1">
                <a:solidFill>
                  <a:srgbClr val="FF0000"/>
                </a:solidFill>
                <a:latin typeface="游ゴシック" panose="020B0400000000000000" pitchFamily="50" charset="-128"/>
                <a:ea typeface="游ゴシック" panose="020B0400000000000000" pitchFamily="50" charset="-128"/>
              </a:rPr>
              <a:t>2</a:t>
            </a:r>
            <a:r>
              <a:rPr lang="ja-JP" altLang="en-US" sz="2800" b="1">
                <a:solidFill>
                  <a:srgbClr val="FF0000"/>
                </a:solidFill>
                <a:latin typeface="游ゴシック" panose="020B0400000000000000" pitchFamily="50" charset="-128"/>
                <a:ea typeface="游ゴシック" panose="020B0400000000000000" pitchFamily="50" charset="-128"/>
              </a:rPr>
              <a:t>回</a:t>
            </a:r>
          </a:p>
        </p:txBody>
      </p:sp>
      <p:sp>
        <p:nvSpPr>
          <p:cNvPr id="33" name="乗算記号 32">
            <a:extLst>
              <a:ext uri="{FF2B5EF4-FFF2-40B4-BE49-F238E27FC236}">
                <a16:creationId xmlns:a16="http://schemas.microsoft.com/office/drawing/2014/main" id="{1416A0EE-3961-410B-BAA1-6173F1DE57F1}"/>
              </a:ext>
            </a:extLst>
          </p:cNvPr>
          <p:cNvSpPr/>
          <p:nvPr/>
        </p:nvSpPr>
        <p:spPr>
          <a:xfrm>
            <a:off x="5903913" y="5974715"/>
            <a:ext cx="463550" cy="463550"/>
          </a:xfrm>
          <a:prstGeom prst="mathMultiply">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35" name="正方形/長方形 34">
            <a:extLst>
              <a:ext uri="{FF2B5EF4-FFF2-40B4-BE49-F238E27FC236}">
                <a16:creationId xmlns:a16="http://schemas.microsoft.com/office/drawing/2014/main" id="{4F55374C-A0FE-4076-ACFD-06235AF9A950}"/>
              </a:ext>
            </a:extLst>
          </p:cNvPr>
          <p:cNvSpPr/>
          <p:nvPr/>
        </p:nvSpPr>
        <p:spPr>
          <a:xfrm>
            <a:off x="4021138" y="2675890"/>
            <a:ext cx="1677987" cy="506413"/>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altLang="ja-JP" sz="2400" b="1" dirty="0">
                <a:solidFill>
                  <a:schemeClr val="tx1"/>
                </a:solidFill>
                <a:latin typeface="游ゴシック" panose="020B0400000000000000" pitchFamily="50" charset="-128"/>
                <a:ea typeface="游ゴシック" panose="020B0400000000000000" pitchFamily="50" charset="-128"/>
              </a:rPr>
              <a:t>GS</a:t>
            </a:r>
            <a:r>
              <a:rPr lang="ja-JP" altLang="en-US" sz="2400" b="1" dirty="0">
                <a:solidFill>
                  <a:schemeClr val="tx1"/>
                </a:solidFill>
                <a:latin typeface="游ゴシック" panose="020B0400000000000000" pitchFamily="50" charset="-128"/>
                <a:ea typeface="游ゴシック" panose="020B0400000000000000" pitchFamily="50" charset="-128"/>
              </a:rPr>
              <a:t>療法</a:t>
            </a:r>
          </a:p>
        </p:txBody>
      </p:sp>
      <p:sp>
        <p:nvSpPr>
          <p:cNvPr id="28" name="正方形/長方形 27">
            <a:extLst>
              <a:ext uri="{FF2B5EF4-FFF2-40B4-BE49-F238E27FC236}">
                <a16:creationId xmlns:a16="http://schemas.microsoft.com/office/drawing/2014/main" id="{B9D07376-3F1B-4988-A653-895156E8BBF8}"/>
              </a:ext>
            </a:extLst>
          </p:cNvPr>
          <p:cNvSpPr/>
          <p:nvPr/>
        </p:nvSpPr>
        <p:spPr>
          <a:xfrm>
            <a:off x="1940719" y="288000"/>
            <a:ext cx="6024563" cy="746125"/>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図 6">
            <a:extLst>
              <a:ext uri="{FF2B5EF4-FFF2-40B4-BE49-F238E27FC236}">
                <a16:creationId xmlns:a16="http://schemas.microsoft.com/office/drawing/2014/main" id="{837B69FE-95EB-427A-9DA0-7303D72F6E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直線コネクタ 9">
            <a:extLst>
              <a:ext uri="{FF2B5EF4-FFF2-40B4-BE49-F238E27FC236}">
                <a16:creationId xmlns:a16="http://schemas.microsoft.com/office/drawing/2014/main" id="{A2251D97-DED3-4674-994F-78A19D5D6F56}"/>
              </a:ext>
            </a:extLst>
          </p:cNvPr>
          <p:cNvCxnSpPr/>
          <p:nvPr/>
        </p:nvCxnSpPr>
        <p:spPr>
          <a:xfrm>
            <a:off x="395288" y="4802188"/>
            <a:ext cx="8964612" cy="0"/>
          </a:xfrm>
          <a:prstGeom prst="line">
            <a:avLst/>
          </a:prstGeom>
          <a:ln w="57150" cmpd="sng">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11" name="直線コネクタ 10">
            <a:extLst>
              <a:ext uri="{FF2B5EF4-FFF2-40B4-BE49-F238E27FC236}">
                <a16:creationId xmlns:a16="http://schemas.microsoft.com/office/drawing/2014/main" id="{ACA7B99F-6A6D-4FA4-8A9B-7F5FAB3F4A22}"/>
              </a:ext>
            </a:extLst>
          </p:cNvPr>
          <p:cNvCxnSpPr/>
          <p:nvPr/>
        </p:nvCxnSpPr>
        <p:spPr>
          <a:xfrm flipV="1">
            <a:off x="403225" y="4237038"/>
            <a:ext cx="0" cy="582612"/>
          </a:xfrm>
          <a:prstGeom prst="line">
            <a:avLst/>
          </a:prstGeom>
          <a:ln w="57150" cmpd="sng">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12" name="直線コネクタ 11">
            <a:extLst>
              <a:ext uri="{FF2B5EF4-FFF2-40B4-BE49-F238E27FC236}">
                <a16:creationId xmlns:a16="http://schemas.microsoft.com/office/drawing/2014/main" id="{76AB10AE-ED23-4B24-9649-9104C4A12551}"/>
              </a:ext>
            </a:extLst>
          </p:cNvPr>
          <p:cNvCxnSpPr/>
          <p:nvPr/>
        </p:nvCxnSpPr>
        <p:spPr>
          <a:xfrm flipV="1">
            <a:off x="9359900" y="4237038"/>
            <a:ext cx="0" cy="582612"/>
          </a:xfrm>
          <a:prstGeom prst="line">
            <a:avLst/>
          </a:prstGeom>
          <a:ln w="57150" cmpd="sng">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40966" name="テキスト ボックス 12">
            <a:extLst>
              <a:ext uri="{FF2B5EF4-FFF2-40B4-BE49-F238E27FC236}">
                <a16:creationId xmlns:a16="http://schemas.microsoft.com/office/drawing/2014/main" id="{FC707414-E738-49F9-B7C6-218CC74407E2}"/>
              </a:ext>
            </a:extLst>
          </p:cNvPr>
          <p:cNvSpPr txBox="1">
            <a:spLocks noChangeArrowheads="1"/>
          </p:cNvSpPr>
          <p:nvPr/>
        </p:nvSpPr>
        <p:spPr bwMode="auto">
          <a:xfrm>
            <a:off x="863600" y="1534043"/>
            <a:ext cx="8356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2400" dirty="0">
                <a:latin typeface="游ゴシック" panose="020B0400000000000000" pitchFamily="50" charset="-128"/>
                <a:ea typeface="游ゴシック" panose="020B0400000000000000" pitchFamily="50" charset="-128"/>
              </a:rPr>
              <a:t>Ⅰ</a:t>
            </a:r>
            <a:r>
              <a:rPr lang="ja-JP" altLang="en-US" sz="2400" dirty="0">
                <a:latin typeface="游ゴシック" panose="020B0400000000000000" pitchFamily="50" charset="-128"/>
                <a:ea typeface="游ゴシック" panose="020B0400000000000000" pitchFamily="50" charset="-128"/>
              </a:rPr>
              <a:t>期と</a:t>
            </a:r>
            <a:r>
              <a:rPr lang="en-US" altLang="ja-JP" sz="2400" dirty="0">
                <a:latin typeface="游ゴシック" panose="020B0400000000000000" pitchFamily="50" charset="-128"/>
                <a:ea typeface="游ゴシック" panose="020B0400000000000000" pitchFamily="50" charset="-128"/>
              </a:rPr>
              <a:t>Ⅱ</a:t>
            </a:r>
            <a:r>
              <a:rPr lang="ja-JP" altLang="en-US" sz="2400" dirty="0">
                <a:latin typeface="游ゴシック" panose="020B0400000000000000" pitchFamily="50" charset="-128"/>
                <a:ea typeface="游ゴシック" panose="020B0400000000000000" pitchFamily="50" charset="-128"/>
              </a:rPr>
              <a:t>期のすい臓がんでは手術後の薬物療法は必須</a:t>
            </a:r>
            <a:endParaRPr lang="en-US" altLang="ja-JP" sz="2400" dirty="0">
              <a:latin typeface="游ゴシック" panose="020B0400000000000000" pitchFamily="50" charset="-128"/>
              <a:ea typeface="游ゴシック" panose="020B0400000000000000" pitchFamily="50" charset="-128"/>
            </a:endParaRPr>
          </a:p>
          <a:p>
            <a:r>
              <a:rPr lang="ja-JP" altLang="en-US" sz="2400" dirty="0">
                <a:latin typeface="游ゴシック" panose="020B0400000000000000" pitchFamily="50" charset="-128"/>
                <a:ea typeface="游ゴシック" panose="020B0400000000000000" pitchFamily="50" charset="-128"/>
              </a:rPr>
              <a:t>内服薬の</a:t>
            </a:r>
            <a:r>
              <a:rPr lang="en-US" altLang="ja-JP" sz="2400" dirty="0">
                <a:latin typeface="游ゴシック" panose="020B0400000000000000" pitchFamily="50" charset="-128"/>
                <a:ea typeface="游ゴシック" panose="020B0400000000000000" pitchFamily="50" charset="-128"/>
              </a:rPr>
              <a:t>S-1</a:t>
            </a:r>
            <a:r>
              <a:rPr lang="ja-JP" altLang="en-US" sz="2400" dirty="0">
                <a:latin typeface="游ゴシック" panose="020B0400000000000000" pitchFamily="50" charset="-128"/>
                <a:ea typeface="游ゴシック" panose="020B0400000000000000" pitchFamily="50" charset="-128"/>
              </a:rPr>
              <a:t>を</a:t>
            </a:r>
            <a:r>
              <a:rPr lang="en-US" altLang="ja-JP" sz="2400" dirty="0">
                <a:latin typeface="游ゴシック" panose="020B0400000000000000" pitchFamily="50" charset="-128"/>
                <a:ea typeface="游ゴシック" panose="020B0400000000000000" pitchFamily="50" charset="-128"/>
              </a:rPr>
              <a:t>1</a:t>
            </a:r>
            <a:r>
              <a:rPr lang="ja-JP" altLang="en-US" sz="2400" dirty="0">
                <a:latin typeface="游ゴシック" panose="020B0400000000000000" pitchFamily="50" charset="-128"/>
                <a:ea typeface="游ゴシック" panose="020B0400000000000000" pitchFamily="50" charset="-128"/>
              </a:rPr>
              <a:t>日</a:t>
            </a:r>
            <a:r>
              <a:rPr lang="en-US" altLang="ja-JP" sz="2400" dirty="0">
                <a:latin typeface="游ゴシック" panose="020B0400000000000000" pitchFamily="50" charset="-128"/>
                <a:ea typeface="游ゴシック" panose="020B0400000000000000" pitchFamily="50" charset="-128"/>
              </a:rPr>
              <a:t>2</a:t>
            </a:r>
            <a:r>
              <a:rPr lang="ja-JP" altLang="en-US" sz="2400" dirty="0">
                <a:latin typeface="游ゴシック" panose="020B0400000000000000" pitchFamily="50" charset="-128"/>
                <a:ea typeface="游ゴシック" panose="020B0400000000000000" pitchFamily="50" charset="-128"/>
              </a:rPr>
              <a:t>回</a:t>
            </a:r>
            <a:r>
              <a:rPr lang="en-US" altLang="ja-JP" sz="2400" dirty="0">
                <a:latin typeface="游ゴシック" panose="020B0400000000000000" pitchFamily="50" charset="-128"/>
                <a:ea typeface="游ゴシック" panose="020B0400000000000000" pitchFamily="50" charset="-128"/>
              </a:rPr>
              <a:t>4</a:t>
            </a:r>
            <a:r>
              <a:rPr lang="ja-JP" altLang="en-US" sz="2400" dirty="0">
                <a:latin typeface="游ゴシック" panose="020B0400000000000000" pitchFamily="50" charset="-128"/>
                <a:ea typeface="游ゴシック" panose="020B0400000000000000" pitchFamily="50" charset="-128"/>
              </a:rPr>
              <a:t>週間服用し、２週間休薬して</a:t>
            </a:r>
            <a:r>
              <a:rPr lang="en-US" altLang="ja-JP" sz="2400" dirty="0">
                <a:latin typeface="游ゴシック" panose="020B0400000000000000" pitchFamily="50" charset="-128"/>
                <a:ea typeface="游ゴシック" panose="020B0400000000000000" pitchFamily="50" charset="-128"/>
              </a:rPr>
              <a:t>6</a:t>
            </a:r>
            <a:r>
              <a:rPr lang="ja-JP" altLang="en-US" sz="2400" dirty="0">
                <a:latin typeface="游ゴシック" panose="020B0400000000000000" pitchFamily="50" charset="-128"/>
                <a:ea typeface="游ゴシック" panose="020B0400000000000000" pitchFamily="50" charset="-128"/>
              </a:rPr>
              <a:t>週間で</a:t>
            </a:r>
            <a:r>
              <a:rPr lang="en-US" altLang="ja-JP" sz="2400" dirty="0">
                <a:latin typeface="游ゴシック" panose="020B0400000000000000" pitchFamily="50" charset="-128"/>
                <a:ea typeface="游ゴシック" panose="020B0400000000000000" pitchFamily="50" charset="-128"/>
              </a:rPr>
              <a:t>1</a:t>
            </a:r>
            <a:r>
              <a:rPr lang="ja-JP" altLang="en-US" sz="2400" dirty="0">
                <a:latin typeface="游ゴシック" panose="020B0400000000000000" pitchFamily="50" charset="-128"/>
                <a:ea typeface="游ゴシック" panose="020B0400000000000000" pitchFamily="50" charset="-128"/>
              </a:rPr>
              <a:t>コース、これを</a:t>
            </a:r>
            <a:r>
              <a:rPr lang="en-US" altLang="ja-JP" sz="2400" dirty="0">
                <a:latin typeface="游ゴシック" panose="020B0400000000000000" pitchFamily="50" charset="-128"/>
                <a:ea typeface="游ゴシック" panose="020B0400000000000000" pitchFamily="50" charset="-128"/>
              </a:rPr>
              <a:t>4</a:t>
            </a:r>
            <a:r>
              <a:rPr lang="ja-JP" altLang="en-US" sz="2400" dirty="0">
                <a:latin typeface="游ゴシック" panose="020B0400000000000000" pitchFamily="50" charset="-128"/>
                <a:ea typeface="游ゴシック" panose="020B0400000000000000" pitchFamily="50" charset="-128"/>
              </a:rPr>
              <a:t>コース繰り返す</a:t>
            </a:r>
            <a:endParaRPr lang="en-US" altLang="ja-JP" sz="2400" dirty="0">
              <a:latin typeface="游ゴシック" panose="020B0400000000000000" pitchFamily="50" charset="-128"/>
              <a:ea typeface="游ゴシック" panose="020B0400000000000000" pitchFamily="50" charset="-128"/>
            </a:endParaRPr>
          </a:p>
        </p:txBody>
      </p:sp>
      <p:sp>
        <p:nvSpPr>
          <p:cNvPr id="24" name="ストライプ矢印 29">
            <a:extLst>
              <a:ext uri="{FF2B5EF4-FFF2-40B4-BE49-F238E27FC236}">
                <a16:creationId xmlns:a16="http://schemas.microsoft.com/office/drawing/2014/main" id="{C47D3908-3E07-440B-BA41-A032FC84B1DB}"/>
              </a:ext>
            </a:extLst>
          </p:cNvPr>
          <p:cNvSpPr/>
          <p:nvPr/>
        </p:nvSpPr>
        <p:spPr>
          <a:xfrm>
            <a:off x="490538" y="4003675"/>
            <a:ext cx="5783262" cy="215900"/>
          </a:xfrm>
          <a:prstGeom prst="stripedRightArrow">
            <a:avLst>
              <a:gd name="adj1" fmla="val 50000"/>
              <a:gd name="adj2" fmla="val 50000"/>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5" name="正方形/長方形 24">
            <a:extLst>
              <a:ext uri="{FF2B5EF4-FFF2-40B4-BE49-F238E27FC236}">
                <a16:creationId xmlns:a16="http://schemas.microsoft.com/office/drawing/2014/main" id="{A8BEF257-1BB1-4852-A510-A3CC5CA605FD}"/>
              </a:ext>
            </a:extLst>
          </p:cNvPr>
          <p:cNvSpPr/>
          <p:nvPr/>
        </p:nvSpPr>
        <p:spPr>
          <a:xfrm>
            <a:off x="2146300" y="3906838"/>
            <a:ext cx="2311400" cy="3984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2000" b="1" dirty="0">
                <a:solidFill>
                  <a:schemeClr val="tx1"/>
                </a:solidFill>
                <a:latin typeface="游ゴシック" panose="020B0400000000000000" pitchFamily="50" charset="-128"/>
                <a:ea typeface="游ゴシック" panose="020B0400000000000000" pitchFamily="50" charset="-128"/>
              </a:rPr>
              <a:t>S-1 1</a:t>
            </a:r>
            <a:r>
              <a:rPr lang="ja-JP" altLang="en-US" sz="2000" b="1" dirty="0">
                <a:solidFill>
                  <a:schemeClr val="tx1"/>
                </a:solidFill>
                <a:latin typeface="游ゴシック" panose="020B0400000000000000" pitchFamily="50" charset="-128"/>
                <a:ea typeface="游ゴシック" panose="020B0400000000000000" pitchFamily="50" charset="-128"/>
              </a:rPr>
              <a:t>日</a:t>
            </a:r>
            <a:r>
              <a:rPr lang="en-US" altLang="ja-JP" sz="2000" b="1" dirty="0">
                <a:solidFill>
                  <a:schemeClr val="tx1"/>
                </a:solidFill>
                <a:latin typeface="游ゴシック" panose="020B0400000000000000" pitchFamily="50" charset="-128"/>
                <a:ea typeface="游ゴシック" panose="020B0400000000000000" pitchFamily="50" charset="-128"/>
              </a:rPr>
              <a:t>2</a:t>
            </a:r>
            <a:r>
              <a:rPr lang="ja-JP" altLang="en-US" sz="2000" b="1" dirty="0">
                <a:solidFill>
                  <a:schemeClr val="tx1"/>
                </a:solidFill>
                <a:latin typeface="游ゴシック" panose="020B0400000000000000" pitchFamily="50" charset="-128"/>
                <a:ea typeface="游ゴシック" panose="020B0400000000000000" pitchFamily="50" charset="-128"/>
              </a:rPr>
              <a:t>回服用</a:t>
            </a:r>
          </a:p>
        </p:txBody>
      </p:sp>
      <p:sp>
        <p:nvSpPr>
          <p:cNvPr id="26" name="正方形/長方形 25">
            <a:extLst>
              <a:ext uri="{FF2B5EF4-FFF2-40B4-BE49-F238E27FC236}">
                <a16:creationId xmlns:a16="http://schemas.microsoft.com/office/drawing/2014/main" id="{F63452D5-23D0-4DEF-AD0C-794B27F82027}"/>
              </a:ext>
            </a:extLst>
          </p:cNvPr>
          <p:cNvSpPr/>
          <p:nvPr/>
        </p:nvSpPr>
        <p:spPr>
          <a:xfrm>
            <a:off x="7415213" y="3854450"/>
            <a:ext cx="776287" cy="4905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ja-JP" altLang="en-US" sz="2000" b="1" dirty="0">
                <a:solidFill>
                  <a:schemeClr val="tx1"/>
                </a:solidFill>
                <a:latin typeface="游ゴシック" panose="020B0400000000000000" pitchFamily="50" charset="-128"/>
                <a:ea typeface="游ゴシック" panose="020B0400000000000000" pitchFamily="50" charset="-128"/>
              </a:rPr>
              <a:t>休薬</a:t>
            </a:r>
          </a:p>
        </p:txBody>
      </p:sp>
      <p:sp>
        <p:nvSpPr>
          <p:cNvPr id="27" name="正方形/長方形 26">
            <a:extLst>
              <a:ext uri="{FF2B5EF4-FFF2-40B4-BE49-F238E27FC236}">
                <a16:creationId xmlns:a16="http://schemas.microsoft.com/office/drawing/2014/main" id="{7B884B9F-2AB8-4B87-91AE-73C74E062EE1}"/>
              </a:ext>
            </a:extLst>
          </p:cNvPr>
          <p:cNvSpPr/>
          <p:nvPr/>
        </p:nvSpPr>
        <p:spPr>
          <a:xfrm>
            <a:off x="4075113" y="4529138"/>
            <a:ext cx="1644650" cy="619125"/>
          </a:xfrm>
          <a:prstGeom prst="rect">
            <a:avLst/>
          </a:prstGeom>
          <a:solidFill>
            <a:srgbClr val="FFFFFF"/>
          </a:solidFill>
          <a:ln w="381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altLang="ja-JP" sz="2000" b="1" dirty="0">
                <a:solidFill>
                  <a:schemeClr val="tx1"/>
                </a:solidFill>
                <a:latin typeface="游ゴシック" panose="020B0400000000000000" pitchFamily="50" charset="-128"/>
                <a:ea typeface="游ゴシック" panose="020B0400000000000000" pitchFamily="50" charset="-128"/>
              </a:rPr>
              <a:t>1</a:t>
            </a:r>
            <a:r>
              <a:rPr lang="ja-JP" altLang="en-US" sz="2000" b="1" dirty="0">
                <a:solidFill>
                  <a:schemeClr val="tx1"/>
                </a:solidFill>
                <a:latin typeface="游ゴシック" panose="020B0400000000000000" pitchFamily="50" charset="-128"/>
                <a:ea typeface="游ゴシック" panose="020B0400000000000000" pitchFamily="50" charset="-128"/>
              </a:rPr>
              <a:t>コース</a:t>
            </a:r>
          </a:p>
        </p:txBody>
      </p:sp>
      <p:sp>
        <p:nvSpPr>
          <p:cNvPr id="40972" name="テキスト ボックス 31">
            <a:extLst>
              <a:ext uri="{FF2B5EF4-FFF2-40B4-BE49-F238E27FC236}">
                <a16:creationId xmlns:a16="http://schemas.microsoft.com/office/drawing/2014/main" id="{348AA4A2-EB7E-4412-9B6D-84B2DDAC608C}"/>
              </a:ext>
            </a:extLst>
          </p:cNvPr>
          <p:cNvSpPr txBox="1">
            <a:spLocks noChangeArrowheads="1"/>
          </p:cNvSpPr>
          <p:nvPr/>
        </p:nvSpPr>
        <p:spPr bwMode="auto">
          <a:xfrm>
            <a:off x="6273800" y="4938713"/>
            <a:ext cx="998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2800" b="1">
                <a:solidFill>
                  <a:srgbClr val="FF0000"/>
                </a:solidFill>
                <a:latin typeface="游ゴシック" panose="020B0400000000000000" pitchFamily="50" charset="-128"/>
                <a:ea typeface="游ゴシック" panose="020B0400000000000000" pitchFamily="50" charset="-128"/>
              </a:rPr>
              <a:t>4</a:t>
            </a:r>
            <a:r>
              <a:rPr lang="ja-JP" altLang="en-US" sz="2800" b="1">
                <a:solidFill>
                  <a:srgbClr val="FF0000"/>
                </a:solidFill>
                <a:latin typeface="游ゴシック" panose="020B0400000000000000" pitchFamily="50" charset="-128"/>
                <a:ea typeface="游ゴシック" panose="020B0400000000000000" pitchFamily="50" charset="-128"/>
              </a:rPr>
              <a:t>回</a:t>
            </a:r>
          </a:p>
        </p:txBody>
      </p:sp>
      <p:sp>
        <p:nvSpPr>
          <p:cNvPr id="33" name="乗算記号 32">
            <a:extLst>
              <a:ext uri="{FF2B5EF4-FFF2-40B4-BE49-F238E27FC236}">
                <a16:creationId xmlns:a16="http://schemas.microsoft.com/office/drawing/2014/main" id="{46214CCB-7E65-4FFC-A0A6-03E4BF129B95}"/>
              </a:ext>
            </a:extLst>
          </p:cNvPr>
          <p:cNvSpPr/>
          <p:nvPr/>
        </p:nvSpPr>
        <p:spPr>
          <a:xfrm>
            <a:off x="5861050" y="4957763"/>
            <a:ext cx="461963" cy="461962"/>
          </a:xfrm>
          <a:prstGeom prst="mathMultiply">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28" name="正方形/長方形 27">
            <a:extLst>
              <a:ext uri="{FF2B5EF4-FFF2-40B4-BE49-F238E27FC236}">
                <a16:creationId xmlns:a16="http://schemas.microsoft.com/office/drawing/2014/main" id="{FDD69ACA-9E43-472A-AF96-273C6F5D9350}"/>
              </a:ext>
            </a:extLst>
          </p:cNvPr>
          <p:cNvSpPr/>
          <p:nvPr/>
        </p:nvSpPr>
        <p:spPr>
          <a:xfrm>
            <a:off x="3454399" y="3043756"/>
            <a:ext cx="1328962" cy="804333"/>
          </a:xfrm>
          <a:prstGeom prst="rect">
            <a:avLst/>
          </a:prstGeom>
          <a:gradFill flip="none" rotWithShape="1">
            <a:gsLst>
              <a:gs pos="18000">
                <a:srgbClr val="660066"/>
              </a:gs>
              <a:gs pos="100000">
                <a:srgbClr val="C26295">
                  <a:alpha val="53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altLang="ja-JP" sz="3200" dirty="0">
                <a:latin typeface="游ゴシック" panose="020B0400000000000000" pitchFamily="50" charset="-128"/>
                <a:ea typeface="游ゴシック" panose="020B0400000000000000" pitchFamily="50" charset="-128"/>
              </a:rPr>
              <a:t>3</a:t>
            </a:r>
            <a:r>
              <a:rPr lang="ja-JP" altLang="en-US" sz="3200" dirty="0">
                <a:latin typeface="游ゴシック" panose="020B0400000000000000" pitchFamily="50" charset="-128"/>
                <a:ea typeface="游ゴシック" panose="020B0400000000000000" pitchFamily="50" charset="-128"/>
              </a:rPr>
              <a:t>週目</a:t>
            </a:r>
          </a:p>
        </p:txBody>
      </p:sp>
      <p:sp>
        <p:nvSpPr>
          <p:cNvPr id="29" name="正方形/長方形 28">
            <a:extLst>
              <a:ext uri="{FF2B5EF4-FFF2-40B4-BE49-F238E27FC236}">
                <a16:creationId xmlns:a16="http://schemas.microsoft.com/office/drawing/2014/main" id="{4336A1CA-347C-4382-BAB9-0C6229FCEAF1}"/>
              </a:ext>
            </a:extLst>
          </p:cNvPr>
          <p:cNvSpPr/>
          <p:nvPr/>
        </p:nvSpPr>
        <p:spPr>
          <a:xfrm>
            <a:off x="4944532" y="3043756"/>
            <a:ext cx="1328962" cy="804333"/>
          </a:xfrm>
          <a:prstGeom prst="rect">
            <a:avLst/>
          </a:prstGeom>
          <a:gradFill flip="none" rotWithShape="1">
            <a:gsLst>
              <a:gs pos="18000">
                <a:srgbClr val="660066"/>
              </a:gs>
              <a:gs pos="100000">
                <a:srgbClr val="C26295">
                  <a:alpha val="53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altLang="ja-JP" sz="3200" dirty="0">
                <a:latin typeface="游ゴシック" panose="020B0400000000000000" pitchFamily="50" charset="-128"/>
                <a:ea typeface="游ゴシック" panose="020B0400000000000000" pitchFamily="50" charset="-128"/>
              </a:rPr>
              <a:t>4</a:t>
            </a:r>
            <a:r>
              <a:rPr lang="ja-JP" altLang="en-US" sz="3200" dirty="0">
                <a:latin typeface="游ゴシック" panose="020B0400000000000000" pitchFamily="50" charset="-128"/>
                <a:ea typeface="游ゴシック" panose="020B0400000000000000" pitchFamily="50" charset="-128"/>
              </a:rPr>
              <a:t>週目</a:t>
            </a:r>
          </a:p>
        </p:txBody>
      </p:sp>
      <p:sp>
        <p:nvSpPr>
          <p:cNvPr id="30" name="正方形/長方形 29">
            <a:extLst>
              <a:ext uri="{FF2B5EF4-FFF2-40B4-BE49-F238E27FC236}">
                <a16:creationId xmlns:a16="http://schemas.microsoft.com/office/drawing/2014/main" id="{684665FA-3D13-4267-A235-077A35092723}"/>
              </a:ext>
            </a:extLst>
          </p:cNvPr>
          <p:cNvSpPr/>
          <p:nvPr/>
        </p:nvSpPr>
        <p:spPr>
          <a:xfrm>
            <a:off x="6426198" y="3043756"/>
            <a:ext cx="1328962" cy="804333"/>
          </a:xfrm>
          <a:prstGeom prst="rect">
            <a:avLst/>
          </a:prstGeom>
          <a:gradFill flip="none" rotWithShape="1">
            <a:gsLst>
              <a:gs pos="18000">
                <a:srgbClr val="660066"/>
              </a:gs>
              <a:gs pos="100000">
                <a:srgbClr val="C26295">
                  <a:alpha val="53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altLang="ja-JP" sz="3200" dirty="0">
                <a:latin typeface="游ゴシック" panose="020B0400000000000000" pitchFamily="50" charset="-128"/>
                <a:ea typeface="游ゴシック" panose="020B0400000000000000" pitchFamily="50" charset="-128"/>
              </a:rPr>
              <a:t>5</a:t>
            </a:r>
            <a:r>
              <a:rPr lang="ja-JP" altLang="en-US" sz="3200" dirty="0">
                <a:latin typeface="游ゴシック" panose="020B0400000000000000" pitchFamily="50" charset="-128"/>
                <a:ea typeface="游ゴシック" panose="020B0400000000000000" pitchFamily="50" charset="-128"/>
              </a:rPr>
              <a:t>週目</a:t>
            </a:r>
          </a:p>
        </p:txBody>
      </p:sp>
      <p:sp>
        <p:nvSpPr>
          <p:cNvPr id="31" name="正方形/長方形 30">
            <a:extLst>
              <a:ext uri="{FF2B5EF4-FFF2-40B4-BE49-F238E27FC236}">
                <a16:creationId xmlns:a16="http://schemas.microsoft.com/office/drawing/2014/main" id="{50435162-FFFA-4D0A-B8F8-B0515DEA78EF}"/>
              </a:ext>
            </a:extLst>
          </p:cNvPr>
          <p:cNvSpPr/>
          <p:nvPr/>
        </p:nvSpPr>
        <p:spPr>
          <a:xfrm>
            <a:off x="7916331" y="3043756"/>
            <a:ext cx="1328962" cy="804333"/>
          </a:xfrm>
          <a:prstGeom prst="rect">
            <a:avLst/>
          </a:prstGeom>
          <a:gradFill flip="none" rotWithShape="1">
            <a:gsLst>
              <a:gs pos="18000">
                <a:srgbClr val="660066"/>
              </a:gs>
              <a:gs pos="100000">
                <a:srgbClr val="C26295">
                  <a:alpha val="53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altLang="ja-JP" sz="3200" dirty="0">
                <a:latin typeface="游ゴシック" panose="020B0400000000000000" pitchFamily="50" charset="-128"/>
                <a:ea typeface="游ゴシック" panose="020B0400000000000000" pitchFamily="50" charset="-128"/>
              </a:rPr>
              <a:t>6</a:t>
            </a:r>
            <a:r>
              <a:rPr lang="ja-JP" altLang="en-US" sz="3200" dirty="0">
                <a:latin typeface="游ゴシック" panose="020B0400000000000000" pitchFamily="50" charset="-128"/>
                <a:ea typeface="游ゴシック" panose="020B0400000000000000" pitchFamily="50" charset="-128"/>
              </a:rPr>
              <a:t>週目</a:t>
            </a:r>
          </a:p>
        </p:txBody>
      </p:sp>
      <p:sp>
        <p:nvSpPr>
          <p:cNvPr id="34" name="正方形/長方形 33">
            <a:extLst>
              <a:ext uri="{FF2B5EF4-FFF2-40B4-BE49-F238E27FC236}">
                <a16:creationId xmlns:a16="http://schemas.microsoft.com/office/drawing/2014/main" id="{627AB84A-20E7-4B5F-8771-8F1C9EBA5BD6}"/>
              </a:ext>
            </a:extLst>
          </p:cNvPr>
          <p:cNvSpPr/>
          <p:nvPr/>
        </p:nvSpPr>
        <p:spPr>
          <a:xfrm>
            <a:off x="491066" y="3043756"/>
            <a:ext cx="1328962" cy="804333"/>
          </a:xfrm>
          <a:prstGeom prst="rect">
            <a:avLst/>
          </a:prstGeom>
          <a:gradFill flip="none" rotWithShape="1">
            <a:gsLst>
              <a:gs pos="18000">
                <a:srgbClr val="660066"/>
              </a:gs>
              <a:gs pos="100000">
                <a:srgbClr val="C26295">
                  <a:alpha val="53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altLang="ja-JP" sz="3200" dirty="0">
                <a:latin typeface="游ゴシック" panose="020B0400000000000000" pitchFamily="50" charset="-128"/>
                <a:ea typeface="游ゴシック" panose="020B0400000000000000" pitchFamily="50" charset="-128"/>
              </a:rPr>
              <a:t>1</a:t>
            </a:r>
            <a:r>
              <a:rPr lang="ja-JP" altLang="en-US" sz="3200" dirty="0">
                <a:latin typeface="游ゴシック" panose="020B0400000000000000" pitchFamily="50" charset="-128"/>
                <a:ea typeface="游ゴシック" panose="020B0400000000000000" pitchFamily="50" charset="-128"/>
              </a:rPr>
              <a:t>週目</a:t>
            </a:r>
          </a:p>
        </p:txBody>
      </p:sp>
      <p:sp>
        <p:nvSpPr>
          <p:cNvPr id="35" name="正方形/長方形 34">
            <a:extLst>
              <a:ext uri="{FF2B5EF4-FFF2-40B4-BE49-F238E27FC236}">
                <a16:creationId xmlns:a16="http://schemas.microsoft.com/office/drawing/2014/main" id="{52F54D07-8487-4B68-A64C-1BBEA02CC99D}"/>
              </a:ext>
            </a:extLst>
          </p:cNvPr>
          <p:cNvSpPr/>
          <p:nvPr/>
        </p:nvSpPr>
        <p:spPr>
          <a:xfrm>
            <a:off x="1972733" y="3043756"/>
            <a:ext cx="1328962" cy="804333"/>
          </a:xfrm>
          <a:prstGeom prst="rect">
            <a:avLst/>
          </a:prstGeom>
          <a:gradFill flip="none" rotWithShape="1">
            <a:gsLst>
              <a:gs pos="18000">
                <a:srgbClr val="660066"/>
              </a:gs>
              <a:gs pos="100000">
                <a:srgbClr val="C26295">
                  <a:alpha val="53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altLang="ja-JP" sz="3200" dirty="0">
                <a:latin typeface="游ゴシック" panose="020B0400000000000000" pitchFamily="50" charset="-128"/>
                <a:ea typeface="游ゴシック" panose="020B0400000000000000" pitchFamily="50" charset="-128"/>
              </a:rPr>
              <a:t>2</a:t>
            </a:r>
            <a:r>
              <a:rPr lang="ja-JP" altLang="en-US" sz="3200" dirty="0">
                <a:latin typeface="游ゴシック" panose="020B0400000000000000" pitchFamily="50" charset="-128"/>
                <a:ea typeface="游ゴシック" panose="020B0400000000000000" pitchFamily="50" charset="-128"/>
              </a:rPr>
              <a:t>週目</a:t>
            </a:r>
          </a:p>
        </p:txBody>
      </p:sp>
      <p:sp>
        <p:nvSpPr>
          <p:cNvPr id="22" name="テキスト ボックス 21">
            <a:extLst>
              <a:ext uri="{FF2B5EF4-FFF2-40B4-BE49-F238E27FC236}">
                <a16:creationId xmlns:a16="http://schemas.microsoft.com/office/drawing/2014/main" id="{BC414C55-5C91-4277-AE8C-B8A164DE6AFC}"/>
              </a:ext>
            </a:extLst>
          </p:cNvPr>
          <p:cNvSpPr txBox="1"/>
          <p:nvPr/>
        </p:nvSpPr>
        <p:spPr>
          <a:xfrm>
            <a:off x="4119563" y="5708650"/>
            <a:ext cx="5257800" cy="708025"/>
          </a:xfrm>
          <a:prstGeom prst="rect">
            <a:avLst/>
          </a:prstGeom>
          <a:noFill/>
        </p:spPr>
        <p:txBody>
          <a:bodyPr>
            <a:spAutoFit/>
          </a:bodyPr>
          <a:lstStyle/>
          <a:p>
            <a:pPr marL="342900" indent="-342900">
              <a:buClr>
                <a:srgbClr val="6C0B5E"/>
              </a:buClr>
              <a:buFont typeface="Wingdings" panose="05000000000000000000" pitchFamily="2" charset="2"/>
              <a:buChar char="l"/>
              <a:defRPr/>
            </a:pPr>
            <a:r>
              <a:rPr lang="ja-JP" altLang="en-US" sz="2000" dirty="0">
                <a:latin typeface="游ゴシック" panose="020B0400000000000000" pitchFamily="50" charset="-128"/>
                <a:ea typeface="游ゴシック" panose="020B0400000000000000" pitchFamily="50" charset="-128"/>
              </a:rPr>
              <a:t>下痢をしやすいなど、</a:t>
            </a:r>
            <a:r>
              <a:rPr lang="en-US" altLang="ja-JP" sz="2000" dirty="0">
                <a:latin typeface="游ゴシック" panose="020B0400000000000000" pitchFamily="50" charset="-128"/>
                <a:ea typeface="游ゴシック" panose="020B0400000000000000" pitchFamily="50" charset="-128"/>
              </a:rPr>
              <a:t>S-1</a:t>
            </a:r>
            <a:r>
              <a:rPr lang="ja-JP" altLang="en-US" sz="2000" dirty="0">
                <a:latin typeface="游ゴシック" panose="020B0400000000000000" pitchFamily="50" charset="-128"/>
                <a:ea typeface="游ゴシック" panose="020B0400000000000000" pitchFamily="50" charset="-128"/>
              </a:rPr>
              <a:t>を使えない人は</a:t>
            </a:r>
            <a:endParaRPr lang="en-US" altLang="ja-JP" sz="2000" dirty="0">
              <a:latin typeface="游ゴシック" panose="020B0400000000000000" pitchFamily="50" charset="-128"/>
              <a:ea typeface="游ゴシック" panose="020B0400000000000000" pitchFamily="50" charset="-128"/>
            </a:endParaRPr>
          </a:p>
          <a:p>
            <a:pPr>
              <a:buClr>
                <a:srgbClr val="6C0B5E"/>
              </a:buClr>
              <a:defRPr/>
            </a:pPr>
            <a:r>
              <a:rPr lang="ja-JP" altLang="en-US" sz="2000" dirty="0">
                <a:latin typeface="游ゴシック" panose="020B0400000000000000" pitchFamily="50" charset="-128"/>
                <a:ea typeface="游ゴシック" panose="020B0400000000000000" pitchFamily="50" charset="-128"/>
              </a:rPr>
              <a:t>     ゲムシタビン単独療法を行う。</a:t>
            </a:r>
          </a:p>
        </p:txBody>
      </p:sp>
      <p:sp>
        <p:nvSpPr>
          <p:cNvPr id="36" name="正方形/長方形 35">
            <a:extLst>
              <a:ext uri="{FF2B5EF4-FFF2-40B4-BE49-F238E27FC236}">
                <a16:creationId xmlns:a16="http://schemas.microsoft.com/office/drawing/2014/main" id="{B02E32BC-5422-4326-9F09-2DB6D69F5A1E}"/>
              </a:ext>
            </a:extLst>
          </p:cNvPr>
          <p:cNvSpPr/>
          <p:nvPr/>
        </p:nvSpPr>
        <p:spPr>
          <a:xfrm>
            <a:off x="1940719" y="288000"/>
            <a:ext cx="6024563" cy="746125"/>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37" name="テキスト ボックス 8">
            <a:extLst>
              <a:ext uri="{FF2B5EF4-FFF2-40B4-BE49-F238E27FC236}">
                <a16:creationId xmlns:a16="http://schemas.microsoft.com/office/drawing/2014/main" id="{B76BF493-10AB-4040-871F-7EFD8556C386}"/>
              </a:ext>
            </a:extLst>
          </p:cNvPr>
          <p:cNvSpPr txBox="1">
            <a:spLocks noChangeArrowheads="1"/>
          </p:cNvSpPr>
          <p:nvPr/>
        </p:nvSpPr>
        <p:spPr bwMode="auto">
          <a:xfrm>
            <a:off x="1920081" y="378460"/>
            <a:ext cx="6045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3200" b="1" dirty="0">
                <a:solidFill>
                  <a:srgbClr val="6C0B5E"/>
                </a:solidFill>
                <a:latin typeface="游ゴシック" panose="020B0400000000000000" pitchFamily="50" charset="-128"/>
                <a:ea typeface="游ゴシック" panose="020B0400000000000000" pitchFamily="50" charset="-128"/>
              </a:rPr>
              <a:t>切除可能な人の術後の薬物療法</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図 6">
            <a:extLst>
              <a:ext uri="{FF2B5EF4-FFF2-40B4-BE49-F238E27FC236}">
                <a16:creationId xmlns:a16="http://schemas.microsoft.com/office/drawing/2014/main" id="{6152C4E6-B5A8-403D-8ADD-941D753C91A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テキスト ボックス 12">
            <a:extLst>
              <a:ext uri="{FF2B5EF4-FFF2-40B4-BE49-F238E27FC236}">
                <a16:creationId xmlns:a16="http://schemas.microsoft.com/office/drawing/2014/main" id="{A6AF68F0-232C-4CAF-8115-4E6FC92EC3D6}"/>
              </a:ext>
            </a:extLst>
          </p:cNvPr>
          <p:cNvSpPr txBox="1"/>
          <p:nvPr/>
        </p:nvSpPr>
        <p:spPr>
          <a:xfrm>
            <a:off x="774700" y="1689100"/>
            <a:ext cx="8356600" cy="3046988"/>
          </a:xfrm>
          <a:prstGeom prst="rect">
            <a:avLst/>
          </a:prstGeom>
          <a:noFill/>
        </p:spPr>
        <p:txBody>
          <a:bodyPr>
            <a:spAutoFit/>
          </a:bodyPr>
          <a:lstStyle/>
          <a:p>
            <a:pPr marL="342900" indent="-342900">
              <a:buClr>
                <a:srgbClr val="6C0B5E"/>
              </a:buClr>
              <a:buFont typeface="Wingdings" panose="05000000000000000000" pitchFamily="2" charset="2"/>
              <a:buChar char="l"/>
              <a:defRPr/>
            </a:pPr>
            <a:r>
              <a:rPr lang="ja-JP" altLang="en-US" sz="2800" dirty="0">
                <a:latin typeface="游ゴシック" panose="020B0400000000000000" pitchFamily="50" charset="-128"/>
                <a:ea typeface="游ゴシック" panose="020B0400000000000000" pitchFamily="50" charset="-128"/>
              </a:rPr>
              <a:t>化学療法か化学放射線療法を受けて再評価</a:t>
            </a:r>
            <a:endParaRPr lang="en-US" altLang="ja-JP" sz="2800" dirty="0">
              <a:latin typeface="游ゴシック" panose="020B0400000000000000" pitchFamily="50" charset="-128"/>
              <a:ea typeface="游ゴシック" panose="020B0400000000000000" pitchFamily="50" charset="-128"/>
            </a:endParaRPr>
          </a:p>
          <a:p>
            <a:pPr marL="342900" indent="-342900">
              <a:buClr>
                <a:srgbClr val="6C0B5E"/>
              </a:buClr>
              <a:buFont typeface="Wingdings" panose="05000000000000000000" pitchFamily="2" charset="2"/>
              <a:buChar char="l"/>
              <a:defRPr/>
            </a:pPr>
            <a:endParaRPr lang="en-US" altLang="ja-JP" sz="1200" dirty="0">
              <a:latin typeface="游ゴシック" panose="020B0400000000000000" pitchFamily="50" charset="-128"/>
              <a:ea typeface="游ゴシック" panose="020B0400000000000000" pitchFamily="50" charset="-128"/>
            </a:endParaRPr>
          </a:p>
          <a:p>
            <a:pPr marL="342900" indent="-342900">
              <a:buClr>
                <a:srgbClr val="6C0B5E"/>
              </a:buClr>
              <a:buFont typeface="Wingdings" panose="05000000000000000000" pitchFamily="2" charset="2"/>
              <a:buChar char="l"/>
              <a:defRPr/>
            </a:pPr>
            <a:r>
              <a:rPr lang="ja-JP" altLang="en-US" sz="2800" dirty="0">
                <a:latin typeface="游ゴシック" panose="020B0400000000000000" pitchFamily="50" charset="-128"/>
                <a:ea typeface="游ゴシック" panose="020B0400000000000000" pitchFamily="50" charset="-128"/>
              </a:rPr>
              <a:t>切除可能境界の人にとって、何がベストな治療かは、世界的にもはっきりわかっていない面がある</a:t>
            </a:r>
            <a:endParaRPr lang="en-US" altLang="ja-JP" sz="2800" dirty="0">
              <a:latin typeface="游ゴシック" panose="020B0400000000000000" pitchFamily="50" charset="-128"/>
              <a:ea typeface="游ゴシック" panose="020B0400000000000000" pitchFamily="50" charset="-128"/>
            </a:endParaRPr>
          </a:p>
          <a:p>
            <a:pPr>
              <a:buClr>
                <a:srgbClr val="6C0B5E"/>
              </a:buClr>
              <a:defRPr/>
            </a:pPr>
            <a:endParaRPr lang="ja-JP" altLang="en-US" sz="1200" dirty="0">
              <a:latin typeface="游ゴシック" panose="020B0400000000000000" pitchFamily="50" charset="-128"/>
              <a:ea typeface="游ゴシック" panose="020B0400000000000000" pitchFamily="50" charset="-128"/>
            </a:endParaRPr>
          </a:p>
          <a:p>
            <a:pPr marL="342900" indent="-342900">
              <a:buClr>
                <a:srgbClr val="6C0B5E"/>
              </a:buClr>
              <a:buFont typeface="Wingdings" panose="05000000000000000000" pitchFamily="2" charset="2"/>
              <a:buChar char="l"/>
              <a:defRPr/>
            </a:pPr>
            <a:r>
              <a:rPr lang="ja-JP" altLang="en-US" sz="2800" dirty="0">
                <a:latin typeface="游ゴシック" panose="020B0400000000000000" pitchFamily="50" charset="-128"/>
                <a:ea typeface="游ゴシック" panose="020B0400000000000000" pitchFamily="50" charset="-128"/>
              </a:rPr>
              <a:t>再度、薬物療法を選択する場合は、ほかの臓器に転移がある人の第一選択に準じた治療を実施する。</a:t>
            </a:r>
          </a:p>
        </p:txBody>
      </p:sp>
      <p:sp>
        <p:nvSpPr>
          <p:cNvPr id="7" name="正方形/長方形 6">
            <a:extLst>
              <a:ext uri="{FF2B5EF4-FFF2-40B4-BE49-F238E27FC236}">
                <a16:creationId xmlns:a16="http://schemas.microsoft.com/office/drawing/2014/main" id="{D2910D1E-D70B-4F66-B1E0-32B26657D8B0}"/>
              </a:ext>
            </a:extLst>
          </p:cNvPr>
          <p:cNvSpPr/>
          <p:nvPr/>
        </p:nvSpPr>
        <p:spPr>
          <a:xfrm>
            <a:off x="1940719" y="288000"/>
            <a:ext cx="6024563" cy="746125"/>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8" name="テキスト ボックス 8">
            <a:extLst>
              <a:ext uri="{FF2B5EF4-FFF2-40B4-BE49-F238E27FC236}">
                <a16:creationId xmlns:a16="http://schemas.microsoft.com/office/drawing/2014/main" id="{F04454E3-2683-421F-BDDA-2CE6BEB35218}"/>
              </a:ext>
            </a:extLst>
          </p:cNvPr>
          <p:cNvSpPr txBox="1">
            <a:spLocks noChangeArrowheads="1"/>
          </p:cNvSpPr>
          <p:nvPr/>
        </p:nvSpPr>
        <p:spPr bwMode="auto">
          <a:xfrm>
            <a:off x="1930400" y="368168"/>
            <a:ext cx="6045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3200" b="1" dirty="0">
                <a:solidFill>
                  <a:srgbClr val="6C0B5E"/>
                </a:solidFill>
                <a:latin typeface="游ゴシック" panose="020B0400000000000000" pitchFamily="50" charset="-128"/>
                <a:ea typeface="游ゴシック" panose="020B0400000000000000" pitchFamily="50" charset="-128"/>
              </a:rPr>
              <a:t>切除可能な人の術後の薬物療法</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図 6">
            <a:extLst>
              <a:ext uri="{FF2B5EF4-FFF2-40B4-BE49-F238E27FC236}">
                <a16:creationId xmlns:a16="http://schemas.microsoft.com/office/drawing/2014/main" id="{963E8A50-5498-4AB3-AA6A-C318CB41C5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テキスト ボックス 35">
            <a:extLst>
              <a:ext uri="{FF2B5EF4-FFF2-40B4-BE49-F238E27FC236}">
                <a16:creationId xmlns:a16="http://schemas.microsoft.com/office/drawing/2014/main" id="{6E6F72FC-8387-4F40-8F99-43507FCAF340}"/>
              </a:ext>
            </a:extLst>
          </p:cNvPr>
          <p:cNvSpPr txBox="1">
            <a:spLocks noChangeArrowheads="1"/>
          </p:cNvSpPr>
          <p:nvPr/>
        </p:nvSpPr>
        <p:spPr bwMode="auto">
          <a:xfrm>
            <a:off x="2451687" y="318726"/>
            <a:ext cx="48391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3200" b="1" dirty="0">
                <a:solidFill>
                  <a:srgbClr val="6C0B5E"/>
                </a:solidFill>
                <a:latin typeface="游ゴシック" panose="020B0400000000000000" pitchFamily="50" charset="-128"/>
                <a:ea typeface="游ゴシック" panose="020B0400000000000000" pitchFamily="50" charset="-128"/>
              </a:rPr>
              <a:t>切除不能な方の第一選択</a:t>
            </a:r>
          </a:p>
        </p:txBody>
      </p:sp>
      <p:graphicFrame>
        <p:nvGraphicFramePr>
          <p:cNvPr id="5" name="表 5">
            <a:extLst>
              <a:ext uri="{FF2B5EF4-FFF2-40B4-BE49-F238E27FC236}">
                <a16:creationId xmlns:a16="http://schemas.microsoft.com/office/drawing/2014/main" id="{0E6791FC-385B-48A3-9232-920483DA7E04}"/>
              </a:ext>
            </a:extLst>
          </p:cNvPr>
          <p:cNvGraphicFramePr>
            <a:graphicFrameLocks noGrp="1"/>
          </p:cNvGraphicFramePr>
          <p:nvPr/>
        </p:nvGraphicFramePr>
        <p:xfrm>
          <a:off x="790575" y="1004856"/>
          <a:ext cx="8324850" cy="4937641"/>
        </p:xfrm>
        <a:graphic>
          <a:graphicData uri="http://schemas.openxmlformats.org/drawingml/2006/table">
            <a:tbl>
              <a:tblPr firstRow="1" bandRow="1">
                <a:tableStyleId>{00A15C55-8517-42AA-B614-E9B94910E393}</a:tableStyleId>
              </a:tblPr>
              <a:tblGrid>
                <a:gridCol w="2774950">
                  <a:extLst>
                    <a:ext uri="{9D8B030D-6E8A-4147-A177-3AD203B41FA5}">
                      <a16:colId xmlns:a16="http://schemas.microsoft.com/office/drawing/2014/main" val="20000"/>
                    </a:ext>
                  </a:extLst>
                </a:gridCol>
                <a:gridCol w="2774950">
                  <a:extLst>
                    <a:ext uri="{9D8B030D-6E8A-4147-A177-3AD203B41FA5}">
                      <a16:colId xmlns:a16="http://schemas.microsoft.com/office/drawing/2014/main" val="20001"/>
                    </a:ext>
                  </a:extLst>
                </a:gridCol>
                <a:gridCol w="2774950">
                  <a:extLst>
                    <a:ext uri="{9D8B030D-6E8A-4147-A177-3AD203B41FA5}">
                      <a16:colId xmlns:a16="http://schemas.microsoft.com/office/drawing/2014/main" val="20002"/>
                    </a:ext>
                  </a:extLst>
                </a:gridCol>
              </a:tblGrid>
              <a:tr h="761902">
                <a:tc>
                  <a:txBody>
                    <a:bodyPr/>
                    <a:lstStyle/>
                    <a:p>
                      <a:endParaRPr kumimoji="1" lang="ja-JP" altLang="en-US" sz="2200" dirty="0">
                        <a:latin typeface="游ゴシック" panose="020B0400000000000000" pitchFamily="50" charset="-128"/>
                        <a:ea typeface="游ゴシック" panose="020B0400000000000000" pitchFamily="50" charset="-128"/>
                      </a:endParaRPr>
                    </a:p>
                  </a:txBody>
                  <a:tcPr marT="45714" marB="45714" anchor="ctr"/>
                </a:tc>
                <a:tc>
                  <a:txBody>
                    <a:bodyPr/>
                    <a:lstStyle/>
                    <a:p>
                      <a:pPr algn="ctr"/>
                      <a:r>
                        <a:rPr lang="zh-TW" altLang="en-US" sz="2200" dirty="0">
                          <a:latin typeface="游ゴシック" panose="020B0400000000000000" pitchFamily="50" charset="-128"/>
                          <a:ea typeface="游ゴシック" panose="020B0400000000000000" pitchFamily="50" charset="-128"/>
                        </a:rPr>
                        <a:t>切除不能</a:t>
                      </a:r>
                      <a:endParaRPr lang="en-US" altLang="zh-TW" sz="2200" dirty="0">
                        <a:latin typeface="游ゴシック" panose="020B0400000000000000" pitchFamily="50" charset="-128"/>
                        <a:ea typeface="游ゴシック" panose="020B0400000000000000" pitchFamily="50" charset="-128"/>
                      </a:endParaRPr>
                    </a:p>
                    <a:p>
                      <a:pPr algn="ctr"/>
                      <a:r>
                        <a:rPr lang="en-US" altLang="zh-TW" sz="2200" dirty="0">
                          <a:latin typeface="游ゴシック" panose="020B0400000000000000" pitchFamily="50" charset="-128"/>
                          <a:ea typeface="游ゴシック" panose="020B0400000000000000" pitchFamily="50" charset="-128"/>
                        </a:rPr>
                        <a:t>(</a:t>
                      </a:r>
                      <a:r>
                        <a:rPr lang="zh-TW" altLang="en-US" sz="2200" dirty="0">
                          <a:latin typeface="游ゴシック" panose="020B0400000000000000" pitchFamily="50" charset="-128"/>
                          <a:ea typeface="游ゴシック" panose="020B0400000000000000" pitchFamily="50" charset="-128"/>
                        </a:rPr>
                        <a:t>局所進行</a:t>
                      </a:r>
                      <a:r>
                        <a:rPr lang="en-US" altLang="ja-JP" sz="2200" dirty="0">
                          <a:latin typeface="游ゴシック" panose="020B0400000000000000" pitchFamily="50" charset="-128"/>
                          <a:ea typeface="游ゴシック" panose="020B0400000000000000" pitchFamily="50" charset="-128"/>
                        </a:rPr>
                        <a:t>)</a:t>
                      </a:r>
                      <a:endParaRPr kumimoji="1" lang="ja-JP" altLang="en-US" sz="2200" b="1" dirty="0">
                        <a:solidFill>
                          <a:schemeClr val="tx1"/>
                        </a:solidFill>
                        <a:latin typeface="游ゴシック" panose="020B0400000000000000" pitchFamily="50" charset="-128"/>
                        <a:ea typeface="游ゴシック" panose="020B0400000000000000" pitchFamily="50" charset="-128"/>
                      </a:endParaRPr>
                    </a:p>
                  </a:txBody>
                  <a:tcPr marT="45714" marB="45714" anchor="ctr"/>
                </a:tc>
                <a:tc>
                  <a:txBody>
                    <a:bodyPr/>
                    <a:lstStyle/>
                    <a:p>
                      <a:pPr algn="ctr"/>
                      <a:r>
                        <a:rPr lang="ja-JP" altLang="en-US" sz="2200" dirty="0">
                          <a:latin typeface="游ゴシック" panose="020B0400000000000000" pitchFamily="50" charset="-128"/>
                          <a:ea typeface="游ゴシック" panose="020B0400000000000000" pitchFamily="50" charset="-128"/>
                        </a:rPr>
                        <a:t>切除不能</a:t>
                      </a:r>
                      <a:endParaRPr lang="en-US" altLang="ja-JP" sz="2200" dirty="0">
                        <a:latin typeface="游ゴシック" panose="020B0400000000000000" pitchFamily="50" charset="-128"/>
                        <a:ea typeface="游ゴシック" panose="020B0400000000000000" pitchFamily="50" charset="-128"/>
                      </a:endParaRPr>
                    </a:p>
                    <a:p>
                      <a:pPr algn="ctr"/>
                      <a:r>
                        <a:rPr lang="en-US" altLang="ja-JP" sz="2200" dirty="0">
                          <a:latin typeface="游ゴシック" panose="020B0400000000000000" pitchFamily="50" charset="-128"/>
                          <a:ea typeface="游ゴシック" panose="020B0400000000000000" pitchFamily="50" charset="-128"/>
                        </a:rPr>
                        <a:t>(</a:t>
                      </a:r>
                      <a:r>
                        <a:rPr lang="ja-JP" altLang="en-US" sz="2200" dirty="0">
                          <a:latin typeface="游ゴシック" panose="020B0400000000000000" pitchFamily="50" charset="-128"/>
                          <a:ea typeface="游ゴシック" panose="020B0400000000000000" pitchFamily="50" charset="-128"/>
                        </a:rPr>
                        <a:t>遠隔転移あり</a:t>
                      </a:r>
                      <a:r>
                        <a:rPr lang="en-US" altLang="ja-JP" sz="2200" dirty="0">
                          <a:latin typeface="游ゴシック" panose="020B0400000000000000" pitchFamily="50" charset="-128"/>
                          <a:ea typeface="游ゴシック" panose="020B0400000000000000" pitchFamily="50" charset="-128"/>
                        </a:rPr>
                        <a:t>)</a:t>
                      </a:r>
                      <a:endParaRPr lang="ja-JP" altLang="en-US" sz="2200" b="1" dirty="0">
                        <a:solidFill>
                          <a:schemeClr val="tx1"/>
                        </a:solidFill>
                        <a:latin typeface="游ゴシック" panose="020B0400000000000000" pitchFamily="50" charset="-128"/>
                        <a:ea typeface="游ゴシック" panose="020B0400000000000000" pitchFamily="50" charset="-128"/>
                      </a:endParaRPr>
                    </a:p>
                  </a:txBody>
                  <a:tcPr marT="45714" marB="45714" anchor="ctr"/>
                </a:tc>
                <a:extLst>
                  <a:ext uri="{0D108BD9-81ED-4DB2-BD59-A6C34878D82A}">
                    <a16:rowId xmlns:a16="http://schemas.microsoft.com/office/drawing/2014/main" val="10000"/>
                  </a:ext>
                </a:extLst>
              </a:tr>
              <a:tr h="4571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TW" sz="2200" dirty="0">
                          <a:latin typeface="游ゴシック" panose="020B0400000000000000" pitchFamily="50" charset="-128"/>
                          <a:ea typeface="游ゴシック" panose="020B0400000000000000" pitchFamily="50" charset="-128"/>
                        </a:rPr>
                        <a:t>①FOLFIRINOX</a:t>
                      </a:r>
                      <a:r>
                        <a:rPr lang="zh-TW" altLang="en-US" sz="2200" dirty="0">
                          <a:latin typeface="游ゴシック" panose="020B0400000000000000" pitchFamily="50" charset="-128"/>
                          <a:ea typeface="游ゴシック" panose="020B0400000000000000" pitchFamily="50" charset="-128"/>
                        </a:rPr>
                        <a:t>療法</a:t>
                      </a:r>
                      <a:endParaRPr lang="en-US" altLang="zh-TW" sz="2200" b="1" dirty="0">
                        <a:solidFill>
                          <a:schemeClr val="tx1"/>
                        </a:solidFill>
                        <a:latin typeface="游ゴシック" panose="020B0400000000000000" pitchFamily="50" charset="-128"/>
                        <a:ea typeface="游ゴシック" panose="020B0400000000000000" pitchFamily="50" charset="-128"/>
                      </a:endParaRPr>
                    </a:p>
                  </a:txBody>
                  <a:tcPr marT="45714" marB="45714" anchor="ctr"/>
                </a:tc>
                <a:tc>
                  <a:txBody>
                    <a:bodyPr/>
                    <a:lstStyle/>
                    <a:p>
                      <a:pPr algn="ctr"/>
                      <a:r>
                        <a:rPr kumimoji="1" lang="ja-JP" altLang="en-US" sz="2200" dirty="0">
                          <a:latin typeface="游ゴシック" panose="020B0400000000000000" pitchFamily="50" charset="-128"/>
                          <a:ea typeface="游ゴシック" panose="020B0400000000000000" pitchFamily="50" charset="-128"/>
                        </a:rPr>
                        <a:t>○</a:t>
                      </a:r>
                    </a:p>
                  </a:txBody>
                  <a:tcPr marT="45714" marB="45714" anchor="ctr"/>
                </a:tc>
                <a:tc>
                  <a:txBody>
                    <a:bodyPr/>
                    <a:lstStyle/>
                    <a:p>
                      <a:pPr algn="ctr"/>
                      <a:r>
                        <a:rPr kumimoji="1" lang="ja-JP" altLang="en-US" sz="2200" dirty="0">
                          <a:latin typeface="游ゴシック" panose="020B0400000000000000" pitchFamily="50" charset="-128"/>
                          <a:ea typeface="游ゴシック" panose="020B0400000000000000" pitchFamily="50" charset="-128"/>
                        </a:rPr>
                        <a:t>○</a:t>
                      </a:r>
                    </a:p>
                  </a:txBody>
                  <a:tcPr marT="45714" marB="45714" anchor="ctr"/>
                </a:tc>
                <a:extLst>
                  <a:ext uri="{0D108BD9-81ED-4DB2-BD59-A6C34878D82A}">
                    <a16:rowId xmlns:a16="http://schemas.microsoft.com/office/drawing/2014/main" val="10001"/>
                  </a:ext>
                </a:extLst>
              </a:tr>
              <a:tr h="1097139">
                <a:tc>
                  <a:txBody>
                    <a:bodyPr/>
                    <a:lstStyle/>
                    <a:p>
                      <a:r>
                        <a:rPr lang="ja-JP" altLang="en-US" sz="2200" dirty="0">
                          <a:latin typeface="游ゴシック" panose="020B0400000000000000" pitchFamily="50" charset="-128"/>
                          <a:ea typeface="游ゴシック" panose="020B0400000000000000" pitchFamily="50" charset="-128"/>
                        </a:rPr>
                        <a:t>②ゲムシタビンとナブパクリタキセル併用療法</a:t>
                      </a:r>
                      <a:endParaRPr lang="en-US" altLang="ja-JP" sz="2200" b="1" dirty="0">
                        <a:solidFill>
                          <a:schemeClr val="tx1"/>
                        </a:solidFill>
                        <a:latin typeface="游ゴシック" panose="020B0400000000000000" pitchFamily="50" charset="-128"/>
                        <a:ea typeface="游ゴシック" panose="020B0400000000000000" pitchFamily="50" charset="-128"/>
                      </a:endParaRPr>
                    </a:p>
                  </a:txBody>
                  <a:tcPr marT="45714" marB="45714" anchor="ctr"/>
                </a:tc>
                <a:tc>
                  <a:txBody>
                    <a:bodyPr/>
                    <a:lstStyle/>
                    <a:p>
                      <a:pPr algn="ctr"/>
                      <a:r>
                        <a:rPr kumimoji="1" lang="ja-JP" altLang="en-US" sz="2200" dirty="0">
                          <a:latin typeface="游ゴシック" panose="020B0400000000000000" pitchFamily="50" charset="-128"/>
                          <a:ea typeface="游ゴシック" panose="020B0400000000000000" pitchFamily="50" charset="-128"/>
                        </a:rPr>
                        <a:t>○</a:t>
                      </a:r>
                    </a:p>
                  </a:txBody>
                  <a:tcPr marT="45714" marB="45714" anchor="ctr"/>
                </a:tc>
                <a:tc>
                  <a:txBody>
                    <a:bodyPr/>
                    <a:lstStyle/>
                    <a:p>
                      <a:pPr algn="ctr"/>
                      <a:r>
                        <a:rPr kumimoji="1" lang="ja-JP" altLang="en-US" sz="2200" dirty="0">
                          <a:latin typeface="游ゴシック" panose="020B0400000000000000" pitchFamily="50" charset="-128"/>
                          <a:ea typeface="游ゴシック" panose="020B0400000000000000" pitchFamily="50" charset="-128"/>
                        </a:rPr>
                        <a:t>○</a:t>
                      </a:r>
                    </a:p>
                  </a:txBody>
                  <a:tcPr marT="45714" marB="45714" anchor="ctr"/>
                </a:tc>
                <a:extLst>
                  <a:ext uri="{0D108BD9-81ED-4DB2-BD59-A6C34878D82A}">
                    <a16:rowId xmlns:a16="http://schemas.microsoft.com/office/drawing/2014/main" val="10002"/>
                  </a:ext>
                </a:extLst>
              </a:tr>
              <a:tr h="76190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200" dirty="0">
                          <a:latin typeface="游ゴシック" panose="020B0400000000000000" pitchFamily="50" charset="-128"/>
                          <a:ea typeface="游ゴシック" panose="020B0400000000000000" pitchFamily="50" charset="-128"/>
                        </a:rPr>
                        <a:t>③点滴で投与するゲムシタビン単独療法</a:t>
                      </a:r>
                      <a:endParaRPr lang="en-US" altLang="ja-JP" sz="2200" b="1" dirty="0">
                        <a:solidFill>
                          <a:schemeClr val="tx1"/>
                        </a:solidFill>
                        <a:latin typeface="游ゴシック" panose="020B0400000000000000" pitchFamily="50" charset="-128"/>
                        <a:ea typeface="游ゴシック" panose="020B0400000000000000" pitchFamily="50" charset="-128"/>
                      </a:endParaRPr>
                    </a:p>
                  </a:txBody>
                  <a:tcPr marT="45714" marB="45714" anchor="ctr"/>
                </a:tc>
                <a:tc>
                  <a:txBody>
                    <a:bodyPr/>
                    <a:lstStyle/>
                    <a:p>
                      <a:r>
                        <a:rPr kumimoji="1" lang="ja-JP" altLang="en-US" sz="2200" dirty="0">
                          <a:latin typeface="游ゴシック" panose="020B0400000000000000" pitchFamily="50" charset="-128"/>
                          <a:ea typeface="游ゴシック" panose="020B0400000000000000" pitchFamily="50" charset="-128"/>
                        </a:rPr>
                        <a:t>①、②が難しい場合</a:t>
                      </a:r>
                    </a:p>
                  </a:txBody>
                  <a:tcPr marT="45714" marB="45714" anchor="ctr"/>
                </a:tc>
                <a:tc>
                  <a:txBody>
                    <a:bodyPr/>
                    <a:lstStyle/>
                    <a:p>
                      <a:r>
                        <a:rPr kumimoji="1" lang="ja-JP" altLang="en-US" sz="2200" dirty="0">
                          <a:latin typeface="游ゴシック" panose="020B0400000000000000" pitchFamily="50" charset="-128"/>
                          <a:ea typeface="游ゴシック" panose="020B0400000000000000" pitchFamily="50" charset="-128"/>
                        </a:rPr>
                        <a:t>①、②が難しい場合</a:t>
                      </a:r>
                    </a:p>
                  </a:txBody>
                  <a:tcPr marT="45714" marB="45714" anchor="ctr"/>
                </a:tc>
                <a:extLst>
                  <a:ext uri="{0D108BD9-81ED-4DB2-BD59-A6C34878D82A}">
                    <a16:rowId xmlns:a16="http://schemas.microsoft.com/office/drawing/2014/main" val="10003"/>
                  </a:ext>
                </a:extLst>
              </a:tr>
              <a:tr h="109713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200" dirty="0">
                          <a:latin typeface="游ゴシック" panose="020B0400000000000000" pitchFamily="50" charset="-128"/>
                          <a:ea typeface="游ゴシック" panose="020B0400000000000000" pitchFamily="50" charset="-128"/>
                        </a:rPr>
                        <a:t>④ゲムシタビンとエルロチニブの併用療法</a:t>
                      </a:r>
                      <a:endParaRPr lang="en-US" altLang="ja-JP" sz="2200" b="1" dirty="0">
                        <a:solidFill>
                          <a:schemeClr val="tx1"/>
                        </a:solidFill>
                        <a:latin typeface="游ゴシック" panose="020B0400000000000000" pitchFamily="50" charset="-128"/>
                        <a:ea typeface="游ゴシック" panose="020B0400000000000000" pitchFamily="50" charset="-128"/>
                      </a:endParaRPr>
                    </a:p>
                  </a:txBody>
                  <a:tcPr marT="45714" marB="45714" anchor="ctr"/>
                </a:tc>
                <a:tc>
                  <a:txBody>
                    <a:bodyPr/>
                    <a:lstStyle/>
                    <a:p>
                      <a:pPr algn="ctr"/>
                      <a:r>
                        <a:rPr kumimoji="1" lang="en-US" altLang="ja-JP" sz="2200" dirty="0">
                          <a:latin typeface="游ゴシック" panose="020B0400000000000000" pitchFamily="50" charset="-128"/>
                          <a:ea typeface="游ゴシック" panose="020B0400000000000000" pitchFamily="50" charset="-128"/>
                        </a:rPr>
                        <a:t>―</a:t>
                      </a:r>
                      <a:endParaRPr kumimoji="1" lang="ja-JP" altLang="en-US" sz="2200" dirty="0">
                        <a:latin typeface="游ゴシック" panose="020B0400000000000000" pitchFamily="50" charset="-128"/>
                        <a:ea typeface="游ゴシック" panose="020B0400000000000000" pitchFamily="50" charset="-128"/>
                      </a:endParaRPr>
                    </a:p>
                  </a:txBody>
                  <a:tcPr marT="45714" marB="45714"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dirty="0">
                          <a:latin typeface="游ゴシック" panose="020B0400000000000000" pitchFamily="50" charset="-128"/>
                          <a:ea typeface="游ゴシック" panose="020B0400000000000000" pitchFamily="50" charset="-128"/>
                        </a:rPr>
                        <a:t>①、②が難しい場合</a:t>
                      </a:r>
                    </a:p>
                  </a:txBody>
                  <a:tcPr marT="45714" marB="45714" anchor="ctr"/>
                </a:tc>
                <a:extLst>
                  <a:ext uri="{0D108BD9-81ED-4DB2-BD59-A6C34878D82A}">
                    <a16:rowId xmlns:a16="http://schemas.microsoft.com/office/drawing/2014/main" val="10004"/>
                  </a:ext>
                </a:extLst>
              </a:tr>
              <a:tr h="76190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200" dirty="0">
                          <a:latin typeface="游ゴシック" panose="020B0400000000000000" pitchFamily="50" charset="-128"/>
                          <a:ea typeface="游ゴシック" panose="020B0400000000000000" pitchFamily="50" charset="-128"/>
                        </a:rPr>
                        <a:t>⑤内服薬の</a:t>
                      </a:r>
                      <a:r>
                        <a:rPr lang="en-US" altLang="ja-JP" sz="2200" dirty="0">
                          <a:latin typeface="游ゴシック" panose="020B0400000000000000" pitchFamily="50" charset="-128"/>
                          <a:ea typeface="游ゴシック" panose="020B0400000000000000" pitchFamily="50" charset="-128"/>
                        </a:rPr>
                        <a:t>S-1</a:t>
                      </a:r>
                      <a:r>
                        <a:rPr lang="ja-JP" altLang="en-US" sz="2200" dirty="0">
                          <a:latin typeface="游ゴシック" panose="020B0400000000000000" pitchFamily="50" charset="-128"/>
                          <a:ea typeface="游ゴシック" panose="020B0400000000000000" pitchFamily="50" charset="-128"/>
                        </a:rPr>
                        <a:t>単独療法</a:t>
                      </a:r>
                      <a:endParaRPr lang="ja-JP" altLang="en-US" sz="2200" b="1" dirty="0">
                        <a:solidFill>
                          <a:schemeClr val="tx1"/>
                        </a:solidFill>
                        <a:latin typeface="游ゴシック" panose="020B0400000000000000" pitchFamily="50" charset="-128"/>
                        <a:ea typeface="游ゴシック" panose="020B0400000000000000" pitchFamily="50" charset="-128"/>
                      </a:endParaRPr>
                    </a:p>
                  </a:txBody>
                  <a:tcPr marT="45714" marB="45714"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dirty="0">
                          <a:latin typeface="游ゴシック" panose="020B0400000000000000" pitchFamily="50" charset="-128"/>
                          <a:ea typeface="游ゴシック" panose="020B0400000000000000" pitchFamily="50" charset="-128"/>
                        </a:rPr>
                        <a:t>①、②が難しい場合</a:t>
                      </a:r>
                    </a:p>
                  </a:txBody>
                  <a:tcPr marT="45714" marB="45714"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dirty="0">
                          <a:latin typeface="游ゴシック" panose="020B0400000000000000" pitchFamily="50" charset="-128"/>
                          <a:ea typeface="游ゴシック" panose="020B0400000000000000" pitchFamily="50" charset="-128"/>
                        </a:rPr>
                        <a:t>①、②が難しい場合</a:t>
                      </a:r>
                    </a:p>
                  </a:txBody>
                  <a:tcPr marT="45714" marB="45714" anchor="ctr"/>
                </a:tc>
                <a:extLst>
                  <a:ext uri="{0D108BD9-81ED-4DB2-BD59-A6C34878D82A}">
                    <a16:rowId xmlns:a16="http://schemas.microsoft.com/office/drawing/2014/main" val="10005"/>
                  </a:ext>
                </a:extLst>
              </a:tr>
            </a:tbl>
          </a:graphicData>
        </a:graphic>
      </p:graphicFrame>
      <p:sp>
        <p:nvSpPr>
          <p:cNvPr id="2" name="テキスト ボックス 1">
            <a:extLst>
              <a:ext uri="{FF2B5EF4-FFF2-40B4-BE49-F238E27FC236}">
                <a16:creationId xmlns:a16="http://schemas.microsoft.com/office/drawing/2014/main" id="{D94551C1-7479-427F-A9D8-0BDE0FD10D67}"/>
              </a:ext>
            </a:extLst>
          </p:cNvPr>
          <p:cNvSpPr txBox="1"/>
          <p:nvPr/>
        </p:nvSpPr>
        <p:spPr>
          <a:xfrm>
            <a:off x="3088640" y="5887403"/>
            <a:ext cx="6278880" cy="923330"/>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どの治療法を受けるかは、患者さん本人の希望、生活スタイル全身状態、年齢などによって決まる</a:t>
            </a:r>
          </a:p>
          <a:p>
            <a:endParaRPr kumimoji="1" lang="ja-JP" altLang="en-US" dirty="0"/>
          </a:p>
        </p:txBody>
      </p:sp>
      <p:sp>
        <p:nvSpPr>
          <p:cNvPr id="7" name="正方形/長方形 6">
            <a:extLst>
              <a:ext uri="{FF2B5EF4-FFF2-40B4-BE49-F238E27FC236}">
                <a16:creationId xmlns:a16="http://schemas.microsoft.com/office/drawing/2014/main" id="{D22154DA-DEF7-4B80-A629-9C7794FB1545}"/>
              </a:ext>
            </a:extLst>
          </p:cNvPr>
          <p:cNvSpPr/>
          <p:nvPr/>
        </p:nvSpPr>
        <p:spPr>
          <a:xfrm>
            <a:off x="1858961" y="229008"/>
            <a:ext cx="6024563" cy="746125"/>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線コネクタ 29">
            <a:extLst>
              <a:ext uri="{FF2B5EF4-FFF2-40B4-BE49-F238E27FC236}">
                <a16:creationId xmlns:a16="http://schemas.microsoft.com/office/drawing/2014/main" id="{9CDE5CFA-6B2B-4C1C-9A9E-CCDA5E1B903C}"/>
              </a:ext>
            </a:extLst>
          </p:cNvPr>
          <p:cNvCxnSpPr/>
          <p:nvPr/>
        </p:nvCxnSpPr>
        <p:spPr>
          <a:xfrm>
            <a:off x="153988" y="2906078"/>
            <a:ext cx="9632950" cy="0"/>
          </a:xfrm>
          <a:prstGeom prst="line">
            <a:avLst/>
          </a:prstGeom>
          <a:ln w="57150" cmpd="sng">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34" name="正方形/長方形 33">
            <a:extLst>
              <a:ext uri="{FF2B5EF4-FFF2-40B4-BE49-F238E27FC236}">
                <a16:creationId xmlns:a16="http://schemas.microsoft.com/office/drawing/2014/main" id="{7783B2B5-BD7B-455F-A8D6-5DB4A596D05C}"/>
              </a:ext>
            </a:extLst>
          </p:cNvPr>
          <p:cNvSpPr/>
          <p:nvPr/>
        </p:nvSpPr>
        <p:spPr>
          <a:xfrm>
            <a:off x="2436813" y="2790190"/>
            <a:ext cx="5056187" cy="450850"/>
          </a:xfrm>
          <a:prstGeom prst="rect">
            <a:avLst/>
          </a:prstGeom>
          <a:solidFill>
            <a:srgbClr val="FFFFFF"/>
          </a:solidFill>
          <a:ln w="381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pic>
        <p:nvPicPr>
          <p:cNvPr id="49159" name="図 7">
            <a:extLst>
              <a:ext uri="{FF2B5EF4-FFF2-40B4-BE49-F238E27FC236}">
                <a16:creationId xmlns:a16="http://schemas.microsoft.com/office/drawing/2014/main" id="{D0D3EFAF-9620-4C62-8AD4-30F7090CF1C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正方形/長方形 21">
            <a:extLst>
              <a:ext uri="{FF2B5EF4-FFF2-40B4-BE49-F238E27FC236}">
                <a16:creationId xmlns:a16="http://schemas.microsoft.com/office/drawing/2014/main" id="{B73CE054-CA30-45E2-A9C1-2BD3F1A9618C}"/>
              </a:ext>
            </a:extLst>
          </p:cNvPr>
          <p:cNvSpPr/>
          <p:nvPr/>
        </p:nvSpPr>
        <p:spPr>
          <a:xfrm>
            <a:off x="0" y="5607050"/>
            <a:ext cx="2049463" cy="819150"/>
          </a:xfrm>
          <a:prstGeom prst="rect">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24" name="下矢印 23">
            <a:extLst>
              <a:ext uri="{FF2B5EF4-FFF2-40B4-BE49-F238E27FC236}">
                <a16:creationId xmlns:a16="http://schemas.microsoft.com/office/drawing/2014/main" id="{AAD50800-823C-47A8-A21D-54D89F3FAF47}"/>
              </a:ext>
            </a:extLst>
          </p:cNvPr>
          <p:cNvSpPr/>
          <p:nvPr/>
        </p:nvSpPr>
        <p:spPr>
          <a:xfrm rot="16200000">
            <a:off x="4498975" y="1854627"/>
            <a:ext cx="931863" cy="400050"/>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31" name="直線コネクタ 30">
            <a:extLst>
              <a:ext uri="{FF2B5EF4-FFF2-40B4-BE49-F238E27FC236}">
                <a16:creationId xmlns:a16="http://schemas.microsoft.com/office/drawing/2014/main" id="{A2562D07-2098-4274-AAE1-3007BEACA315}"/>
              </a:ext>
            </a:extLst>
          </p:cNvPr>
          <p:cNvCxnSpPr/>
          <p:nvPr/>
        </p:nvCxnSpPr>
        <p:spPr>
          <a:xfrm flipV="1">
            <a:off x="179388" y="2348865"/>
            <a:ext cx="0" cy="582613"/>
          </a:xfrm>
          <a:prstGeom prst="line">
            <a:avLst/>
          </a:prstGeom>
          <a:ln w="57150" cmpd="sng">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32" name="直線コネクタ 31">
            <a:extLst>
              <a:ext uri="{FF2B5EF4-FFF2-40B4-BE49-F238E27FC236}">
                <a16:creationId xmlns:a16="http://schemas.microsoft.com/office/drawing/2014/main" id="{7E325886-FCF0-4D8F-9E12-8C7F5B38726E}"/>
              </a:ext>
            </a:extLst>
          </p:cNvPr>
          <p:cNvCxnSpPr/>
          <p:nvPr/>
        </p:nvCxnSpPr>
        <p:spPr>
          <a:xfrm flipV="1">
            <a:off x="9766300" y="2348865"/>
            <a:ext cx="0" cy="582613"/>
          </a:xfrm>
          <a:prstGeom prst="line">
            <a:avLst/>
          </a:prstGeom>
          <a:ln w="57150" cmpd="sng">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18" name="テキスト ボックス 35">
            <a:extLst>
              <a:ext uri="{FF2B5EF4-FFF2-40B4-BE49-F238E27FC236}">
                <a16:creationId xmlns:a16="http://schemas.microsoft.com/office/drawing/2014/main" id="{03C359A9-63E3-47F9-B1D1-E32F6A13B685}"/>
              </a:ext>
            </a:extLst>
          </p:cNvPr>
          <p:cNvSpPr txBox="1">
            <a:spLocks noChangeArrowheads="1"/>
          </p:cNvSpPr>
          <p:nvPr/>
        </p:nvSpPr>
        <p:spPr bwMode="auto">
          <a:xfrm>
            <a:off x="2326402" y="364375"/>
            <a:ext cx="487695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en-US" altLang="ja-JP" sz="3200" b="1" dirty="0">
                <a:solidFill>
                  <a:srgbClr val="6C0B5E"/>
                </a:solidFill>
                <a:latin typeface="游ゴシック" panose="020B0400000000000000" pitchFamily="50" charset="-128"/>
                <a:ea typeface="游ゴシック" panose="020B0400000000000000" pitchFamily="50" charset="-128"/>
              </a:rPr>
              <a:t>①FOLFIRINOX</a:t>
            </a:r>
            <a:r>
              <a:rPr lang="ja-JP" altLang="en-US" sz="3200" b="1" dirty="0">
                <a:solidFill>
                  <a:srgbClr val="6C0B5E"/>
                </a:solidFill>
                <a:latin typeface="游ゴシック" panose="020B0400000000000000" pitchFamily="50" charset="-128"/>
                <a:ea typeface="游ゴシック" panose="020B0400000000000000" pitchFamily="50" charset="-128"/>
              </a:rPr>
              <a:t>療法</a:t>
            </a:r>
          </a:p>
        </p:txBody>
      </p:sp>
      <p:sp>
        <p:nvSpPr>
          <p:cNvPr id="2" name="テキスト ボックス 1">
            <a:extLst>
              <a:ext uri="{FF2B5EF4-FFF2-40B4-BE49-F238E27FC236}">
                <a16:creationId xmlns:a16="http://schemas.microsoft.com/office/drawing/2014/main" id="{0E2F8BA3-B0C5-4401-826F-8E888D23C7AA}"/>
              </a:ext>
            </a:extLst>
          </p:cNvPr>
          <p:cNvSpPr txBox="1"/>
          <p:nvPr/>
        </p:nvSpPr>
        <p:spPr>
          <a:xfrm>
            <a:off x="2763520" y="1859280"/>
            <a:ext cx="184731" cy="369332"/>
          </a:xfrm>
          <a:prstGeom prst="rect">
            <a:avLst/>
          </a:prstGeom>
          <a:noFill/>
        </p:spPr>
        <p:txBody>
          <a:bodyPr wrap="none" rtlCol="0">
            <a:spAutoFit/>
          </a:bodyPr>
          <a:lstStyle/>
          <a:p>
            <a:endParaRPr kumimoji="1" lang="ja-JP" altLang="en-US" dirty="0"/>
          </a:p>
        </p:txBody>
      </p:sp>
      <p:sp>
        <p:nvSpPr>
          <p:cNvPr id="4" name="テキスト ボックス 3">
            <a:extLst>
              <a:ext uri="{FF2B5EF4-FFF2-40B4-BE49-F238E27FC236}">
                <a16:creationId xmlns:a16="http://schemas.microsoft.com/office/drawing/2014/main" id="{60B8CAF1-1FDF-46E7-9AD1-64F8F13FE1CD}"/>
              </a:ext>
            </a:extLst>
          </p:cNvPr>
          <p:cNvSpPr txBox="1"/>
          <p:nvPr/>
        </p:nvSpPr>
        <p:spPr>
          <a:xfrm>
            <a:off x="447676" y="1134378"/>
            <a:ext cx="4505324" cy="1631216"/>
          </a:xfrm>
          <a:prstGeom prst="rect">
            <a:avLst/>
          </a:prstGeom>
          <a:noFill/>
        </p:spPr>
        <p:txBody>
          <a:bodyPr wrap="square" rtlCol="0">
            <a:spAutoFit/>
          </a:bodyPr>
          <a:lstStyle/>
          <a:p>
            <a:r>
              <a:rPr lang="ja-JP" altLang="en-US" sz="2000" dirty="0">
                <a:latin typeface="游ゴシック" panose="020B0400000000000000" pitchFamily="50" charset="-128"/>
                <a:ea typeface="游ゴシック" panose="020B0400000000000000" pitchFamily="50" charset="-128"/>
              </a:rPr>
              <a:t>・イリノテカン（</a:t>
            </a:r>
            <a:r>
              <a:rPr lang="en-US" altLang="ja-JP" sz="2000" dirty="0">
                <a:latin typeface="游ゴシック" panose="020B0400000000000000" pitchFamily="50" charset="-128"/>
                <a:ea typeface="游ゴシック" panose="020B0400000000000000" pitchFamily="50" charset="-128"/>
              </a:rPr>
              <a:t>180mg</a:t>
            </a:r>
            <a:r>
              <a:rPr lang="ja-JP" altLang="en-US" sz="2000" dirty="0">
                <a:latin typeface="游ゴシック" panose="020B0400000000000000" pitchFamily="50" charset="-128"/>
                <a:ea typeface="游ゴシック" panose="020B0400000000000000" pitchFamily="50" charset="-128"/>
              </a:rPr>
              <a:t>／㎡）</a:t>
            </a:r>
          </a:p>
          <a:p>
            <a:r>
              <a:rPr lang="ja-JP" altLang="en-US" sz="2000" dirty="0">
                <a:latin typeface="游ゴシック" panose="020B0400000000000000" pitchFamily="50" charset="-128"/>
                <a:ea typeface="游ゴシック" panose="020B0400000000000000" pitchFamily="50" charset="-128"/>
              </a:rPr>
              <a:t>・オキサリプラチン（</a:t>
            </a:r>
            <a:r>
              <a:rPr lang="en-US" altLang="ja-JP" sz="2000" dirty="0">
                <a:latin typeface="游ゴシック" panose="020B0400000000000000" pitchFamily="50" charset="-128"/>
                <a:ea typeface="游ゴシック" panose="020B0400000000000000" pitchFamily="50" charset="-128"/>
              </a:rPr>
              <a:t>85mg</a:t>
            </a:r>
            <a:r>
              <a:rPr lang="ja-JP" altLang="en-US" sz="2000" dirty="0">
                <a:latin typeface="游ゴシック" panose="020B0400000000000000" pitchFamily="50" charset="-128"/>
                <a:ea typeface="游ゴシック" panose="020B0400000000000000" pitchFamily="50" charset="-128"/>
              </a:rPr>
              <a:t>／㎡）</a:t>
            </a:r>
          </a:p>
          <a:p>
            <a:r>
              <a:rPr lang="ja-JP" altLang="en-US" sz="2000" dirty="0">
                <a:latin typeface="游ゴシック" panose="020B0400000000000000" pitchFamily="50" charset="-128"/>
                <a:ea typeface="游ゴシック" panose="020B0400000000000000" pitchFamily="50" charset="-128"/>
              </a:rPr>
              <a:t>・レボホリナートカルシウム</a:t>
            </a:r>
            <a:endParaRPr lang="en-US" altLang="ja-JP" sz="2000" dirty="0">
              <a:latin typeface="游ゴシック" panose="020B0400000000000000" pitchFamily="50" charset="-128"/>
              <a:ea typeface="游ゴシック" panose="020B0400000000000000" pitchFamily="50" charset="-128"/>
            </a:endParaRPr>
          </a:p>
          <a:p>
            <a:r>
              <a:rPr lang="ja-JP" altLang="en-US" sz="2000" dirty="0">
                <a:latin typeface="游ゴシック" panose="020B0400000000000000" pitchFamily="50" charset="-128"/>
                <a:ea typeface="游ゴシック" panose="020B0400000000000000" pitchFamily="50" charset="-128"/>
              </a:rPr>
              <a:t>  （</a:t>
            </a:r>
            <a:r>
              <a:rPr lang="en-US" altLang="ja-JP" sz="2000" dirty="0">
                <a:latin typeface="游ゴシック" panose="020B0400000000000000" pitchFamily="50" charset="-128"/>
                <a:ea typeface="游ゴシック" panose="020B0400000000000000" pitchFamily="50" charset="-128"/>
              </a:rPr>
              <a:t>200mg</a:t>
            </a:r>
            <a:r>
              <a:rPr lang="ja-JP" altLang="en-US" sz="2000" dirty="0">
                <a:latin typeface="游ゴシック" panose="020B0400000000000000" pitchFamily="50" charset="-128"/>
                <a:ea typeface="游ゴシック" panose="020B0400000000000000" pitchFamily="50" charset="-128"/>
              </a:rPr>
              <a:t>／㎡）</a:t>
            </a:r>
          </a:p>
          <a:p>
            <a:r>
              <a:rPr lang="ja-JP" altLang="en-US" sz="2000" dirty="0">
                <a:latin typeface="游ゴシック" panose="020B0400000000000000" pitchFamily="50" charset="-128"/>
                <a:ea typeface="游ゴシック" panose="020B0400000000000000" pitchFamily="50" charset="-128"/>
              </a:rPr>
              <a:t>   をあわせて</a:t>
            </a:r>
            <a:r>
              <a:rPr lang="en-US" altLang="ja-JP" sz="2000" dirty="0">
                <a:latin typeface="游ゴシック" panose="020B0400000000000000" pitchFamily="50" charset="-128"/>
                <a:ea typeface="游ゴシック" panose="020B0400000000000000" pitchFamily="50" charset="-128"/>
              </a:rPr>
              <a:t>4</a:t>
            </a:r>
            <a:r>
              <a:rPr lang="ja-JP" altLang="en-US" sz="2000" dirty="0">
                <a:latin typeface="游ゴシック" panose="020B0400000000000000" pitchFamily="50" charset="-128"/>
                <a:ea typeface="游ゴシック" panose="020B0400000000000000" pitchFamily="50" charset="-128"/>
              </a:rPr>
              <a:t>時間かけて点滴</a:t>
            </a:r>
            <a:endParaRPr kumimoji="1" lang="ja-JP" altLang="en-US" sz="2000" dirty="0">
              <a:latin typeface="游ゴシック" panose="020B0400000000000000" pitchFamily="50" charset="-128"/>
              <a:ea typeface="游ゴシック" panose="020B0400000000000000" pitchFamily="50" charset="-128"/>
            </a:endParaRPr>
          </a:p>
        </p:txBody>
      </p:sp>
      <p:sp>
        <p:nvSpPr>
          <p:cNvPr id="23" name="テキスト ボックス 22">
            <a:extLst>
              <a:ext uri="{FF2B5EF4-FFF2-40B4-BE49-F238E27FC236}">
                <a16:creationId xmlns:a16="http://schemas.microsoft.com/office/drawing/2014/main" id="{179565E5-E8F4-46DD-8621-417F44ACAF32}"/>
              </a:ext>
            </a:extLst>
          </p:cNvPr>
          <p:cNvSpPr txBox="1"/>
          <p:nvPr/>
        </p:nvSpPr>
        <p:spPr>
          <a:xfrm>
            <a:off x="5510290" y="1299481"/>
            <a:ext cx="4132183" cy="1323439"/>
          </a:xfrm>
          <a:prstGeom prst="rect">
            <a:avLst/>
          </a:prstGeom>
          <a:noFill/>
        </p:spPr>
        <p:txBody>
          <a:bodyPr wrap="square" rtlCol="0">
            <a:spAutoFit/>
          </a:bodyPr>
          <a:lstStyle/>
          <a:p>
            <a:r>
              <a:rPr lang="en-US" altLang="ja-JP" sz="2000" dirty="0">
                <a:latin typeface="游ゴシック" panose="020B0400000000000000" pitchFamily="50" charset="-128"/>
                <a:ea typeface="游ゴシック" panose="020B0400000000000000" pitchFamily="50" charset="-128"/>
              </a:rPr>
              <a:t>5-FU</a:t>
            </a:r>
            <a:r>
              <a:rPr lang="ja-JP" altLang="en-US" sz="2000" dirty="0">
                <a:latin typeface="游ゴシック" panose="020B0400000000000000" pitchFamily="50" charset="-128"/>
                <a:ea typeface="游ゴシック" panose="020B0400000000000000" pitchFamily="50" charset="-128"/>
              </a:rPr>
              <a:t>（</a:t>
            </a:r>
            <a:r>
              <a:rPr lang="en-US" altLang="ja-JP" sz="2000" dirty="0">
                <a:latin typeface="游ゴシック" panose="020B0400000000000000" pitchFamily="50" charset="-128"/>
                <a:ea typeface="游ゴシック" panose="020B0400000000000000" pitchFamily="50" charset="-128"/>
              </a:rPr>
              <a:t>400mg</a:t>
            </a:r>
            <a:r>
              <a:rPr lang="ja-JP" altLang="en-US" sz="2000" dirty="0">
                <a:latin typeface="游ゴシック" panose="020B0400000000000000" pitchFamily="50" charset="-128"/>
                <a:ea typeface="游ゴシック" panose="020B0400000000000000" pitchFamily="50" charset="-128"/>
              </a:rPr>
              <a:t>／㎡）を急速投与し</a:t>
            </a:r>
          </a:p>
          <a:p>
            <a:r>
              <a:rPr lang="en-US" altLang="ja-JP" sz="2000" dirty="0">
                <a:latin typeface="游ゴシック" panose="020B0400000000000000" pitchFamily="50" charset="-128"/>
                <a:ea typeface="游ゴシック" panose="020B0400000000000000" pitchFamily="50" charset="-128"/>
              </a:rPr>
              <a:t>5-FU</a:t>
            </a:r>
            <a:r>
              <a:rPr lang="ja-JP" altLang="en-US" sz="2000" dirty="0">
                <a:latin typeface="游ゴシック" panose="020B0400000000000000" pitchFamily="50" charset="-128"/>
                <a:ea typeface="游ゴシック" panose="020B0400000000000000" pitchFamily="50" charset="-128"/>
              </a:rPr>
              <a:t>（</a:t>
            </a:r>
            <a:r>
              <a:rPr lang="en-US" altLang="ja-JP" sz="2000" dirty="0">
                <a:latin typeface="游ゴシック" panose="020B0400000000000000" pitchFamily="50" charset="-128"/>
                <a:ea typeface="游ゴシック" panose="020B0400000000000000" pitchFamily="50" charset="-128"/>
              </a:rPr>
              <a:t>2400mg</a:t>
            </a:r>
            <a:r>
              <a:rPr lang="ja-JP" altLang="en-US" sz="2000" dirty="0">
                <a:latin typeface="游ゴシック" panose="020B0400000000000000" pitchFamily="50" charset="-128"/>
                <a:ea typeface="游ゴシック" panose="020B0400000000000000" pitchFamily="50" charset="-128"/>
              </a:rPr>
              <a:t>／㎡）を</a:t>
            </a:r>
          </a:p>
          <a:p>
            <a:r>
              <a:rPr lang="en-US" altLang="ja-JP" sz="2000" dirty="0">
                <a:latin typeface="游ゴシック" panose="020B0400000000000000" pitchFamily="50" charset="-128"/>
                <a:ea typeface="游ゴシック" panose="020B0400000000000000" pitchFamily="50" charset="-128"/>
              </a:rPr>
              <a:t>46</a:t>
            </a:r>
            <a:r>
              <a:rPr lang="ja-JP" altLang="en-US" sz="2000" dirty="0">
                <a:latin typeface="游ゴシック" panose="020B0400000000000000" pitchFamily="50" charset="-128"/>
                <a:ea typeface="游ゴシック" panose="020B0400000000000000" pitchFamily="50" charset="-128"/>
              </a:rPr>
              <a:t>時間持続静注投与</a:t>
            </a:r>
          </a:p>
          <a:p>
            <a:r>
              <a:rPr lang="ja-JP" altLang="en-US" sz="2000" dirty="0">
                <a:latin typeface="游ゴシック" panose="020B0400000000000000" pitchFamily="50" charset="-128"/>
                <a:ea typeface="游ゴシック" panose="020B0400000000000000" pitchFamily="50" charset="-128"/>
              </a:rPr>
              <a:t>その後</a:t>
            </a:r>
            <a:r>
              <a:rPr lang="en-US" altLang="ja-JP" sz="2000" dirty="0">
                <a:latin typeface="游ゴシック" panose="020B0400000000000000" pitchFamily="50" charset="-128"/>
                <a:ea typeface="游ゴシック" panose="020B0400000000000000" pitchFamily="50" charset="-128"/>
              </a:rPr>
              <a:t>12</a:t>
            </a:r>
            <a:r>
              <a:rPr lang="ja-JP" altLang="en-US" sz="2000" dirty="0">
                <a:latin typeface="游ゴシック" panose="020B0400000000000000" pitchFamily="50" charset="-128"/>
                <a:ea typeface="游ゴシック" panose="020B0400000000000000" pitchFamily="50" charset="-128"/>
              </a:rPr>
              <a:t>日間は休薬</a:t>
            </a:r>
            <a:endParaRPr kumimoji="1" lang="ja-JP" altLang="en-US" sz="2000" dirty="0">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1A20D2C5-0CA9-48BA-B865-22681F8236E2}"/>
              </a:ext>
            </a:extLst>
          </p:cNvPr>
          <p:cNvSpPr txBox="1"/>
          <p:nvPr/>
        </p:nvSpPr>
        <p:spPr>
          <a:xfrm>
            <a:off x="2834640" y="2833413"/>
            <a:ext cx="4236720" cy="400110"/>
          </a:xfrm>
          <a:prstGeom prst="rect">
            <a:avLst/>
          </a:prstGeom>
          <a:noFill/>
        </p:spPr>
        <p:txBody>
          <a:bodyPr wrap="square" rtlCol="0">
            <a:spAutoFit/>
          </a:bodyPr>
          <a:lstStyle/>
          <a:p>
            <a:pPr algn="ctr"/>
            <a:r>
              <a:rPr lang="en-US" altLang="ja-JP" sz="2000" dirty="0"/>
              <a:t>2</a:t>
            </a:r>
            <a:r>
              <a:rPr lang="ja-JP" altLang="en-US" sz="2000" dirty="0"/>
              <a:t>週間で</a:t>
            </a:r>
            <a:r>
              <a:rPr lang="en-US" altLang="ja-JP" sz="2000" dirty="0"/>
              <a:t>1</a:t>
            </a:r>
            <a:r>
              <a:rPr lang="ja-JP" altLang="en-US" sz="2000" dirty="0"/>
              <a:t>コースとし、これを繰り返す</a:t>
            </a:r>
            <a:endParaRPr kumimoji="1" lang="ja-JP" altLang="en-US" sz="2000" dirty="0"/>
          </a:p>
        </p:txBody>
      </p:sp>
      <p:sp>
        <p:nvSpPr>
          <p:cNvPr id="7" name="テキスト ボックス 6">
            <a:extLst>
              <a:ext uri="{FF2B5EF4-FFF2-40B4-BE49-F238E27FC236}">
                <a16:creationId xmlns:a16="http://schemas.microsoft.com/office/drawing/2014/main" id="{56E7C454-85FB-4F47-8F64-96C8C7D98560}"/>
              </a:ext>
            </a:extLst>
          </p:cNvPr>
          <p:cNvSpPr txBox="1"/>
          <p:nvPr/>
        </p:nvSpPr>
        <p:spPr>
          <a:xfrm>
            <a:off x="364727" y="3614540"/>
            <a:ext cx="9200356" cy="1323439"/>
          </a:xfrm>
          <a:prstGeom prst="rect">
            <a:avLst/>
          </a:prstGeom>
          <a:noFill/>
        </p:spPr>
        <p:txBody>
          <a:bodyPr wrap="square" rtlCol="0">
            <a:spAutoFit/>
          </a:bodyPr>
          <a:lstStyle/>
          <a:p>
            <a:r>
              <a:rPr lang="ja-JP" altLang="en-US" sz="2000" b="1" dirty="0">
                <a:latin typeface="游ゴシック" panose="020B0400000000000000" pitchFamily="50" charset="-128"/>
                <a:ea typeface="游ゴシック" panose="020B0400000000000000" pitchFamily="50" charset="-128"/>
              </a:rPr>
              <a:t>持続静注：</a:t>
            </a:r>
            <a:r>
              <a:rPr lang="ja-JP" altLang="en-US" sz="2000" dirty="0">
                <a:latin typeface="游ゴシック" panose="020B0400000000000000" pitchFamily="50" charset="-128"/>
                <a:ea typeface="游ゴシック" panose="020B0400000000000000" pitchFamily="50" charset="-128"/>
              </a:rPr>
              <a:t>薬を注入する中心静脈カテーテル（ポート）を鎖骨のあたりに埋め       　　　　　　</a:t>
            </a:r>
            <a:r>
              <a:rPr lang="en-US" altLang="ja-JP" sz="2000" dirty="0">
                <a:latin typeface="游ゴシック" panose="020B0400000000000000" pitchFamily="50" charset="-128"/>
                <a:ea typeface="游ゴシック" panose="020B0400000000000000" pitchFamily="50" charset="-128"/>
              </a:rPr>
              <a:t>	</a:t>
            </a:r>
            <a:r>
              <a:rPr lang="ja-JP" altLang="en-US" sz="2000" dirty="0">
                <a:latin typeface="游ゴシック" panose="020B0400000000000000" pitchFamily="50" charset="-128"/>
                <a:ea typeface="游ゴシック" panose="020B0400000000000000" pitchFamily="50" charset="-128"/>
              </a:rPr>
              <a:t>　　　込み、そこに携帯型精密輸液ポンプをつなげて、持続的に薬を投与</a:t>
            </a:r>
            <a:r>
              <a:rPr lang="en-US" altLang="ja-JP" sz="2000" dirty="0">
                <a:latin typeface="游ゴシック" panose="020B0400000000000000" pitchFamily="50" charset="-128"/>
                <a:ea typeface="游ゴシック" panose="020B0400000000000000" pitchFamily="50" charset="-128"/>
              </a:rPr>
              <a:t>	</a:t>
            </a:r>
            <a:r>
              <a:rPr lang="ja-JP" altLang="en-US" sz="2000" dirty="0">
                <a:latin typeface="游ゴシック" panose="020B0400000000000000" pitchFamily="50" charset="-128"/>
                <a:ea typeface="游ゴシック" panose="020B0400000000000000" pitchFamily="50" charset="-128"/>
              </a:rPr>
              <a:t>　　　し続ける方法。衣服を着用すれば外からカテーテルは見えず、持続</a:t>
            </a:r>
            <a:r>
              <a:rPr lang="en-US" altLang="ja-JP" sz="2000" dirty="0">
                <a:latin typeface="游ゴシック" panose="020B0400000000000000" pitchFamily="50" charset="-128"/>
                <a:ea typeface="游ゴシック" panose="020B0400000000000000" pitchFamily="50" charset="-128"/>
              </a:rPr>
              <a:t>	</a:t>
            </a:r>
            <a:r>
              <a:rPr lang="ja-JP" altLang="en-US" sz="2000" dirty="0">
                <a:latin typeface="游ゴシック" panose="020B0400000000000000" pitchFamily="50" charset="-128"/>
                <a:ea typeface="游ゴシック" panose="020B0400000000000000" pitchFamily="50" charset="-128"/>
              </a:rPr>
              <a:t>　　　静注中も睡眠、食事など通常の生活を続けられる</a:t>
            </a:r>
            <a:endParaRPr kumimoji="1" lang="ja-JP" altLang="en-US" sz="2000" dirty="0">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76BD0D0F-57BD-4089-B837-390207768B46}"/>
              </a:ext>
            </a:extLst>
          </p:cNvPr>
          <p:cNvSpPr txBox="1"/>
          <p:nvPr/>
        </p:nvSpPr>
        <p:spPr>
          <a:xfrm>
            <a:off x="225267" y="5221555"/>
            <a:ext cx="9479277" cy="1015663"/>
          </a:xfrm>
          <a:prstGeom prst="rect">
            <a:avLst/>
          </a:prstGeom>
          <a:noFill/>
        </p:spPr>
        <p:txBody>
          <a:bodyPr wrap="square" rtlCol="0">
            <a:spAutoFit/>
          </a:bodyPr>
          <a:lstStyle/>
          <a:p>
            <a:pPr marL="342900" indent="-342900">
              <a:buClr>
                <a:srgbClr val="6C0B5E"/>
              </a:buClr>
              <a:buFont typeface="Wingdings" panose="05000000000000000000" pitchFamily="2" charset="2"/>
              <a:buChar char="l"/>
            </a:pPr>
            <a:r>
              <a:rPr lang="ja-JP" altLang="en-US" sz="2000" dirty="0">
                <a:latin typeface="游ゴシック" panose="020B0400000000000000" pitchFamily="50" charset="-128"/>
                <a:ea typeface="游ゴシック" panose="020B0400000000000000" pitchFamily="50" charset="-128"/>
              </a:rPr>
              <a:t>最近では抗がん剤を若干減量した</a:t>
            </a:r>
            <a:r>
              <a:rPr lang="en-US" altLang="ja-JP" sz="2000" dirty="0">
                <a:latin typeface="游ゴシック" panose="020B0400000000000000" pitchFamily="50" charset="-128"/>
                <a:ea typeface="游ゴシック" panose="020B0400000000000000" pitchFamily="50" charset="-128"/>
              </a:rPr>
              <a:t>modified FOLFIRINOX</a:t>
            </a:r>
            <a:r>
              <a:rPr lang="ja-JP" altLang="en-US" sz="2000" dirty="0">
                <a:latin typeface="游ゴシック" panose="020B0400000000000000" pitchFamily="50" charset="-128"/>
                <a:ea typeface="游ゴシック" panose="020B0400000000000000" pitchFamily="50" charset="-128"/>
              </a:rPr>
              <a:t>療法を行うこともある</a:t>
            </a:r>
          </a:p>
          <a:p>
            <a:pPr>
              <a:buClr>
                <a:srgbClr val="6C0B5E"/>
              </a:buClr>
            </a:pPr>
            <a:r>
              <a:rPr lang="ja-JP" altLang="en-US" sz="2000" dirty="0">
                <a:latin typeface="游ゴシック" panose="020B0400000000000000" pitchFamily="50" charset="-128"/>
                <a:ea typeface="游ゴシック" panose="020B0400000000000000" pitchFamily="50" charset="-128"/>
              </a:rPr>
              <a:t>　 </a:t>
            </a:r>
            <a:r>
              <a:rPr lang="en-US" altLang="ja-JP" sz="2000" dirty="0">
                <a:latin typeface="游ゴシック" panose="020B0400000000000000" pitchFamily="50" charset="-128"/>
                <a:ea typeface="游ゴシック" panose="020B0400000000000000" pitchFamily="50" charset="-128"/>
              </a:rPr>
              <a:t>modified FOLFIRINOX</a:t>
            </a:r>
            <a:r>
              <a:rPr lang="ja-JP" altLang="en-US" sz="2000" dirty="0">
                <a:latin typeface="游ゴシック" panose="020B0400000000000000" pitchFamily="50" charset="-128"/>
                <a:ea typeface="游ゴシック" panose="020B0400000000000000" pitchFamily="50" charset="-128"/>
              </a:rPr>
              <a:t>は従来の方法よりも副作用がやや少なく、効果もさほど</a:t>
            </a:r>
          </a:p>
          <a:p>
            <a:pPr>
              <a:buClr>
                <a:srgbClr val="6C0B5E"/>
              </a:buClr>
            </a:pPr>
            <a:r>
              <a:rPr lang="ja-JP" altLang="en-US" sz="2000" dirty="0">
                <a:latin typeface="游ゴシック" panose="020B0400000000000000" pitchFamily="50" charset="-128"/>
                <a:ea typeface="游ゴシック" panose="020B0400000000000000" pitchFamily="50" charset="-128"/>
              </a:rPr>
              <a:t>　 落ちないのではないかと言われている</a:t>
            </a:r>
            <a:endParaRPr kumimoji="1" lang="ja-JP" altLang="en-US" sz="2000" dirty="0">
              <a:latin typeface="游ゴシック" panose="020B0400000000000000" pitchFamily="50" charset="-128"/>
              <a:ea typeface="游ゴシック" panose="020B0400000000000000" pitchFamily="50" charset="-128"/>
            </a:endParaRPr>
          </a:p>
        </p:txBody>
      </p:sp>
      <p:sp>
        <p:nvSpPr>
          <p:cNvPr id="17" name="正方形/長方形 16">
            <a:extLst>
              <a:ext uri="{FF2B5EF4-FFF2-40B4-BE49-F238E27FC236}">
                <a16:creationId xmlns:a16="http://schemas.microsoft.com/office/drawing/2014/main" id="{D73F265F-A5E2-4799-96DD-2424AC45D2C3}"/>
              </a:ext>
            </a:extLst>
          </p:cNvPr>
          <p:cNvSpPr/>
          <p:nvPr/>
        </p:nvSpPr>
        <p:spPr>
          <a:xfrm>
            <a:off x="1858961" y="288000"/>
            <a:ext cx="6024563" cy="746125"/>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図 6">
            <a:extLst>
              <a:ext uri="{FF2B5EF4-FFF2-40B4-BE49-F238E27FC236}">
                <a16:creationId xmlns:a16="http://schemas.microsoft.com/office/drawing/2014/main" id="{DC75FC43-CC94-4B32-883A-68858C3C60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6" name="図 14">
            <a:extLst>
              <a:ext uri="{FF2B5EF4-FFF2-40B4-BE49-F238E27FC236}">
                <a16:creationId xmlns:a16="http://schemas.microsoft.com/office/drawing/2014/main" id="{2E235A82-2EED-4813-A412-D86D4605F2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05150" y="2955925"/>
            <a:ext cx="16176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8" name="図 16">
            <a:extLst>
              <a:ext uri="{FF2B5EF4-FFF2-40B4-BE49-F238E27FC236}">
                <a16:creationId xmlns:a16="http://schemas.microsoft.com/office/drawing/2014/main" id="{F2EDFBF9-BF31-44F8-9BFD-529FE4ABD50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00975" y="2965450"/>
            <a:ext cx="16367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下矢印 17">
            <a:extLst>
              <a:ext uri="{FF2B5EF4-FFF2-40B4-BE49-F238E27FC236}">
                <a16:creationId xmlns:a16="http://schemas.microsoft.com/office/drawing/2014/main" id="{B6A3734B-7E48-46D0-B40E-DF03337DFC94}"/>
              </a:ext>
            </a:extLst>
          </p:cNvPr>
          <p:cNvSpPr/>
          <p:nvPr/>
        </p:nvSpPr>
        <p:spPr>
          <a:xfrm rot="10800000">
            <a:off x="269875" y="3375133"/>
            <a:ext cx="433388" cy="400050"/>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9" name="下矢印 18">
            <a:extLst>
              <a:ext uri="{FF2B5EF4-FFF2-40B4-BE49-F238E27FC236}">
                <a16:creationId xmlns:a16="http://schemas.microsoft.com/office/drawing/2014/main" id="{E9AA8C5B-5794-4A4F-881B-797D56D75322}"/>
              </a:ext>
            </a:extLst>
          </p:cNvPr>
          <p:cNvSpPr/>
          <p:nvPr/>
        </p:nvSpPr>
        <p:spPr>
          <a:xfrm rot="10800000">
            <a:off x="2573338" y="3375133"/>
            <a:ext cx="431800" cy="400050"/>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0" name="下矢印 19">
            <a:extLst>
              <a:ext uri="{FF2B5EF4-FFF2-40B4-BE49-F238E27FC236}">
                <a16:creationId xmlns:a16="http://schemas.microsoft.com/office/drawing/2014/main" id="{A871C597-9824-4FDF-A58B-2A08E13E97E8}"/>
              </a:ext>
            </a:extLst>
          </p:cNvPr>
          <p:cNvSpPr/>
          <p:nvPr/>
        </p:nvSpPr>
        <p:spPr>
          <a:xfrm rot="10800000">
            <a:off x="5033963" y="3375133"/>
            <a:ext cx="433387" cy="400050"/>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8" name="テキスト ボックス 35">
            <a:extLst>
              <a:ext uri="{FF2B5EF4-FFF2-40B4-BE49-F238E27FC236}">
                <a16:creationId xmlns:a16="http://schemas.microsoft.com/office/drawing/2014/main" id="{001CB6E4-7EF5-4E40-8624-63037F5FD0E7}"/>
              </a:ext>
            </a:extLst>
          </p:cNvPr>
          <p:cNvSpPr txBox="1">
            <a:spLocks noChangeArrowheads="1"/>
          </p:cNvSpPr>
          <p:nvPr/>
        </p:nvSpPr>
        <p:spPr bwMode="auto">
          <a:xfrm>
            <a:off x="421918" y="374232"/>
            <a:ext cx="89510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3200" b="1" dirty="0">
                <a:solidFill>
                  <a:srgbClr val="6C0B5E"/>
                </a:solidFill>
                <a:latin typeface="游ゴシック" panose="020B0400000000000000" pitchFamily="50" charset="-128"/>
                <a:ea typeface="游ゴシック" panose="020B0400000000000000" pitchFamily="50" charset="-128"/>
              </a:rPr>
              <a:t>②ゲムシタビンとナブパクリタキセル併用療法</a:t>
            </a:r>
          </a:p>
        </p:txBody>
      </p:sp>
      <p:sp>
        <p:nvSpPr>
          <p:cNvPr id="29" name="正方形/長方形 28">
            <a:extLst>
              <a:ext uri="{FF2B5EF4-FFF2-40B4-BE49-F238E27FC236}">
                <a16:creationId xmlns:a16="http://schemas.microsoft.com/office/drawing/2014/main" id="{2BE819D4-040B-4598-AA2D-F185269C9C11}"/>
              </a:ext>
            </a:extLst>
          </p:cNvPr>
          <p:cNvSpPr/>
          <p:nvPr/>
        </p:nvSpPr>
        <p:spPr>
          <a:xfrm>
            <a:off x="292418" y="2518042"/>
            <a:ext cx="2184400" cy="804333"/>
          </a:xfrm>
          <a:prstGeom prst="rect">
            <a:avLst/>
          </a:prstGeom>
          <a:gradFill flip="none" rotWithShape="1">
            <a:gsLst>
              <a:gs pos="18000">
                <a:srgbClr val="660066"/>
              </a:gs>
              <a:gs pos="100000">
                <a:srgbClr val="C26295">
                  <a:alpha val="53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altLang="ja-JP" sz="3600" dirty="0">
                <a:latin typeface="游ゴシック" panose="020B0400000000000000" pitchFamily="50" charset="-128"/>
                <a:ea typeface="游ゴシック" panose="020B0400000000000000" pitchFamily="50" charset="-128"/>
              </a:rPr>
              <a:t>1</a:t>
            </a:r>
            <a:r>
              <a:rPr lang="ja-JP" altLang="en-US" sz="3600" dirty="0">
                <a:latin typeface="游ゴシック" panose="020B0400000000000000" pitchFamily="50" charset="-128"/>
                <a:ea typeface="游ゴシック" panose="020B0400000000000000" pitchFamily="50" charset="-128"/>
              </a:rPr>
              <a:t>週目</a:t>
            </a:r>
          </a:p>
        </p:txBody>
      </p:sp>
      <p:sp>
        <p:nvSpPr>
          <p:cNvPr id="30" name="正方形/長方形 29">
            <a:extLst>
              <a:ext uri="{FF2B5EF4-FFF2-40B4-BE49-F238E27FC236}">
                <a16:creationId xmlns:a16="http://schemas.microsoft.com/office/drawing/2014/main" id="{BBDD888B-43CA-48EE-9769-A36D678AD4A2}"/>
              </a:ext>
            </a:extLst>
          </p:cNvPr>
          <p:cNvSpPr/>
          <p:nvPr/>
        </p:nvSpPr>
        <p:spPr>
          <a:xfrm>
            <a:off x="2683936" y="2539844"/>
            <a:ext cx="2184400" cy="804333"/>
          </a:xfrm>
          <a:prstGeom prst="rect">
            <a:avLst/>
          </a:prstGeom>
          <a:gradFill flip="none" rotWithShape="1">
            <a:gsLst>
              <a:gs pos="18000">
                <a:srgbClr val="660066"/>
              </a:gs>
              <a:gs pos="100000">
                <a:srgbClr val="C26295">
                  <a:alpha val="53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altLang="ja-JP" sz="3600" dirty="0">
                <a:latin typeface="游ゴシック" panose="020B0400000000000000" pitchFamily="50" charset="-128"/>
                <a:ea typeface="游ゴシック" panose="020B0400000000000000" pitchFamily="50" charset="-128"/>
              </a:rPr>
              <a:t>2</a:t>
            </a:r>
            <a:r>
              <a:rPr lang="ja-JP" altLang="en-US" sz="3600" dirty="0">
                <a:latin typeface="游ゴシック" panose="020B0400000000000000" pitchFamily="50" charset="-128"/>
                <a:ea typeface="游ゴシック" panose="020B0400000000000000" pitchFamily="50" charset="-128"/>
              </a:rPr>
              <a:t>週目</a:t>
            </a:r>
          </a:p>
        </p:txBody>
      </p:sp>
      <p:sp>
        <p:nvSpPr>
          <p:cNvPr id="31" name="正方形/長方形 30">
            <a:extLst>
              <a:ext uri="{FF2B5EF4-FFF2-40B4-BE49-F238E27FC236}">
                <a16:creationId xmlns:a16="http://schemas.microsoft.com/office/drawing/2014/main" id="{11C13FD8-F45B-4DA8-851F-0C6004B3F056}"/>
              </a:ext>
            </a:extLst>
          </p:cNvPr>
          <p:cNvSpPr/>
          <p:nvPr/>
        </p:nvSpPr>
        <p:spPr>
          <a:xfrm>
            <a:off x="5033962" y="2526814"/>
            <a:ext cx="2184400" cy="804333"/>
          </a:xfrm>
          <a:prstGeom prst="rect">
            <a:avLst/>
          </a:prstGeom>
          <a:gradFill flip="none" rotWithShape="1">
            <a:gsLst>
              <a:gs pos="18000">
                <a:srgbClr val="660066"/>
              </a:gs>
              <a:gs pos="100000">
                <a:srgbClr val="C26295">
                  <a:alpha val="53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altLang="ja-JP" sz="3600" dirty="0">
                <a:latin typeface="游ゴシック" panose="020B0400000000000000" pitchFamily="50" charset="-128"/>
                <a:ea typeface="游ゴシック" panose="020B0400000000000000" pitchFamily="50" charset="-128"/>
              </a:rPr>
              <a:t>3</a:t>
            </a:r>
            <a:r>
              <a:rPr lang="ja-JP" altLang="en-US" sz="3600" dirty="0">
                <a:latin typeface="游ゴシック" panose="020B0400000000000000" pitchFamily="50" charset="-128"/>
                <a:ea typeface="游ゴシック" panose="020B0400000000000000" pitchFamily="50" charset="-128"/>
              </a:rPr>
              <a:t>週目</a:t>
            </a:r>
          </a:p>
        </p:txBody>
      </p:sp>
      <p:sp>
        <p:nvSpPr>
          <p:cNvPr id="32" name="正方形/長方形 31">
            <a:extLst>
              <a:ext uri="{FF2B5EF4-FFF2-40B4-BE49-F238E27FC236}">
                <a16:creationId xmlns:a16="http://schemas.microsoft.com/office/drawing/2014/main" id="{79E233A2-9A0A-42FA-8777-7110B1BBE5F3}"/>
              </a:ext>
            </a:extLst>
          </p:cNvPr>
          <p:cNvSpPr/>
          <p:nvPr/>
        </p:nvSpPr>
        <p:spPr>
          <a:xfrm>
            <a:off x="7390764" y="2518041"/>
            <a:ext cx="2184400" cy="804333"/>
          </a:xfrm>
          <a:prstGeom prst="rect">
            <a:avLst/>
          </a:prstGeom>
          <a:gradFill flip="none" rotWithShape="1">
            <a:gsLst>
              <a:gs pos="18000">
                <a:srgbClr val="660066"/>
              </a:gs>
              <a:gs pos="100000">
                <a:srgbClr val="C26295">
                  <a:alpha val="53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altLang="ja-JP" sz="3600" dirty="0">
                <a:latin typeface="游ゴシック" panose="020B0400000000000000" pitchFamily="50" charset="-128"/>
                <a:ea typeface="游ゴシック" panose="020B0400000000000000" pitchFamily="50" charset="-128"/>
              </a:rPr>
              <a:t>4</a:t>
            </a:r>
            <a:r>
              <a:rPr lang="ja-JP" altLang="en-US" sz="3600" dirty="0">
                <a:latin typeface="游ゴシック" panose="020B0400000000000000" pitchFamily="50" charset="-128"/>
                <a:ea typeface="游ゴシック" panose="020B0400000000000000" pitchFamily="50" charset="-128"/>
              </a:rPr>
              <a:t>週目</a:t>
            </a:r>
          </a:p>
        </p:txBody>
      </p:sp>
      <p:sp>
        <p:nvSpPr>
          <p:cNvPr id="33" name="テキスト ボックス 12">
            <a:extLst>
              <a:ext uri="{FF2B5EF4-FFF2-40B4-BE49-F238E27FC236}">
                <a16:creationId xmlns:a16="http://schemas.microsoft.com/office/drawing/2014/main" id="{2DACE7F9-1E8D-441B-9590-CE5AA55A9500}"/>
              </a:ext>
            </a:extLst>
          </p:cNvPr>
          <p:cNvSpPr txBox="1">
            <a:spLocks noChangeArrowheads="1"/>
          </p:cNvSpPr>
          <p:nvPr/>
        </p:nvSpPr>
        <p:spPr bwMode="auto">
          <a:xfrm>
            <a:off x="1270872" y="1211265"/>
            <a:ext cx="75261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2400" dirty="0">
                <a:latin typeface="游ゴシック" panose="020B0400000000000000" pitchFamily="50" charset="-128"/>
                <a:ea typeface="游ゴシック" panose="020B0400000000000000" pitchFamily="50" charset="-128"/>
              </a:rPr>
              <a:t>ゲムシタビン（</a:t>
            </a:r>
            <a:r>
              <a:rPr lang="en-US" altLang="ja-JP" sz="2400" dirty="0">
                <a:latin typeface="游ゴシック" panose="020B0400000000000000" pitchFamily="50" charset="-128"/>
                <a:ea typeface="游ゴシック" panose="020B0400000000000000" pitchFamily="50" charset="-128"/>
              </a:rPr>
              <a:t>1000mg</a:t>
            </a:r>
            <a:r>
              <a:rPr lang="ja-JP" altLang="en-US" sz="2400" dirty="0">
                <a:latin typeface="游ゴシック" panose="020B0400000000000000" pitchFamily="50" charset="-128"/>
                <a:ea typeface="游ゴシック" panose="020B0400000000000000" pitchFamily="50" charset="-128"/>
              </a:rPr>
              <a:t>／㎡）とナブパクリタキセル（</a:t>
            </a:r>
            <a:r>
              <a:rPr lang="en-US" altLang="ja-JP" sz="2400" dirty="0">
                <a:latin typeface="游ゴシック" panose="020B0400000000000000" pitchFamily="50" charset="-128"/>
                <a:ea typeface="游ゴシック" panose="020B0400000000000000" pitchFamily="50" charset="-128"/>
              </a:rPr>
              <a:t>125mg</a:t>
            </a:r>
            <a:r>
              <a:rPr lang="ja-JP" altLang="en-US" sz="2400" dirty="0">
                <a:latin typeface="游ゴシック" panose="020B0400000000000000" pitchFamily="50" charset="-128"/>
                <a:ea typeface="游ゴシック" panose="020B0400000000000000" pitchFamily="50" charset="-128"/>
              </a:rPr>
              <a:t>／㎡）を</a:t>
            </a:r>
            <a:r>
              <a:rPr lang="en-US" altLang="ja-JP" sz="2400" dirty="0">
                <a:latin typeface="游ゴシック" panose="020B0400000000000000" pitchFamily="50" charset="-128"/>
                <a:ea typeface="游ゴシック" panose="020B0400000000000000" pitchFamily="50" charset="-128"/>
              </a:rPr>
              <a:t>1</a:t>
            </a:r>
            <a:r>
              <a:rPr lang="ja-JP" altLang="en-US" sz="2400" dirty="0">
                <a:latin typeface="游ゴシック" panose="020B0400000000000000" pitchFamily="50" charset="-128"/>
                <a:ea typeface="游ゴシック" panose="020B0400000000000000" pitchFamily="50" charset="-128"/>
              </a:rPr>
              <a:t>週間に</a:t>
            </a:r>
            <a:r>
              <a:rPr lang="en-US" altLang="ja-JP" sz="2400" dirty="0">
                <a:latin typeface="游ゴシック" panose="020B0400000000000000" pitchFamily="50" charset="-128"/>
                <a:ea typeface="游ゴシック" panose="020B0400000000000000" pitchFamily="50" charset="-128"/>
              </a:rPr>
              <a:t>1</a:t>
            </a:r>
            <a:r>
              <a:rPr lang="ja-JP" altLang="en-US" sz="2400" dirty="0">
                <a:latin typeface="游ゴシック" panose="020B0400000000000000" pitchFamily="50" charset="-128"/>
                <a:ea typeface="游ゴシック" panose="020B0400000000000000" pitchFamily="50" charset="-128"/>
              </a:rPr>
              <a:t>回、</a:t>
            </a:r>
            <a:r>
              <a:rPr lang="en-US" altLang="ja-JP" sz="2400" dirty="0">
                <a:latin typeface="游ゴシック" panose="020B0400000000000000" pitchFamily="50" charset="-128"/>
                <a:ea typeface="游ゴシック" panose="020B0400000000000000" pitchFamily="50" charset="-128"/>
              </a:rPr>
              <a:t>3</a:t>
            </a:r>
            <a:r>
              <a:rPr lang="ja-JP" altLang="en-US" sz="2400" dirty="0">
                <a:latin typeface="游ゴシック" panose="020B0400000000000000" pitchFamily="50" charset="-128"/>
                <a:ea typeface="游ゴシック" panose="020B0400000000000000" pitchFamily="50" charset="-128"/>
              </a:rPr>
              <a:t>週間投与し、</a:t>
            </a:r>
            <a:r>
              <a:rPr lang="en-US" altLang="ja-JP" sz="2400" dirty="0">
                <a:latin typeface="游ゴシック" panose="020B0400000000000000" pitchFamily="50" charset="-128"/>
                <a:ea typeface="游ゴシック" panose="020B0400000000000000" pitchFamily="50" charset="-128"/>
              </a:rPr>
              <a:t>1</a:t>
            </a:r>
            <a:r>
              <a:rPr lang="ja-JP" altLang="en-US" sz="2400" dirty="0">
                <a:latin typeface="游ゴシック" panose="020B0400000000000000" pitchFamily="50" charset="-128"/>
                <a:ea typeface="游ゴシック" panose="020B0400000000000000" pitchFamily="50" charset="-128"/>
              </a:rPr>
              <a:t>週間休薬して</a:t>
            </a:r>
            <a:r>
              <a:rPr lang="en-US" altLang="ja-JP" sz="2400" dirty="0">
                <a:latin typeface="游ゴシック" panose="020B0400000000000000" pitchFamily="50" charset="-128"/>
                <a:ea typeface="游ゴシック" panose="020B0400000000000000" pitchFamily="50" charset="-128"/>
              </a:rPr>
              <a:t>1</a:t>
            </a:r>
            <a:r>
              <a:rPr lang="ja-JP" altLang="en-US" sz="2400" dirty="0">
                <a:latin typeface="游ゴシック" panose="020B0400000000000000" pitchFamily="50" charset="-128"/>
                <a:ea typeface="游ゴシック" panose="020B0400000000000000" pitchFamily="50" charset="-128"/>
              </a:rPr>
              <a:t>コース。これを繰り返す</a:t>
            </a:r>
            <a:endParaRPr lang="en-US" altLang="ja-JP" sz="2400" dirty="0">
              <a:latin typeface="游ゴシック" panose="020B0400000000000000" pitchFamily="50" charset="-128"/>
              <a:ea typeface="游ゴシック" panose="020B0400000000000000" pitchFamily="50" charset="-128"/>
            </a:endParaRPr>
          </a:p>
        </p:txBody>
      </p:sp>
      <p:sp>
        <p:nvSpPr>
          <p:cNvPr id="35" name="テキスト ボックス 19">
            <a:extLst>
              <a:ext uri="{FF2B5EF4-FFF2-40B4-BE49-F238E27FC236}">
                <a16:creationId xmlns:a16="http://schemas.microsoft.com/office/drawing/2014/main" id="{1C721C81-B526-470B-B065-4CBDCCC859B3}"/>
              </a:ext>
            </a:extLst>
          </p:cNvPr>
          <p:cNvSpPr txBox="1">
            <a:spLocks noChangeArrowheads="1"/>
          </p:cNvSpPr>
          <p:nvPr/>
        </p:nvSpPr>
        <p:spPr bwMode="auto">
          <a:xfrm>
            <a:off x="184151" y="3883133"/>
            <a:ext cx="2311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2000" b="1" dirty="0">
                <a:latin typeface="游ゴシック" panose="020B0400000000000000" pitchFamily="50" charset="-128"/>
                <a:ea typeface="游ゴシック" panose="020B0400000000000000" pitchFamily="50" charset="-128"/>
              </a:rPr>
              <a:t>1</a:t>
            </a:r>
            <a:r>
              <a:rPr lang="ja-JP" altLang="en-US" sz="2000" b="1" dirty="0">
                <a:latin typeface="游ゴシック" panose="020B0400000000000000" pitchFamily="50" charset="-128"/>
                <a:ea typeface="游ゴシック" panose="020B0400000000000000" pitchFamily="50" charset="-128"/>
              </a:rPr>
              <a:t>日目</a:t>
            </a:r>
            <a:endParaRPr lang="en-US" altLang="ja-JP" sz="2000" b="1"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ゲムシタビン、</a:t>
            </a:r>
            <a:endParaRPr lang="en-US" altLang="ja-JP" sz="2000" b="1"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ナブパクリタキセル投与</a:t>
            </a:r>
          </a:p>
        </p:txBody>
      </p:sp>
      <p:sp>
        <p:nvSpPr>
          <p:cNvPr id="36" name="テキスト ボックス 21">
            <a:extLst>
              <a:ext uri="{FF2B5EF4-FFF2-40B4-BE49-F238E27FC236}">
                <a16:creationId xmlns:a16="http://schemas.microsoft.com/office/drawing/2014/main" id="{59CB18AE-FCC3-4389-B8ED-D74C84C81C7B}"/>
              </a:ext>
            </a:extLst>
          </p:cNvPr>
          <p:cNvSpPr txBox="1">
            <a:spLocks noChangeArrowheads="1"/>
          </p:cNvSpPr>
          <p:nvPr/>
        </p:nvSpPr>
        <p:spPr bwMode="auto">
          <a:xfrm>
            <a:off x="2551431" y="3800911"/>
            <a:ext cx="2311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2000" b="1" dirty="0">
                <a:latin typeface="游ゴシック" panose="020B0400000000000000" pitchFamily="50" charset="-128"/>
                <a:ea typeface="游ゴシック" panose="020B0400000000000000" pitchFamily="50" charset="-128"/>
              </a:rPr>
              <a:t>8</a:t>
            </a:r>
            <a:r>
              <a:rPr lang="ja-JP" altLang="en-US" sz="2000" b="1" dirty="0">
                <a:latin typeface="游ゴシック" panose="020B0400000000000000" pitchFamily="50" charset="-128"/>
                <a:ea typeface="游ゴシック" panose="020B0400000000000000" pitchFamily="50" charset="-128"/>
              </a:rPr>
              <a:t>日目</a:t>
            </a:r>
            <a:endParaRPr lang="en-US" altLang="ja-JP" sz="2000" b="1"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ゲムシタビン、</a:t>
            </a:r>
            <a:endParaRPr lang="en-US" altLang="ja-JP" sz="2000" b="1"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ナブパクリタキセル投与</a:t>
            </a:r>
          </a:p>
        </p:txBody>
      </p:sp>
      <p:sp>
        <p:nvSpPr>
          <p:cNvPr id="37" name="テキスト ボックス 21">
            <a:extLst>
              <a:ext uri="{FF2B5EF4-FFF2-40B4-BE49-F238E27FC236}">
                <a16:creationId xmlns:a16="http://schemas.microsoft.com/office/drawing/2014/main" id="{01A64416-23DD-46FA-B0C4-51C5C906A68B}"/>
              </a:ext>
            </a:extLst>
          </p:cNvPr>
          <p:cNvSpPr txBox="1">
            <a:spLocks noChangeArrowheads="1"/>
          </p:cNvSpPr>
          <p:nvPr/>
        </p:nvSpPr>
        <p:spPr bwMode="auto">
          <a:xfrm>
            <a:off x="4970462" y="3833346"/>
            <a:ext cx="2311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2000" b="1" dirty="0">
                <a:latin typeface="游ゴシック" panose="020B0400000000000000" pitchFamily="50" charset="-128"/>
                <a:ea typeface="游ゴシック" panose="020B0400000000000000" pitchFamily="50" charset="-128"/>
              </a:rPr>
              <a:t>15</a:t>
            </a:r>
            <a:r>
              <a:rPr lang="ja-JP" altLang="en-US" sz="2000" b="1" dirty="0">
                <a:latin typeface="游ゴシック" panose="020B0400000000000000" pitchFamily="50" charset="-128"/>
                <a:ea typeface="游ゴシック" panose="020B0400000000000000" pitchFamily="50" charset="-128"/>
              </a:rPr>
              <a:t>日目</a:t>
            </a:r>
            <a:endParaRPr lang="en-US" altLang="ja-JP" sz="2000" b="1"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ゲムシタビン、</a:t>
            </a:r>
            <a:endParaRPr lang="en-US" altLang="ja-JP" sz="2000" b="1"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ナブパクリタキセル投与</a:t>
            </a:r>
          </a:p>
        </p:txBody>
      </p:sp>
      <p:sp>
        <p:nvSpPr>
          <p:cNvPr id="38" name="テキスト ボックス 21">
            <a:extLst>
              <a:ext uri="{FF2B5EF4-FFF2-40B4-BE49-F238E27FC236}">
                <a16:creationId xmlns:a16="http://schemas.microsoft.com/office/drawing/2014/main" id="{CD7BFEF9-93CC-4EFE-A751-AE50EB14A23E}"/>
              </a:ext>
            </a:extLst>
          </p:cNvPr>
          <p:cNvSpPr txBox="1">
            <a:spLocks noChangeArrowheads="1"/>
          </p:cNvSpPr>
          <p:nvPr/>
        </p:nvSpPr>
        <p:spPr bwMode="auto">
          <a:xfrm>
            <a:off x="7327264" y="3833346"/>
            <a:ext cx="10242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2000" b="1" dirty="0">
                <a:latin typeface="游ゴシック" panose="020B0400000000000000" pitchFamily="50" charset="-128"/>
                <a:ea typeface="游ゴシック" panose="020B0400000000000000" pitchFamily="50" charset="-128"/>
              </a:rPr>
              <a:t>22</a:t>
            </a:r>
            <a:r>
              <a:rPr lang="ja-JP" altLang="en-US" sz="2000" b="1" dirty="0">
                <a:latin typeface="游ゴシック" panose="020B0400000000000000" pitchFamily="50" charset="-128"/>
                <a:ea typeface="游ゴシック" panose="020B0400000000000000" pitchFamily="50" charset="-128"/>
              </a:rPr>
              <a:t>日目</a:t>
            </a:r>
            <a:endParaRPr lang="en-US" altLang="ja-JP" sz="2000" b="1"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休薬</a:t>
            </a:r>
          </a:p>
        </p:txBody>
      </p:sp>
      <p:cxnSp>
        <p:nvCxnSpPr>
          <p:cNvPr id="39" name="直線コネクタ 38">
            <a:extLst>
              <a:ext uri="{FF2B5EF4-FFF2-40B4-BE49-F238E27FC236}">
                <a16:creationId xmlns:a16="http://schemas.microsoft.com/office/drawing/2014/main" id="{B8C03982-A0B0-42C6-9725-0447711AF1F5}"/>
              </a:ext>
            </a:extLst>
          </p:cNvPr>
          <p:cNvCxnSpPr/>
          <p:nvPr/>
        </p:nvCxnSpPr>
        <p:spPr>
          <a:xfrm>
            <a:off x="136525" y="5429909"/>
            <a:ext cx="9632950" cy="0"/>
          </a:xfrm>
          <a:prstGeom prst="line">
            <a:avLst/>
          </a:prstGeom>
          <a:ln w="57150" cmpd="sng">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41" name="直線コネクタ 40">
            <a:extLst>
              <a:ext uri="{FF2B5EF4-FFF2-40B4-BE49-F238E27FC236}">
                <a16:creationId xmlns:a16="http://schemas.microsoft.com/office/drawing/2014/main" id="{B6673624-B077-49F3-A426-FB470B2FFC3F}"/>
              </a:ext>
            </a:extLst>
          </p:cNvPr>
          <p:cNvCxnSpPr/>
          <p:nvPr/>
        </p:nvCxnSpPr>
        <p:spPr>
          <a:xfrm flipV="1">
            <a:off x="161925" y="4872696"/>
            <a:ext cx="0" cy="582613"/>
          </a:xfrm>
          <a:prstGeom prst="line">
            <a:avLst/>
          </a:prstGeom>
          <a:ln w="57150" cmpd="sng">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42" name="直線コネクタ 41">
            <a:extLst>
              <a:ext uri="{FF2B5EF4-FFF2-40B4-BE49-F238E27FC236}">
                <a16:creationId xmlns:a16="http://schemas.microsoft.com/office/drawing/2014/main" id="{753B9B9F-40A6-4F4F-A5C5-B971857A00DB}"/>
              </a:ext>
            </a:extLst>
          </p:cNvPr>
          <p:cNvCxnSpPr/>
          <p:nvPr/>
        </p:nvCxnSpPr>
        <p:spPr>
          <a:xfrm flipV="1">
            <a:off x="9748837" y="4872696"/>
            <a:ext cx="0" cy="582613"/>
          </a:xfrm>
          <a:prstGeom prst="line">
            <a:avLst/>
          </a:prstGeom>
          <a:ln w="57150" cmpd="sng">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44" name="正方形/長方形 43">
            <a:extLst>
              <a:ext uri="{FF2B5EF4-FFF2-40B4-BE49-F238E27FC236}">
                <a16:creationId xmlns:a16="http://schemas.microsoft.com/office/drawing/2014/main" id="{19C23D96-CF8E-4E6B-8FF9-86D750B4DA54}"/>
              </a:ext>
            </a:extLst>
          </p:cNvPr>
          <p:cNvSpPr/>
          <p:nvPr/>
        </p:nvSpPr>
        <p:spPr>
          <a:xfrm>
            <a:off x="4133850" y="5164002"/>
            <a:ext cx="1643063" cy="619125"/>
          </a:xfrm>
          <a:prstGeom prst="rect">
            <a:avLst/>
          </a:prstGeom>
          <a:solidFill>
            <a:srgbClr val="FFFFFF"/>
          </a:solidFill>
          <a:ln w="381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altLang="ja-JP" sz="2000" b="1" dirty="0">
                <a:solidFill>
                  <a:schemeClr val="tx1"/>
                </a:solidFill>
                <a:latin typeface="游ゴシック" panose="020B0400000000000000" pitchFamily="50" charset="-128"/>
                <a:ea typeface="游ゴシック" panose="020B0400000000000000" pitchFamily="50" charset="-128"/>
              </a:rPr>
              <a:t>1</a:t>
            </a:r>
            <a:r>
              <a:rPr lang="ja-JP" altLang="en-US" sz="2000" b="1" dirty="0">
                <a:solidFill>
                  <a:schemeClr val="tx1"/>
                </a:solidFill>
                <a:latin typeface="游ゴシック" panose="020B0400000000000000" pitchFamily="50" charset="-128"/>
                <a:ea typeface="游ゴシック" panose="020B0400000000000000" pitchFamily="50" charset="-128"/>
              </a:rPr>
              <a:t>コース</a:t>
            </a:r>
          </a:p>
        </p:txBody>
      </p:sp>
      <p:sp>
        <p:nvSpPr>
          <p:cNvPr id="24" name="正方形/長方形 23">
            <a:extLst>
              <a:ext uri="{FF2B5EF4-FFF2-40B4-BE49-F238E27FC236}">
                <a16:creationId xmlns:a16="http://schemas.microsoft.com/office/drawing/2014/main" id="{6728A765-8C77-4DE5-A9AD-AFE475D1AD80}"/>
              </a:ext>
            </a:extLst>
          </p:cNvPr>
          <p:cNvSpPr/>
          <p:nvPr/>
        </p:nvSpPr>
        <p:spPr>
          <a:xfrm>
            <a:off x="533043" y="288000"/>
            <a:ext cx="8763357" cy="746125"/>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図 6">
            <a:extLst>
              <a:ext uri="{FF2B5EF4-FFF2-40B4-BE49-F238E27FC236}">
                <a16:creationId xmlns:a16="http://schemas.microsoft.com/office/drawing/2014/main" id="{DC75FC43-CC94-4B32-883A-68858C3C60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6" name="図 14">
            <a:extLst>
              <a:ext uri="{FF2B5EF4-FFF2-40B4-BE49-F238E27FC236}">
                <a16:creationId xmlns:a16="http://schemas.microsoft.com/office/drawing/2014/main" id="{2E235A82-2EED-4813-A412-D86D4605F2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05150" y="2955925"/>
            <a:ext cx="16176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8" name="図 16">
            <a:extLst>
              <a:ext uri="{FF2B5EF4-FFF2-40B4-BE49-F238E27FC236}">
                <a16:creationId xmlns:a16="http://schemas.microsoft.com/office/drawing/2014/main" id="{F2EDFBF9-BF31-44F8-9BFD-529FE4ABD50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00975" y="2965450"/>
            <a:ext cx="16367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下矢印 17">
            <a:extLst>
              <a:ext uri="{FF2B5EF4-FFF2-40B4-BE49-F238E27FC236}">
                <a16:creationId xmlns:a16="http://schemas.microsoft.com/office/drawing/2014/main" id="{B6A3734B-7E48-46D0-B40E-DF03337DFC94}"/>
              </a:ext>
            </a:extLst>
          </p:cNvPr>
          <p:cNvSpPr/>
          <p:nvPr/>
        </p:nvSpPr>
        <p:spPr>
          <a:xfrm rot="10800000">
            <a:off x="269875" y="3729096"/>
            <a:ext cx="433388" cy="400050"/>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9" name="下矢印 18">
            <a:extLst>
              <a:ext uri="{FF2B5EF4-FFF2-40B4-BE49-F238E27FC236}">
                <a16:creationId xmlns:a16="http://schemas.microsoft.com/office/drawing/2014/main" id="{E9AA8C5B-5794-4A4F-881B-797D56D75322}"/>
              </a:ext>
            </a:extLst>
          </p:cNvPr>
          <p:cNvSpPr/>
          <p:nvPr/>
        </p:nvSpPr>
        <p:spPr>
          <a:xfrm rot="10800000">
            <a:off x="2573338" y="3729096"/>
            <a:ext cx="431800" cy="400050"/>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0" name="下矢印 19">
            <a:extLst>
              <a:ext uri="{FF2B5EF4-FFF2-40B4-BE49-F238E27FC236}">
                <a16:creationId xmlns:a16="http://schemas.microsoft.com/office/drawing/2014/main" id="{A871C597-9824-4FDF-A58B-2A08E13E97E8}"/>
              </a:ext>
            </a:extLst>
          </p:cNvPr>
          <p:cNvSpPr/>
          <p:nvPr/>
        </p:nvSpPr>
        <p:spPr>
          <a:xfrm rot="10800000">
            <a:off x="5033963" y="3729096"/>
            <a:ext cx="433387" cy="400050"/>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8" name="テキスト ボックス 35">
            <a:extLst>
              <a:ext uri="{FF2B5EF4-FFF2-40B4-BE49-F238E27FC236}">
                <a16:creationId xmlns:a16="http://schemas.microsoft.com/office/drawing/2014/main" id="{001CB6E4-7EF5-4E40-8624-63037F5FD0E7}"/>
              </a:ext>
            </a:extLst>
          </p:cNvPr>
          <p:cNvSpPr txBox="1">
            <a:spLocks noChangeArrowheads="1"/>
          </p:cNvSpPr>
          <p:nvPr/>
        </p:nvSpPr>
        <p:spPr bwMode="auto">
          <a:xfrm>
            <a:off x="494942" y="364525"/>
            <a:ext cx="89510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3200" b="1" dirty="0">
                <a:solidFill>
                  <a:srgbClr val="6C0B5E"/>
                </a:solidFill>
                <a:latin typeface="游ゴシック" panose="020B0400000000000000" pitchFamily="50" charset="-128"/>
                <a:ea typeface="游ゴシック" panose="020B0400000000000000" pitchFamily="50" charset="-128"/>
              </a:rPr>
              <a:t>③点滴で投与するゲムシタビン単独療法</a:t>
            </a:r>
          </a:p>
        </p:txBody>
      </p:sp>
      <p:sp>
        <p:nvSpPr>
          <p:cNvPr id="29" name="正方形/長方形 28">
            <a:extLst>
              <a:ext uri="{FF2B5EF4-FFF2-40B4-BE49-F238E27FC236}">
                <a16:creationId xmlns:a16="http://schemas.microsoft.com/office/drawing/2014/main" id="{2BE819D4-040B-4598-AA2D-F185269C9C11}"/>
              </a:ext>
            </a:extLst>
          </p:cNvPr>
          <p:cNvSpPr/>
          <p:nvPr/>
        </p:nvSpPr>
        <p:spPr>
          <a:xfrm>
            <a:off x="292418" y="2872005"/>
            <a:ext cx="2184400" cy="804333"/>
          </a:xfrm>
          <a:prstGeom prst="rect">
            <a:avLst/>
          </a:prstGeom>
          <a:gradFill flip="none" rotWithShape="1">
            <a:gsLst>
              <a:gs pos="18000">
                <a:srgbClr val="660066"/>
              </a:gs>
              <a:gs pos="100000">
                <a:srgbClr val="C26295">
                  <a:alpha val="53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altLang="ja-JP" sz="3600" dirty="0">
                <a:latin typeface="游ゴシック" panose="020B0400000000000000" pitchFamily="50" charset="-128"/>
                <a:ea typeface="游ゴシック" panose="020B0400000000000000" pitchFamily="50" charset="-128"/>
              </a:rPr>
              <a:t>1</a:t>
            </a:r>
            <a:r>
              <a:rPr lang="ja-JP" altLang="en-US" sz="3600" dirty="0">
                <a:latin typeface="游ゴシック" panose="020B0400000000000000" pitchFamily="50" charset="-128"/>
                <a:ea typeface="游ゴシック" panose="020B0400000000000000" pitchFamily="50" charset="-128"/>
              </a:rPr>
              <a:t>週目</a:t>
            </a:r>
          </a:p>
        </p:txBody>
      </p:sp>
      <p:sp>
        <p:nvSpPr>
          <p:cNvPr id="30" name="正方形/長方形 29">
            <a:extLst>
              <a:ext uri="{FF2B5EF4-FFF2-40B4-BE49-F238E27FC236}">
                <a16:creationId xmlns:a16="http://schemas.microsoft.com/office/drawing/2014/main" id="{BBDD888B-43CA-48EE-9769-A36D678AD4A2}"/>
              </a:ext>
            </a:extLst>
          </p:cNvPr>
          <p:cNvSpPr/>
          <p:nvPr/>
        </p:nvSpPr>
        <p:spPr>
          <a:xfrm>
            <a:off x="2683936" y="2893807"/>
            <a:ext cx="2184400" cy="804333"/>
          </a:xfrm>
          <a:prstGeom prst="rect">
            <a:avLst/>
          </a:prstGeom>
          <a:gradFill flip="none" rotWithShape="1">
            <a:gsLst>
              <a:gs pos="18000">
                <a:srgbClr val="660066"/>
              </a:gs>
              <a:gs pos="100000">
                <a:srgbClr val="C26295">
                  <a:alpha val="53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altLang="ja-JP" sz="3600" dirty="0">
                <a:latin typeface="游ゴシック" panose="020B0400000000000000" pitchFamily="50" charset="-128"/>
                <a:ea typeface="游ゴシック" panose="020B0400000000000000" pitchFamily="50" charset="-128"/>
              </a:rPr>
              <a:t>2</a:t>
            </a:r>
            <a:r>
              <a:rPr lang="ja-JP" altLang="en-US" sz="3600" dirty="0">
                <a:latin typeface="游ゴシック" panose="020B0400000000000000" pitchFamily="50" charset="-128"/>
                <a:ea typeface="游ゴシック" panose="020B0400000000000000" pitchFamily="50" charset="-128"/>
              </a:rPr>
              <a:t>週目</a:t>
            </a:r>
          </a:p>
        </p:txBody>
      </p:sp>
      <p:sp>
        <p:nvSpPr>
          <p:cNvPr id="31" name="正方形/長方形 30">
            <a:extLst>
              <a:ext uri="{FF2B5EF4-FFF2-40B4-BE49-F238E27FC236}">
                <a16:creationId xmlns:a16="http://schemas.microsoft.com/office/drawing/2014/main" id="{11C13FD8-F45B-4DA8-851F-0C6004B3F056}"/>
              </a:ext>
            </a:extLst>
          </p:cNvPr>
          <p:cNvSpPr/>
          <p:nvPr/>
        </p:nvSpPr>
        <p:spPr>
          <a:xfrm>
            <a:off x="5033962" y="2880777"/>
            <a:ext cx="2184400" cy="804333"/>
          </a:xfrm>
          <a:prstGeom prst="rect">
            <a:avLst/>
          </a:prstGeom>
          <a:gradFill flip="none" rotWithShape="1">
            <a:gsLst>
              <a:gs pos="18000">
                <a:srgbClr val="660066"/>
              </a:gs>
              <a:gs pos="100000">
                <a:srgbClr val="C26295">
                  <a:alpha val="53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altLang="ja-JP" sz="3600" dirty="0">
                <a:latin typeface="游ゴシック" panose="020B0400000000000000" pitchFamily="50" charset="-128"/>
                <a:ea typeface="游ゴシック" panose="020B0400000000000000" pitchFamily="50" charset="-128"/>
              </a:rPr>
              <a:t>3</a:t>
            </a:r>
            <a:r>
              <a:rPr lang="ja-JP" altLang="en-US" sz="3600" dirty="0">
                <a:latin typeface="游ゴシック" panose="020B0400000000000000" pitchFamily="50" charset="-128"/>
                <a:ea typeface="游ゴシック" panose="020B0400000000000000" pitchFamily="50" charset="-128"/>
              </a:rPr>
              <a:t>週目</a:t>
            </a:r>
          </a:p>
        </p:txBody>
      </p:sp>
      <p:sp>
        <p:nvSpPr>
          <p:cNvPr id="32" name="正方形/長方形 31">
            <a:extLst>
              <a:ext uri="{FF2B5EF4-FFF2-40B4-BE49-F238E27FC236}">
                <a16:creationId xmlns:a16="http://schemas.microsoft.com/office/drawing/2014/main" id="{79E233A2-9A0A-42FA-8777-7110B1BBE5F3}"/>
              </a:ext>
            </a:extLst>
          </p:cNvPr>
          <p:cNvSpPr/>
          <p:nvPr/>
        </p:nvSpPr>
        <p:spPr>
          <a:xfrm>
            <a:off x="7390764" y="2872004"/>
            <a:ext cx="2184400" cy="804333"/>
          </a:xfrm>
          <a:prstGeom prst="rect">
            <a:avLst/>
          </a:prstGeom>
          <a:gradFill flip="none" rotWithShape="1">
            <a:gsLst>
              <a:gs pos="18000">
                <a:srgbClr val="660066"/>
              </a:gs>
              <a:gs pos="100000">
                <a:srgbClr val="C26295">
                  <a:alpha val="53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altLang="ja-JP" sz="3600" dirty="0">
                <a:latin typeface="游ゴシック" panose="020B0400000000000000" pitchFamily="50" charset="-128"/>
                <a:ea typeface="游ゴシック" panose="020B0400000000000000" pitchFamily="50" charset="-128"/>
              </a:rPr>
              <a:t>4</a:t>
            </a:r>
            <a:r>
              <a:rPr lang="ja-JP" altLang="en-US" sz="3600" dirty="0">
                <a:latin typeface="游ゴシック" panose="020B0400000000000000" pitchFamily="50" charset="-128"/>
                <a:ea typeface="游ゴシック" panose="020B0400000000000000" pitchFamily="50" charset="-128"/>
              </a:rPr>
              <a:t>週目</a:t>
            </a:r>
          </a:p>
        </p:txBody>
      </p:sp>
      <p:sp>
        <p:nvSpPr>
          <p:cNvPr id="33" name="テキスト ボックス 12">
            <a:extLst>
              <a:ext uri="{FF2B5EF4-FFF2-40B4-BE49-F238E27FC236}">
                <a16:creationId xmlns:a16="http://schemas.microsoft.com/office/drawing/2014/main" id="{2DACE7F9-1E8D-441B-9590-CE5AA55A9500}"/>
              </a:ext>
            </a:extLst>
          </p:cNvPr>
          <p:cNvSpPr txBox="1">
            <a:spLocks noChangeArrowheads="1"/>
          </p:cNvSpPr>
          <p:nvPr/>
        </p:nvSpPr>
        <p:spPr bwMode="auto">
          <a:xfrm>
            <a:off x="1270872" y="1326567"/>
            <a:ext cx="75261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2400" dirty="0">
                <a:latin typeface="游ゴシック" panose="020B0400000000000000" pitchFamily="50" charset="-128"/>
                <a:ea typeface="游ゴシック" panose="020B0400000000000000" pitchFamily="50" charset="-128"/>
              </a:rPr>
              <a:t>週</a:t>
            </a:r>
            <a:r>
              <a:rPr lang="en-US" altLang="ja-JP" sz="2400" dirty="0">
                <a:latin typeface="游ゴシック" panose="020B0400000000000000" pitchFamily="50" charset="-128"/>
                <a:ea typeface="游ゴシック" panose="020B0400000000000000" pitchFamily="50" charset="-128"/>
              </a:rPr>
              <a:t>1</a:t>
            </a:r>
            <a:r>
              <a:rPr lang="ja-JP" altLang="en-US" sz="2400" dirty="0">
                <a:latin typeface="游ゴシック" panose="020B0400000000000000" pitchFamily="50" charset="-128"/>
                <a:ea typeface="游ゴシック" panose="020B0400000000000000" pitchFamily="50" charset="-128"/>
              </a:rPr>
              <a:t>回、ゲムシタビン</a:t>
            </a:r>
            <a:r>
              <a:rPr lang="en-US" altLang="ja-JP" sz="2400" dirty="0">
                <a:latin typeface="游ゴシック" panose="020B0400000000000000" pitchFamily="50" charset="-128"/>
                <a:ea typeface="游ゴシック" panose="020B0400000000000000" pitchFamily="50" charset="-128"/>
              </a:rPr>
              <a:t>(1000mg</a:t>
            </a:r>
            <a:r>
              <a:rPr lang="ja-JP" altLang="en-US" sz="2400" dirty="0">
                <a:latin typeface="游ゴシック" panose="020B0400000000000000" pitchFamily="50" charset="-128"/>
                <a:ea typeface="游ゴシック" panose="020B0400000000000000" pitchFamily="50" charset="-128"/>
              </a:rPr>
              <a:t>／㎡</a:t>
            </a:r>
            <a:r>
              <a:rPr lang="en-US" altLang="ja-JP" sz="2400" dirty="0">
                <a:latin typeface="游ゴシック" panose="020B0400000000000000" pitchFamily="50" charset="-128"/>
                <a:ea typeface="游ゴシック" panose="020B0400000000000000" pitchFamily="50" charset="-128"/>
              </a:rPr>
              <a:t>)30</a:t>
            </a:r>
            <a:r>
              <a:rPr lang="ja-JP" altLang="en-US" sz="2400" dirty="0">
                <a:latin typeface="游ゴシック" panose="020B0400000000000000" pitchFamily="50" charset="-128"/>
                <a:ea typeface="游ゴシック" panose="020B0400000000000000" pitchFamily="50" charset="-128"/>
              </a:rPr>
              <a:t>分、制吐剤など</a:t>
            </a:r>
            <a:r>
              <a:rPr lang="en-US" altLang="ja-JP" sz="2400" dirty="0">
                <a:latin typeface="游ゴシック" panose="020B0400000000000000" pitchFamily="50" charset="-128"/>
                <a:ea typeface="游ゴシック" panose="020B0400000000000000" pitchFamily="50" charset="-128"/>
              </a:rPr>
              <a:t>30</a:t>
            </a:r>
            <a:r>
              <a:rPr lang="ja-JP" altLang="en-US" sz="2400" dirty="0">
                <a:latin typeface="游ゴシック" panose="020B0400000000000000" pitchFamily="50" charset="-128"/>
                <a:ea typeface="游ゴシック" panose="020B0400000000000000" pitchFamily="50" charset="-128"/>
              </a:rPr>
              <a:t>分で合計約</a:t>
            </a:r>
            <a:r>
              <a:rPr lang="en-US" altLang="ja-JP" sz="2400" dirty="0">
                <a:latin typeface="游ゴシック" panose="020B0400000000000000" pitchFamily="50" charset="-128"/>
                <a:ea typeface="游ゴシック" panose="020B0400000000000000" pitchFamily="50" charset="-128"/>
              </a:rPr>
              <a:t>1</a:t>
            </a:r>
            <a:r>
              <a:rPr lang="ja-JP" altLang="en-US" sz="2400" dirty="0">
                <a:latin typeface="游ゴシック" panose="020B0400000000000000" pitchFamily="50" charset="-128"/>
                <a:ea typeface="游ゴシック" panose="020B0400000000000000" pitchFamily="50" charset="-128"/>
              </a:rPr>
              <a:t>時間点滴投与する薬物療法を</a:t>
            </a:r>
            <a:r>
              <a:rPr lang="en-US" altLang="ja-JP" sz="2400" dirty="0">
                <a:latin typeface="游ゴシック" panose="020B0400000000000000" pitchFamily="50" charset="-128"/>
                <a:ea typeface="游ゴシック" panose="020B0400000000000000" pitchFamily="50" charset="-128"/>
              </a:rPr>
              <a:t>3</a:t>
            </a:r>
            <a:r>
              <a:rPr lang="ja-JP" altLang="en-US" sz="2400" dirty="0">
                <a:latin typeface="游ゴシック" panose="020B0400000000000000" pitchFamily="50" charset="-128"/>
                <a:ea typeface="游ゴシック" panose="020B0400000000000000" pitchFamily="50" charset="-128"/>
              </a:rPr>
              <a:t>週間行い、</a:t>
            </a:r>
            <a:r>
              <a:rPr lang="en-US" altLang="ja-JP" sz="2400" dirty="0">
                <a:latin typeface="游ゴシック" panose="020B0400000000000000" pitchFamily="50" charset="-128"/>
                <a:ea typeface="游ゴシック" panose="020B0400000000000000" pitchFamily="50" charset="-128"/>
              </a:rPr>
              <a:t>1</a:t>
            </a:r>
            <a:r>
              <a:rPr lang="ja-JP" altLang="en-US" sz="2400" dirty="0">
                <a:latin typeface="游ゴシック" panose="020B0400000000000000" pitchFamily="50" charset="-128"/>
                <a:ea typeface="游ゴシック" panose="020B0400000000000000" pitchFamily="50" charset="-128"/>
              </a:rPr>
              <a:t>週間休薬して</a:t>
            </a:r>
            <a:r>
              <a:rPr lang="en-US" altLang="ja-JP" sz="2400" dirty="0">
                <a:latin typeface="游ゴシック" panose="020B0400000000000000" pitchFamily="50" charset="-128"/>
                <a:ea typeface="游ゴシック" panose="020B0400000000000000" pitchFamily="50" charset="-128"/>
              </a:rPr>
              <a:t>4</a:t>
            </a:r>
            <a:r>
              <a:rPr lang="ja-JP" altLang="en-US" sz="2400" dirty="0">
                <a:latin typeface="游ゴシック" panose="020B0400000000000000" pitchFamily="50" charset="-128"/>
                <a:ea typeface="游ゴシック" panose="020B0400000000000000" pitchFamily="50" charset="-128"/>
              </a:rPr>
              <a:t>週間で</a:t>
            </a:r>
            <a:r>
              <a:rPr lang="en-US" altLang="ja-JP" sz="2400" dirty="0">
                <a:latin typeface="游ゴシック" panose="020B0400000000000000" pitchFamily="50" charset="-128"/>
                <a:ea typeface="游ゴシック" panose="020B0400000000000000" pitchFamily="50" charset="-128"/>
              </a:rPr>
              <a:t>1</a:t>
            </a:r>
            <a:r>
              <a:rPr lang="ja-JP" altLang="en-US" sz="2400" dirty="0">
                <a:latin typeface="游ゴシック" panose="020B0400000000000000" pitchFamily="50" charset="-128"/>
                <a:ea typeface="游ゴシック" panose="020B0400000000000000" pitchFamily="50" charset="-128"/>
              </a:rPr>
              <a:t>コースを繰り返す</a:t>
            </a:r>
            <a:endParaRPr lang="en-US" altLang="ja-JP" sz="2400" dirty="0">
              <a:latin typeface="游ゴシック" panose="020B0400000000000000" pitchFamily="50" charset="-128"/>
              <a:ea typeface="游ゴシック" panose="020B0400000000000000" pitchFamily="50" charset="-128"/>
            </a:endParaRPr>
          </a:p>
        </p:txBody>
      </p:sp>
      <p:sp>
        <p:nvSpPr>
          <p:cNvPr id="35" name="テキスト ボックス 19">
            <a:extLst>
              <a:ext uri="{FF2B5EF4-FFF2-40B4-BE49-F238E27FC236}">
                <a16:creationId xmlns:a16="http://schemas.microsoft.com/office/drawing/2014/main" id="{1C721C81-B526-470B-B065-4CBDCCC859B3}"/>
              </a:ext>
            </a:extLst>
          </p:cNvPr>
          <p:cNvSpPr txBox="1">
            <a:spLocks noChangeArrowheads="1"/>
          </p:cNvSpPr>
          <p:nvPr/>
        </p:nvSpPr>
        <p:spPr bwMode="auto">
          <a:xfrm>
            <a:off x="184151" y="4237096"/>
            <a:ext cx="2311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2000" b="1" dirty="0">
                <a:latin typeface="游ゴシック" panose="020B0400000000000000" pitchFamily="50" charset="-128"/>
                <a:ea typeface="游ゴシック" panose="020B0400000000000000" pitchFamily="50" charset="-128"/>
              </a:rPr>
              <a:t>1</a:t>
            </a:r>
            <a:r>
              <a:rPr lang="ja-JP" altLang="en-US" sz="2000" b="1" dirty="0">
                <a:latin typeface="游ゴシック" panose="020B0400000000000000" pitchFamily="50" charset="-128"/>
                <a:ea typeface="游ゴシック" panose="020B0400000000000000" pitchFamily="50" charset="-128"/>
              </a:rPr>
              <a:t>日目</a:t>
            </a:r>
            <a:endParaRPr lang="en-US" altLang="ja-JP" sz="2000" b="1"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ゲムシタビン投与</a:t>
            </a:r>
          </a:p>
        </p:txBody>
      </p:sp>
      <p:sp>
        <p:nvSpPr>
          <p:cNvPr id="36" name="テキスト ボックス 21">
            <a:extLst>
              <a:ext uri="{FF2B5EF4-FFF2-40B4-BE49-F238E27FC236}">
                <a16:creationId xmlns:a16="http://schemas.microsoft.com/office/drawing/2014/main" id="{59CB18AE-FCC3-4389-B8ED-D74C84C81C7B}"/>
              </a:ext>
            </a:extLst>
          </p:cNvPr>
          <p:cNvSpPr txBox="1">
            <a:spLocks noChangeArrowheads="1"/>
          </p:cNvSpPr>
          <p:nvPr/>
        </p:nvSpPr>
        <p:spPr bwMode="auto">
          <a:xfrm>
            <a:off x="2551431" y="4154874"/>
            <a:ext cx="2311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2000" b="1" dirty="0">
                <a:latin typeface="游ゴシック" panose="020B0400000000000000" pitchFamily="50" charset="-128"/>
                <a:ea typeface="游ゴシック" panose="020B0400000000000000" pitchFamily="50" charset="-128"/>
              </a:rPr>
              <a:t>8</a:t>
            </a:r>
            <a:r>
              <a:rPr lang="ja-JP" altLang="en-US" sz="2000" b="1" dirty="0">
                <a:latin typeface="游ゴシック" panose="020B0400000000000000" pitchFamily="50" charset="-128"/>
                <a:ea typeface="游ゴシック" panose="020B0400000000000000" pitchFamily="50" charset="-128"/>
              </a:rPr>
              <a:t>日目</a:t>
            </a:r>
            <a:endParaRPr lang="en-US" altLang="ja-JP" sz="2000" b="1"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ゲムシタビン投与</a:t>
            </a:r>
          </a:p>
        </p:txBody>
      </p:sp>
      <p:sp>
        <p:nvSpPr>
          <p:cNvPr id="37" name="テキスト ボックス 21">
            <a:extLst>
              <a:ext uri="{FF2B5EF4-FFF2-40B4-BE49-F238E27FC236}">
                <a16:creationId xmlns:a16="http://schemas.microsoft.com/office/drawing/2014/main" id="{01A64416-23DD-46FA-B0C4-51C5C906A68B}"/>
              </a:ext>
            </a:extLst>
          </p:cNvPr>
          <p:cNvSpPr txBox="1">
            <a:spLocks noChangeArrowheads="1"/>
          </p:cNvSpPr>
          <p:nvPr/>
        </p:nvSpPr>
        <p:spPr bwMode="auto">
          <a:xfrm>
            <a:off x="4970462" y="4187309"/>
            <a:ext cx="2311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2000" b="1" dirty="0">
                <a:latin typeface="游ゴシック" panose="020B0400000000000000" pitchFamily="50" charset="-128"/>
                <a:ea typeface="游ゴシック" panose="020B0400000000000000" pitchFamily="50" charset="-128"/>
              </a:rPr>
              <a:t>15</a:t>
            </a:r>
            <a:r>
              <a:rPr lang="ja-JP" altLang="en-US" sz="2000" b="1" dirty="0">
                <a:latin typeface="游ゴシック" panose="020B0400000000000000" pitchFamily="50" charset="-128"/>
                <a:ea typeface="游ゴシック" panose="020B0400000000000000" pitchFamily="50" charset="-128"/>
              </a:rPr>
              <a:t>日目</a:t>
            </a:r>
            <a:endParaRPr lang="en-US" altLang="ja-JP" sz="2000" b="1"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ゲムシタビン投与</a:t>
            </a:r>
          </a:p>
        </p:txBody>
      </p:sp>
      <p:sp>
        <p:nvSpPr>
          <p:cNvPr id="38" name="テキスト ボックス 21">
            <a:extLst>
              <a:ext uri="{FF2B5EF4-FFF2-40B4-BE49-F238E27FC236}">
                <a16:creationId xmlns:a16="http://schemas.microsoft.com/office/drawing/2014/main" id="{CD7BFEF9-93CC-4EFE-A751-AE50EB14A23E}"/>
              </a:ext>
            </a:extLst>
          </p:cNvPr>
          <p:cNvSpPr txBox="1">
            <a:spLocks noChangeArrowheads="1"/>
          </p:cNvSpPr>
          <p:nvPr/>
        </p:nvSpPr>
        <p:spPr bwMode="auto">
          <a:xfrm>
            <a:off x="7327264" y="4187309"/>
            <a:ext cx="10242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2000" b="1" dirty="0">
                <a:latin typeface="游ゴシック" panose="020B0400000000000000" pitchFamily="50" charset="-128"/>
                <a:ea typeface="游ゴシック" panose="020B0400000000000000" pitchFamily="50" charset="-128"/>
              </a:rPr>
              <a:t>22</a:t>
            </a:r>
            <a:r>
              <a:rPr lang="ja-JP" altLang="en-US" sz="2000" b="1" dirty="0">
                <a:latin typeface="游ゴシック" panose="020B0400000000000000" pitchFamily="50" charset="-128"/>
                <a:ea typeface="游ゴシック" panose="020B0400000000000000" pitchFamily="50" charset="-128"/>
              </a:rPr>
              <a:t>日目</a:t>
            </a:r>
            <a:endParaRPr lang="en-US" altLang="ja-JP" sz="2000" b="1"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休薬</a:t>
            </a:r>
          </a:p>
        </p:txBody>
      </p:sp>
      <p:cxnSp>
        <p:nvCxnSpPr>
          <p:cNvPr id="39" name="直線コネクタ 38">
            <a:extLst>
              <a:ext uri="{FF2B5EF4-FFF2-40B4-BE49-F238E27FC236}">
                <a16:creationId xmlns:a16="http://schemas.microsoft.com/office/drawing/2014/main" id="{B8C03982-A0B0-42C6-9725-0447711AF1F5}"/>
              </a:ext>
            </a:extLst>
          </p:cNvPr>
          <p:cNvCxnSpPr/>
          <p:nvPr/>
        </p:nvCxnSpPr>
        <p:spPr>
          <a:xfrm>
            <a:off x="136525" y="5188032"/>
            <a:ext cx="9632950" cy="0"/>
          </a:xfrm>
          <a:prstGeom prst="line">
            <a:avLst/>
          </a:prstGeom>
          <a:ln w="57150" cmpd="sng">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41" name="直線コネクタ 40">
            <a:extLst>
              <a:ext uri="{FF2B5EF4-FFF2-40B4-BE49-F238E27FC236}">
                <a16:creationId xmlns:a16="http://schemas.microsoft.com/office/drawing/2014/main" id="{B6673624-B077-49F3-A426-FB470B2FFC3F}"/>
              </a:ext>
            </a:extLst>
          </p:cNvPr>
          <p:cNvCxnSpPr/>
          <p:nvPr/>
        </p:nvCxnSpPr>
        <p:spPr>
          <a:xfrm flipV="1">
            <a:off x="161925" y="4630819"/>
            <a:ext cx="0" cy="582613"/>
          </a:xfrm>
          <a:prstGeom prst="line">
            <a:avLst/>
          </a:prstGeom>
          <a:ln w="57150" cmpd="sng">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42" name="直線コネクタ 41">
            <a:extLst>
              <a:ext uri="{FF2B5EF4-FFF2-40B4-BE49-F238E27FC236}">
                <a16:creationId xmlns:a16="http://schemas.microsoft.com/office/drawing/2014/main" id="{753B9B9F-40A6-4F4F-A5C5-B971857A00DB}"/>
              </a:ext>
            </a:extLst>
          </p:cNvPr>
          <p:cNvCxnSpPr/>
          <p:nvPr/>
        </p:nvCxnSpPr>
        <p:spPr>
          <a:xfrm flipV="1">
            <a:off x="9748837" y="4630819"/>
            <a:ext cx="0" cy="582613"/>
          </a:xfrm>
          <a:prstGeom prst="line">
            <a:avLst/>
          </a:prstGeom>
          <a:ln w="57150" cmpd="sng">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44" name="正方形/長方形 43">
            <a:extLst>
              <a:ext uri="{FF2B5EF4-FFF2-40B4-BE49-F238E27FC236}">
                <a16:creationId xmlns:a16="http://schemas.microsoft.com/office/drawing/2014/main" id="{19C23D96-CF8E-4E6B-8FF9-86D750B4DA54}"/>
              </a:ext>
            </a:extLst>
          </p:cNvPr>
          <p:cNvSpPr/>
          <p:nvPr/>
        </p:nvSpPr>
        <p:spPr>
          <a:xfrm>
            <a:off x="4133850" y="4922125"/>
            <a:ext cx="1643063" cy="619125"/>
          </a:xfrm>
          <a:prstGeom prst="rect">
            <a:avLst/>
          </a:prstGeom>
          <a:solidFill>
            <a:srgbClr val="FFFFFF"/>
          </a:solidFill>
          <a:ln w="381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altLang="ja-JP" sz="2000" b="1" dirty="0">
                <a:solidFill>
                  <a:schemeClr val="tx1"/>
                </a:solidFill>
                <a:latin typeface="游ゴシック" panose="020B0400000000000000" pitchFamily="50" charset="-128"/>
                <a:ea typeface="游ゴシック" panose="020B0400000000000000" pitchFamily="50" charset="-128"/>
              </a:rPr>
              <a:t>1</a:t>
            </a:r>
            <a:r>
              <a:rPr lang="ja-JP" altLang="en-US" sz="2000" b="1" dirty="0">
                <a:solidFill>
                  <a:schemeClr val="tx1"/>
                </a:solidFill>
                <a:latin typeface="游ゴシック" panose="020B0400000000000000" pitchFamily="50" charset="-128"/>
                <a:ea typeface="游ゴシック" panose="020B0400000000000000" pitchFamily="50" charset="-128"/>
              </a:rPr>
              <a:t>コース</a:t>
            </a:r>
          </a:p>
        </p:txBody>
      </p:sp>
      <p:sp>
        <p:nvSpPr>
          <p:cNvPr id="24" name="正方形/長方形 23">
            <a:extLst>
              <a:ext uri="{FF2B5EF4-FFF2-40B4-BE49-F238E27FC236}">
                <a16:creationId xmlns:a16="http://schemas.microsoft.com/office/drawing/2014/main" id="{06A8D226-B264-4FF5-B42A-607B86052BCA}"/>
              </a:ext>
            </a:extLst>
          </p:cNvPr>
          <p:cNvSpPr/>
          <p:nvPr/>
        </p:nvSpPr>
        <p:spPr>
          <a:xfrm>
            <a:off x="771525" y="288000"/>
            <a:ext cx="8220075" cy="746125"/>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Tree>
    <p:extLst>
      <p:ext uri="{BB962C8B-B14F-4D97-AF65-F5344CB8AC3E}">
        <p14:creationId xmlns:p14="http://schemas.microsoft.com/office/powerpoint/2010/main" val="27556622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図 6">
            <a:extLst>
              <a:ext uri="{FF2B5EF4-FFF2-40B4-BE49-F238E27FC236}">
                <a16:creationId xmlns:a16="http://schemas.microsoft.com/office/drawing/2014/main" id="{DC75FC43-CC94-4B32-883A-68858C3C60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6" name="図 14">
            <a:extLst>
              <a:ext uri="{FF2B5EF4-FFF2-40B4-BE49-F238E27FC236}">
                <a16:creationId xmlns:a16="http://schemas.microsoft.com/office/drawing/2014/main" id="{2E235A82-2EED-4813-A412-D86D4605F2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05150" y="2955925"/>
            <a:ext cx="16176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8" name="図 16">
            <a:extLst>
              <a:ext uri="{FF2B5EF4-FFF2-40B4-BE49-F238E27FC236}">
                <a16:creationId xmlns:a16="http://schemas.microsoft.com/office/drawing/2014/main" id="{F2EDFBF9-BF31-44F8-9BFD-529FE4ABD50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00975" y="2965450"/>
            <a:ext cx="16367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下矢印 17">
            <a:extLst>
              <a:ext uri="{FF2B5EF4-FFF2-40B4-BE49-F238E27FC236}">
                <a16:creationId xmlns:a16="http://schemas.microsoft.com/office/drawing/2014/main" id="{B6A3734B-7E48-46D0-B40E-DF03337DFC94}"/>
              </a:ext>
            </a:extLst>
          </p:cNvPr>
          <p:cNvSpPr/>
          <p:nvPr/>
        </p:nvSpPr>
        <p:spPr>
          <a:xfrm rot="10800000">
            <a:off x="269875" y="3483291"/>
            <a:ext cx="433388" cy="400050"/>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9" name="下矢印 18">
            <a:extLst>
              <a:ext uri="{FF2B5EF4-FFF2-40B4-BE49-F238E27FC236}">
                <a16:creationId xmlns:a16="http://schemas.microsoft.com/office/drawing/2014/main" id="{E9AA8C5B-5794-4A4F-881B-797D56D75322}"/>
              </a:ext>
            </a:extLst>
          </p:cNvPr>
          <p:cNvSpPr/>
          <p:nvPr/>
        </p:nvSpPr>
        <p:spPr>
          <a:xfrm rot="10800000">
            <a:off x="2573338" y="3483291"/>
            <a:ext cx="431800" cy="400050"/>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0" name="下矢印 19">
            <a:extLst>
              <a:ext uri="{FF2B5EF4-FFF2-40B4-BE49-F238E27FC236}">
                <a16:creationId xmlns:a16="http://schemas.microsoft.com/office/drawing/2014/main" id="{A871C597-9824-4FDF-A58B-2A08E13E97E8}"/>
              </a:ext>
            </a:extLst>
          </p:cNvPr>
          <p:cNvSpPr/>
          <p:nvPr/>
        </p:nvSpPr>
        <p:spPr>
          <a:xfrm rot="10800000">
            <a:off x="5033963" y="3483291"/>
            <a:ext cx="433387" cy="400050"/>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9" name="正方形/長方形 28">
            <a:extLst>
              <a:ext uri="{FF2B5EF4-FFF2-40B4-BE49-F238E27FC236}">
                <a16:creationId xmlns:a16="http://schemas.microsoft.com/office/drawing/2014/main" id="{2BE819D4-040B-4598-AA2D-F185269C9C11}"/>
              </a:ext>
            </a:extLst>
          </p:cNvPr>
          <p:cNvSpPr/>
          <p:nvPr/>
        </p:nvSpPr>
        <p:spPr>
          <a:xfrm>
            <a:off x="292418" y="2626200"/>
            <a:ext cx="2184400" cy="804333"/>
          </a:xfrm>
          <a:prstGeom prst="rect">
            <a:avLst/>
          </a:prstGeom>
          <a:gradFill flip="none" rotWithShape="1">
            <a:gsLst>
              <a:gs pos="18000">
                <a:srgbClr val="660066"/>
              </a:gs>
              <a:gs pos="100000">
                <a:srgbClr val="C26295">
                  <a:alpha val="53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altLang="ja-JP" sz="3600" dirty="0">
                <a:latin typeface="游ゴシック" panose="020B0400000000000000" pitchFamily="50" charset="-128"/>
                <a:ea typeface="游ゴシック" panose="020B0400000000000000" pitchFamily="50" charset="-128"/>
              </a:rPr>
              <a:t>1</a:t>
            </a:r>
            <a:r>
              <a:rPr lang="ja-JP" altLang="en-US" sz="3600" dirty="0">
                <a:latin typeface="游ゴシック" panose="020B0400000000000000" pitchFamily="50" charset="-128"/>
                <a:ea typeface="游ゴシック" panose="020B0400000000000000" pitchFamily="50" charset="-128"/>
              </a:rPr>
              <a:t>週目</a:t>
            </a:r>
          </a:p>
        </p:txBody>
      </p:sp>
      <p:sp>
        <p:nvSpPr>
          <p:cNvPr id="30" name="正方形/長方形 29">
            <a:extLst>
              <a:ext uri="{FF2B5EF4-FFF2-40B4-BE49-F238E27FC236}">
                <a16:creationId xmlns:a16="http://schemas.microsoft.com/office/drawing/2014/main" id="{BBDD888B-43CA-48EE-9769-A36D678AD4A2}"/>
              </a:ext>
            </a:extLst>
          </p:cNvPr>
          <p:cNvSpPr/>
          <p:nvPr/>
        </p:nvSpPr>
        <p:spPr>
          <a:xfrm>
            <a:off x="2683936" y="2648002"/>
            <a:ext cx="2184400" cy="804333"/>
          </a:xfrm>
          <a:prstGeom prst="rect">
            <a:avLst/>
          </a:prstGeom>
          <a:gradFill flip="none" rotWithShape="1">
            <a:gsLst>
              <a:gs pos="18000">
                <a:srgbClr val="660066"/>
              </a:gs>
              <a:gs pos="100000">
                <a:srgbClr val="C26295">
                  <a:alpha val="53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altLang="ja-JP" sz="3600" dirty="0">
                <a:latin typeface="游ゴシック" panose="020B0400000000000000" pitchFamily="50" charset="-128"/>
                <a:ea typeface="游ゴシック" panose="020B0400000000000000" pitchFamily="50" charset="-128"/>
              </a:rPr>
              <a:t>2</a:t>
            </a:r>
            <a:r>
              <a:rPr lang="ja-JP" altLang="en-US" sz="3600" dirty="0">
                <a:latin typeface="游ゴシック" panose="020B0400000000000000" pitchFamily="50" charset="-128"/>
                <a:ea typeface="游ゴシック" panose="020B0400000000000000" pitchFamily="50" charset="-128"/>
              </a:rPr>
              <a:t>週目</a:t>
            </a:r>
          </a:p>
        </p:txBody>
      </p:sp>
      <p:sp>
        <p:nvSpPr>
          <p:cNvPr id="31" name="正方形/長方形 30">
            <a:extLst>
              <a:ext uri="{FF2B5EF4-FFF2-40B4-BE49-F238E27FC236}">
                <a16:creationId xmlns:a16="http://schemas.microsoft.com/office/drawing/2014/main" id="{11C13FD8-F45B-4DA8-851F-0C6004B3F056}"/>
              </a:ext>
            </a:extLst>
          </p:cNvPr>
          <p:cNvSpPr/>
          <p:nvPr/>
        </p:nvSpPr>
        <p:spPr>
          <a:xfrm>
            <a:off x="5033962" y="2634972"/>
            <a:ext cx="2184400" cy="804333"/>
          </a:xfrm>
          <a:prstGeom prst="rect">
            <a:avLst/>
          </a:prstGeom>
          <a:gradFill flip="none" rotWithShape="1">
            <a:gsLst>
              <a:gs pos="18000">
                <a:srgbClr val="660066"/>
              </a:gs>
              <a:gs pos="100000">
                <a:srgbClr val="C26295">
                  <a:alpha val="53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altLang="ja-JP" sz="3600" dirty="0">
                <a:latin typeface="游ゴシック" panose="020B0400000000000000" pitchFamily="50" charset="-128"/>
                <a:ea typeface="游ゴシック" panose="020B0400000000000000" pitchFamily="50" charset="-128"/>
              </a:rPr>
              <a:t>3</a:t>
            </a:r>
            <a:r>
              <a:rPr lang="ja-JP" altLang="en-US" sz="3600" dirty="0">
                <a:latin typeface="游ゴシック" panose="020B0400000000000000" pitchFamily="50" charset="-128"/>
                <a:ea typeface="游ゴシック" panose="020B0400000000000000" pitchFamily="50" charset="-128"/>
              </a:rPr>
              <a:t>週目</a:t>
            </a:r>
          </a:p>
        </p:txBody>
      </p:sp>
      <p:sp>
        <p:nvSpPr>
          <p:cNvPr id="32" name="正方形/長方形 31">
            <a:extLst>
              <a:ext uri="{FF2B5EF4-FFF2-40B4-BE49-F238E27FC236}">
                <a16:creationId xmlns:a16="http://schemas.microsoft.com/office/drawing/2014/main" id="{79E233A2-9A0A-42FA-8777-7110B1BBE5F3}"/>
              </a:ext>
            </a:extLst>
          </p:cNvPr>
          <p:cNvSpPr/>
          <p:nvPr/>
        </p:nvSpPr>
        <p:spPr>
          <a:xfrm>
            <a:off x="7390764" y="2626199"/>
            <a:ext cx="2184400" cy="804333"/>
          </a:xfrm>
          <a:prstGeom prst="rect">
            <a:avLst/>
          </a:prstGeom>
          <a:gradFill flip="none" rotWithShape="1">
            <a:gsLst>
              <a:gs pos="18000">
                <a:srgbClr val="660066"/>
              </a:gs>
              <a:gs pos="100000">
                <a:srgbClr val="C26295">
                  <a:alpha val="53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altLang="ja-JP" sz="3600" dirty="0">
                <a:latin typeface="游ゴシック" panose="020B0400000000000000" pitchFamily="50" charset="-128"/>
                <a:ea typeface="游ゴシック" panose="020B0400000000000000" pitchFamily="50" charset="-128"/>
              </a:rPr>
              <a:t>4</a:t>
            </a:r>
            <a:r>
              <a:rPr lang="ja-JP" altLang="en-US" sz="3600" dirty="0">
                <a:latin typeface="游ゴシック" panose="020B0400000000000000" pitchFamily="50" charset="-128"/>
                <a:ea typeface="游ゴシック" panose="020B0400000000000000" pitchFamily="50" charset="-128"/>
              </a:rPr>
              <a:t>週目</a:t>
            </a:r>
          </a:p>
        </p:txBody>
      </p:sp>
      <p:sp>
        <p:nvSpPr>
          <p:cNvPr id="33" name="テキスト ボックス 12">
            <a:extLst>
              <a:ext uri="{FF2B5EF4-FFF2-40B4-BE49-F238E27FC236}">
                <a16:creationId xmlns:a16="http://schemas.microsoft.com/office/drawing/2014/main" id="{2DACE7F9-1E8D-441B-9590-CE5AA55A9500}"/>
              </a:ext>
            </a:extLst>
          </p:cNvPr>
          <p:cNvSpPr txBox="1">
            <a:spLocks noChangeArrowheads="1"/>
          </p:cNvSpPr>
          <p:nvPr/>
        </p:nvSpPr>
        <p:spPr bwMode="auto">
          <a:xfrm>
            <a:off x="1102797" y="1395411"/>
            <a:ext cx="78623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2400" dirty="0">
                <a:latin typeface="游ゴシック" panose="020B0400000000000000" pitchFamily="50" charset="-128"/>
                <a:ea typeface="游ゴシック" panose="020B0400000000000000" pitchFamily="50" charset="-128"/>
              </a:rPr>
              <a:t>ゲムシタビンに加えて内服薬のエルロチニブ（</a:t>
            </a:r>
            <a:r>
              <a:rPr lang="en-US" altLang="ja-JP" sz="2400" dirty="0">
                <a:latin typeface="游ゴシック" panose="020B0400000000000000" pitchFamily="50" charset="-128"/>
                <a:ea typeface="游ゴシック" panose="020B0400000000000000" pitchFamily="50" charset="-128"/>
              </a:rPr>
              <a:t>100mg</a:t>
            </a:r>
            <a:r>
              <a:rPr lang="ja-JP" altLang="en-US" sz="2400" dirty="0">
                <a:latin typeface="游ゴシック" panose="020B0400000000000000" pitchFamily="50" charset="-128"/>
                <a:ea typeface="游ゴシック" panose="020B0400000000000000" pitchFamily="50" charset="-128"/>
              </a:rPr>
              <a:t>）を</a:t>
            </a:r>
            <a:r>
              <a:rPr lang="en-US" altLang="ja-JP" sz="2400" dirty="0">
                <a:latin typeface="游ゴシック" panose="020B0400000000000000" pitchFamily="50" charset="-128"/>
                <a:ea typeface="游ゴシック" panose="020B0400000000000000" pitchFamily="50" charset="-128"/>
              </a:rPr>
              <a:t>1</a:t>
            </a:r>
            <a:r>
              <a:rPr lang="ja-JP" altLang="en-US" sz="2400" dirty="0">
                <a:latin typeface="游ゴシック" panose="020B0400000000000000" pitchFamily="50" charset="-128"/>
                <a:ea typeface="游ゴシック" panose="020B0400000000000000" pitchFamily="50" charset="-128"/>
              </a:rPr>
              <a:t>日</a:t>
            </a:r>
            <a:r>
              <a:rPr lang="en-US" altLang="ja-JP" sz="2400" dirty="0">
                <a:latin typeface="游ゴシック" panose="020B0400000000000000" pitchFamily="50" charset="-128"/>
                <a:ea typeface="游ゴシック" panose="020B0400000000000000" pitchFamily="50" charset="-128"/>
              </a:rPr>
              <a:t>1</a:t>
            </a:r>
            <a:r>
              <a:rPr lang="ja-JP" altLang="en-US" sz="2400" dirty="0">
                <a:latin typeface="游ゴシック" panose="020B0400000000000000" pitchFamily="50" charset="-128"/>
                <a:ea typeface="游ゴシック" panose="020B0400000000000000" pitchFamily="50" charset="-128"/>
              </a:rPr>
              <a:t>回朝食より</a:t>
            </a:r>
            <a:r>
              <a:rPr lang="en-US" altLang="ja-JP" sz="2400" dirty="0">
                <a:latin typeface="游ゴシック" panose="020B0400000000000000" pitchFamily="50" charset="-128"/>
                <a:ea typeface="游ゴシック" panose="020B0400000000000000" pitchFamily="50" charset="-128"/>
              </a:rPr>
              <a:t>1</a:t>
            </a:r>
            <a:r>
              <a:rPr lang="ja-JP" altLang="en-US" sz="2400" dirty="0">
                <a:latin typeface="游ゴシック" panose="020B0400000000000000" pitchFamily="50" charset="-128"/>
                <a:ea typeface="游ゴシック" panose="020B0400000000000000" pitchFamily="50" charset="-128"/>
              </a:rPr>
              <a:t>時間以上前に服用</a:t>
            </a:r>
            <a:endParaRPr lang="en-US" altLang="ja-JP" sz="2400" dirty="0">
              <a:latin typeface="游ゴシック" panose="020B0400000000000000" pitchFamily="50" charset="-128"/>
              <a:ea typeface="游ゴシック" panose="020B0400000000000000" pitchFamily="50" charset="-128"/>
            </a:endParaRPr>
          </a:p>
        </p:txBody>
      </p:sp>
      <p:sp>
        <p:nvSpPr>
          <p:cNvPr id="35" name="テキスト ボックス 19">
            <a:extLst>
              <a:ext uri="{FF2B5EF4-FFF2-40B4-BE49-F238E27FC236}">
                <a16:creationId xmlns:a16="http://schemas.microsoft.com/office/drawing/2014/main" id="{1C721C81-B526-470B-B065-4CBDCCC859B3}"/>
              </a:ext>
            </a:extLst>
          </p:cNvPr>
          <p:cNvSpPr txBox="1">
            <a:spLocks noChangeArrowheads="1"/>
          </p:cNvSpPr>
          <p:nvPr/>
        </p:nvSpPr>
        <p:spPr bwMode="auto">
          <a:xfrm>
            <a:off x="184151" y="3991291"/>
            <a:ext cx="2311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2000" b="1" dirty="0">
                <a:latin typeface="游ゴシック" panose="020B0400000000000000" pitchFamily="50" charset="-128"/>
                <a:ea typeface="游ゴシック" panose="020B0400000000000000" pitchFamily="50" charset="-128"/>
              </a:rPr>
              <a:t>1</a:t>
            </a:r>
            <a:r>
              <a:rPr lang="ja-JP" altLang="en-US" sz="2000" b="1" dirty="0">
                <a:latin typeface="游ゴシック" panose="020B0400000000000000" pitchFamily="50" charset="-128"/>
                <a:ea typeface="游ゴシック" panose="020B0400000000000000" pitchFamily="50" charset="-128"/>
              </a:rPr>
              <a:t>日目</a:t>
            </a:r>
            <a:endParaRPr lang="en-US" altLang="ja-JP" sz="2000" b="1"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ゲムシタビン投与</a:t>
            </a:r>
          </a:p>
        </p:txBody>
      </p:sp>
      <p:sp>
        <p:nvSpPr>
          <p:cNvPr id="36" name="テキスト ボックス 21">
            <a:extLst>
              <a:ext uri="{FF2B5EF4-FFF2-40B4-BE49-F238E27FC236}">
                <a16:creationId xmlns:a16="http://schemas.microsoft.com/office/drawing/2014/main" id="{59CB18AE-FCC3-4389-B8ED-D74C84C81C7B}"/>
              </a:ext>
            </a:extLst>
          </p:cNvPr>
          <p:cNvSpPr txBox="1">
            <a:spLocks noChangeArrowheads="1"/>
          </p:cNvSpPr>
          <p:nvPr/>
        </p:nvSpPr>
        <p:spPr bwMode="auto">
          <a:xfrm>
            <a:off x="2551431" y="3909069"/>
            <a:ext cx="2311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2000" b="1" dirty="0">
                <a:latin typeface="游ゴシック" panose="020B0400000000000000" pitchFamily="50" charset="-128"/>
                <a:ea typeface="游ゴシック" panose="020B0400000000000000" pitchFamily="50" charset="-128"/>
              </a:rPr>
              <a:t>8</a:t>
            </a:r>
            <a:r>
              <a:rPr lang="ja-JP" altLang="en-US" sz="2000" b="1" dirty="0">
                <a:latin typeface="游ゴシック" panose="020B0400000000000000" pitchFamily="50" charset="-128"/>
                <a:ea typeface="游ゴシック" panose="020B0400000000000000" pitchFamily="50" charset="-128"/>
              </a:rPr>
              <a:t>日目</a:t>
            </a:r>
            <a:endParaRPr lang="en-US" altLang="ja-JP" sz="2000" b="1"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ゲムシタビン投与</a:t>
            </a:r>
          </a:p>
        </p:txBody>
      </p:sp>
      <p:sp>
        <p:nvSpPr>
          <p:cNvPr id="37" name="テキスト ボックス 21">
            <a:extLst>
              <a:ext uri="{FF2B5EF4-FFF2-40B4-BE49-F238E27FC236}">
                <a16:creationId xmlns:a16="http://schemas.microsoft.com/office/drawing/2014/main" id="{01A64416-23DD-46FA-B0C4-51C5C906A68B}"/>
              </a:ext>
            </a:extLst>
          </p:cNvPr>
          <p:cNvSpPr txBox="1">
            <a:spLocks noChangeArrowheads="1"/>
          </p:cNvSpPr>
          <p:nvPr/>
        </p:nvSpPr>
        <p:spPr bwMode="auto">
          <a:xfrm>
            <a:off x="4970462" y="3941504"/>
            <a:ext cx="2311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2000" b="1" dirty="0">
                <a:latin typeface="游ゴシック" panose="020B0400000000000000" pitchFamily="50" charset="-128"/>
                <a:ea typeface="游ゴシック" panose="020B0400000000000000" pitchFamily="50" charset="-128"/>
              </a:rPr>
              <a:t>15</a:t>
            </a:r>
            <a:r>
              <a:rPr lang="ja-JP" altLang="en-US" sz="2000" b="1" dirty="0">
                <a:latin typeface="游ゴシック" panose="020B0400000000000000" pitchFamily="50" charset="-128"/>
                <a:ea typeface="游ゴシック" panose="020B0400000000000000" pitchFamily="50" charset="-128"/>
              </a:rPr>
              <a:t>日目</a:t>
            </a:r>
            <a:endParaRPr lang="en-US" altLang="ja-JP" sz="2000" b="1"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ゲムシタビン投与</a:t>
            </a:r>
          </a:p>
        </p:txBody>
      </p:sp>
      <p:sp>
        <p:nvSpPr>
          <p:cNvPr id="38" name="テキスト ボックス 21">
            <a:extLst>
              <a:ext uri="{FF2B5EF4-FFF2-40B4-BE49-F238E27FC236}">
                <a16:creationId xmlns:a16="http://schemas.microsoft.com/office/drawing/2014/main" id="{CD7BFEF9-93CC-4EFE-A751-AE50EB14A23E}"/>
              </a:ext>
            </a:extLst>
          </p:cNvPr>
          <p:cNvSpPr txBox="1">
            <a:spLocks noChangeArrowheads="1"/>
          </p:cNvSpPr>
          <p:nvPr/>
        </p:nvSpPr>
        <p:spPr bwMode="auto">
          <a:xfrm>
            <a:off x="7327264" y="3941504"/>
            <a:ext cx="10242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2000" b="1" dirty="0">
                <a:latin typeface="游ゴシック" panose="020B0400000000000000" pitchFamily="50" charset="-128"/>
                <a:ea typeface="游ゴシック" panose="020B0400000000000000" pitchFamily="50" charset="-128"/>
              </a:rPr>
              <a:t>22</a:t>
            </a:r>
            <a:r>
              <a:rPr lang="ja-JP" altLang="en-US" sz="2000" b="1" dirty="0">
                <a:latin typeface="游ゴシック" panose="020B0400000000000000" pitchFamily="50" charset="-128"/>
                <a:ea typeface="游ゴシック" panose="020B0400000000000000" pitchFamily="50" charset="-128"/>
              </a:rPr>
              <a:t>日目</a:t>
            </a:r>
            <a:endParaRPr lang="en-US" altLang="ja-JP" sz="2000" b="1"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休薬</a:t>
            </a:r>
          </a:p>
        </p:txBody>
      </p:sp>
      <p:sp>
        <p:nvSpPr>
          <p:cNvPr id="24" name="テキスト ボックス 35">
            <a:extLst>
              <a:ext uri="{FF2B5EF4-FFF2-40B4-BE49-F238E27FC236}">
                <a16:creationId xmlns:a16="http://schemas.microsoft.com/office/drawing/2014/main" id="{111BE722-DD67-499A-9D8D-24639100311F}"/>
              </a:ext>
            </a:extLst>
          </p:cNvPr>
          <p:cNvSpPr txBox="1">
            <a:spLocks noChangeArrowheads="1"/>
          </p:cNvSpPr>
          <p:nvPr/>
        </p:nvSpPr>
        <p:spPr bwMode="auto">
          <a:xfrm>
            <a:off x="609263" y="374053"/>
            <a:ext cx="86001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3200" b="1" dirty="0">
                <a:solidFill>
                  <a:srgbClr val="6C0B5E"/>
                </a:solidFill>
                <a:latin typeface="游ゴシック" panose="020B0400000000000000" pitchFamily="50" charset="-128"/>
                <a:ea typeface="游ゴシック" panose="020B0400000000000000" pitchFamily="50" charset="-128"/>
              </a:rPr>
              <a:t>④ゲムシタビンとエルロチニブの併用療法</a:t>
            </a:r>
          </a:p>
        </p:txBody>
      </p:sp>
      <p:sp>
        <p:nvSpPr>
          <p:cNvPr id="26" name="ストライプ矢印 33">
            <a:extLst>
              <a:ext uri="{FF2B5EF4-FFF2-40B4-BE49-F238E27FC236}">
                <a16:creationId xmlns:a16="http://schemas.microsoft.com/office/drawing/2014/main" id="{E2D22DD7-EE7B-4FF3-B891-59C124AD6B0E}"/>
              </a:ext>
            </a:extLst>
          </p:cNvPr>
          <p:cNvSpPr/>
          <p:nvPr/>
        </p:nvSpPr>
        <p:spPr>
          <a:xfrm>
            <a:off x="269875" y="4877460"/>
            <a:ext cx="9278938" cy="220663"/>
          </a:xfrm>
          <a:prstGeom prst="stripedRightArrow">
            <a:avLst>
              <a:gd name="adj1" fmla="val 50000"/>
              <a:gd name="adj2" fmla="val 50000"/>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5" name="正方形/長方形 24">
            <a:extLst>
              <a:ext uri="{FF2B5EF4-FFF2-40B4-BE49-F238E27FC236}">
                <a16:creationId xmlns:a16="http://schemas.microsoft.com/office/drawing/2014/main" id="{2B32B786-8616-42C9-B87E-FC6AEB8EA2DF}"/>
              </a:ext>
            </a:extLst>
          </p:cNvPr>
          <p:cNvSpPr/>
          <p:nvPr/>
        </p:nvSpPr>
        <p:spPr>
          <a:xfrm>
            <a:off x="1864399" y="4785268"/>
            <a:ext cx="6212125" cy="4868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ja-JP" altLang="en-US" sz="2000" b="1" dirty="0">
                <a:solidFill>
                  <a:schemeClr val="tx1"/>
                </a:solidFill>
                <a:latin typeface="游ゴシック" panose="020B0400000000000000" pitchFamily="50" charset="-128"/>
                <a:ea typeface="游ゴシック" panose="020B0400000000000000" pitchFamily="50" charset="-128"/>
              </a:rPr>
              <a:t>エルロチニブを</a:t>
            </a:r>
            <a:r>
              <a:rPr lang="en-US" altLang="ja-JP" sz="2000" b="1" dirty="0">
                <a:solidFill>
                  <a:schemeClr val="tx1"/>
                </a:solidFill>
                <a:latin typeface="游ゴシック" panose="020B0400000000000000" pitchFamily="50" charset="-128"/>
                <a:ea typeface="游ゴシック" panose="020B0400000000000000" pitchFamily="50" charset="-128"/>
              </a:rPr>
              <a:t>1</a:t>
            </a:r>
            <a:r>
              <a:rPr lang="ja-JP" altLang="en-US" sz="2000" b="1" dirty="0">
                <a:solidFill>
                  <a:schemeClr val="tx1"/>
                </a:solidFill>
                <a:latin typeface="游ゴシック" panose="020B0400000000000000" pitchFamily="50" charset="-128"/>
                <a:ea typeface="游ゴシック" panose="020B0400000000000000" pitchFamily="50" charset="-128"/>
              </a:rPr>
              <a:t>日</a:t>
            </a:r>
            <a:r>
              <a:rPr lang="en-US" altLang="ja-JP" sz="2000" b="1" dirty="0">
                <a:solidFill>
                  <a:schemeClr val="tx1"/>
                </a:solidFill>
                <a:latin typeface="游ゴシック" panose="020B0400000000000000" pitchFamily="50" charset="-128"/>
                <a:ea typeface="游ゴシック" panose="020B0400000000000000" pitchFamily="50" charset="-128"/>
              </a:rPr>
              <a:t>1</a:t>
            </a:r>
            <a:r>
              <a:rPr lang="ja-JP" altLang="en-US" sz="2000" b="1" dirty="0">
                <a:solidFill>
                  <a:schemeClr val="tx1"/>
                </a:solidFill>
                <a:latin typeface="游ゴシック" panose="020B0400000000000000" pitchFamily="50" charset="-128"/>
                <a:ea typeface="游ゴシック" panose="020B0400000000000000" pitchFamily="50" charset="-128"/>
              </a:rPr>
              <a:t>回朝食より</a:t>
            </a:r>
            <a:r>
              <a:rPr lang="en-US" altLang="ja-JP" sz="2000" b="1" dirty="0">
                <a:solidFill>
                  <a:schemeClr val="tx1"/>
                </a:solidFill>
                <a:latin typeface="游ゴシック" panose="020B0400000000000000" pitchFamily="50" charset="-128"/>
                <a:ea typeface="游ゴシック" panose="020B0400000000000000" pitchFamily="50" charset="-128"/>
              </a:rPr>
              <a:t>1</a:t>
            </a:r>
            <a:r>
              <a:rPr lang="ja-JP" altLang="en-US" sz="2000" b="1" dirty="0">
                <a:solidFill>
                  <a:schemeClr val="tx1"/>
                </a:solidFill>
                <a:latin typeface="游ゴシック" panose="020B0400000000000000" pitchFamily="50" charset="-128"/>
                <a:ea typeface="游ゴシック" panose="020B0400000000000000" pitchFamily="50" charset="-128"/>
              </a:rPr>
              <a:t>時間以上前に服用</a:t>
            </a:r>
          </a:p>
        </p:txBody>
      </p:sp>
      <p:sp>
        <p:nvSpPr>
          <p:cNvPr id="27" name="テキスト ボックス 26">
            <a:extLst>
              <a:ext uri="{FF2B5EF4-FFF2-40B4-BE49-F238E27FC236}">
                <a16:creationId xmlns:a16="http://schemas.microsoft.com/office/drawing/2014/main" id="{E45EC907-027F-45F2-9354-03F36224865F}"/>
              </a:ext>
            </a:extLst>
          </p:cNvPr>
          <p:cNvSpPr txBox="1"/>
          <p:nvPr/>
        </p:nvSpPr>
        <p:spPr>
          <a:xfrm>
            <a:off x="2476818" y="5516701"/>
            <a:ext cx="6692185" cy="707886"/>
          </a:xfrm>
          <a:prstGeom prst="rect">
            <a:avLst/>
          </a:prstGeom>
          <a:noFill/>
        </p:spPr>
        <p:txBody>
          <a:bodyPr wrap="square" rtlCol="0">
            <a:spAutoFit/>
          </a:bodyPr>
          <a:lstStyle/>
          <a:p>
            <a:pPr marL="342900" indent="-342900">
              <a:buClr>
                <a:srgbClr val="6C0B5E"/>
              </a:buClr>
              <a:buFont typeface="Wingdings" panose="05000000000000000000" pitchFamily="2" charset="2"/>
              <a:buChar char="l"/>
            </a:pPr>
            <a:r>
              <a:rPr lang="ja-JP" altLang="en-US" sz="2000" dirty="0">
                <a:latin typeface="游ゴシック" panose="020B0400000000000000" pitchFamily="50" charset="-128"/>
                <a:ea typeface="游ゴシック" panose="020B0400000000000000" pitchFamily="50" charset="-128"/>
              </a:rPr>
              <a:t>ゲムシタビン単独療法より強い副作用が出やすいので食欲と体力がある人に適した治療法です。</a:t>
            </a:r>
            <a:endParaRPr kumimoji="1" lang="ja-JP" altLang="en-US" sz="2000" dirty="0">
              <a:latin typeface="游ゴシック" panose="020B0400000000000000" pitchFamily="50" charset="-128"/>
              <a:ea typeface="游ゴシック" panose="020B0400000000000000" pitchFamily="50" charset="-128"/>
            </a:endParaRPr>
          </a:p>
        </p:txBody>
      </p:sp>
      <p:sp>
        <p:nvSpPr>
          <p:cNvPr id="23" name="正方形/長方形 22">
            <a:extLst>
              <a:ext uri="{FF2B5EF4-FFF2-40B4-BE49-F238E27FC236}">
                <a16:creationId xmlns:a16="http://schemas.microsoft.com/office/drawing/2014/main" id="{46B1A4E2-3D2A-46CA-9A4C-108E39C89DA6}"/>
              </a:ext>
            </a:extLst>
          </p:cNvPr>
          <p:cNvSpPr/>
          <p:nvPr/>
        </p:nvSpPr>
        <p:spPr>
          <a:xfrm>
            <a:off x="771525" y="288000"/>
            <a:ext cx="8220075" cy="746125"/>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Tree>
    <p:extLst>
      <p:ext uri="{BB962C8B-B14F-4D97-AF65-F5344CB8AC3E}">
        <p14:creationId xmlns:p14="http://schemas.microsoft.com/office/powerpoint/2010/main" val="34974721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図 6">
            <a:extLst>
              <a:ext uri="{FF2B5EF4-FFF2-40B4-BE49-F238E27FC236}">
                <a16:creationId xmlns:a16="http://schemas.microsoft.com/office/drawing/2014/main" id="{837B69FE-95EB-427A-9DA0-7303D72F6E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直線コネクタ 9">
            <a:extLst>
              <a:ext uri="{FF2B5EF4-FFF2-40B4-BE49-F238E27FC236}">
                <a16:creationId xmlns:a16="http://schemas.microsoft.com/office/drawing/2014/main" id="{A2251D97-DED3-4674-994F-78A19D5D6F56}"/>
              </a:ext>
            </a:extLst>
          </p:cNvPr>
          <p:cNvCxnSpPr/>
          <p:nvPr/>
        </p:nvCxnSpPr>
        <p:spPr>
          <a:xfrm>
            <a:off x="395288" y="4802188"/>
            <a:ext cx="8964612" cy="0"/>
          </a:xfrm>
          <a:prstGeom prst="line">
            <a:avLst/>
          </a:prstGeom>
          <a:ln w="57150" cmpd="sng">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11" name="直線コネクタ 10">
            <a:extLst>
              <a:ext uri="{FF2B5EF4-FFF2-40B4-BE49-F238E27FC236}">
                <a16:creationId xmlns:a16="http://schemas.microsoft.com/office/drawing/2014/main" id="{ACA7B99F-6A6D-4FA4-8A9B-7F5FAB3F4A22}"/>
              </a:ext>
            </a:extLst>
          </p:cNvPr>
          <p:cNvCxnSpPr/>
          <p:nvPr/>
        </p:nvCxnSpPr>
        <p:spPr>
          <a:xfrm flipV="1">
            <a:off x="403225" y="4237038"/>
            <a:ext cx="0" cy="582612"/>
          </a:xfrm>
          <a:prstGeom prst="line">
            <a:avLst/>
          </a:prstGeom>
          <a:ln w="57150" cmpd="sng">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12" name="直線コネクタ 11">
            <a:extLst>
              <a:ext uri="{FF2B5EF4-FFF2-40B4-BE49-F238E27FC236}">
                <a16:creationId xmlns:a16="http://schemas.microsoft.com/office/drawing/2014/main" id="{76AB10AE-ED23-4B24-9649-9104C4A12551}"/>
              </a:ext>
            </a:extLst>
          </p:cNvPr>
          <p:cNvCxnSpPr/>
          <p:nvPr/>
        </p:nvCxnSpPr>
        <p:spPr>
          <a:xfrm flipV="1">
            <a:off x="9359900" y="4237038"/>
            <a:ext cx="0" cy="582612"/>
          </a:xfrm>
          <a:prstGeom prst="line">
            <a:avLst/>
          </a:prstGeom>
          <a:ln w="57150" cmpd="sng">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40966" name="テキスト ボックス 12">
            <a:extLst>
              <a:ext uri="{FF2B5EF4-FFF2-40B4-BE49-F238E27FC236}">
                <a16:creationId xmlns:a16="http://schemas.microsoft.com/office/drawing/2014/main" id="{FC707414-E738-49F9-B7C6-218CC74407E2}"/>
              </a:ext>
            </a:extLst>
          </p:cNvPr>
          <p:cNvSpPr txBox="1">
            <a:spLocks noChangeArrowheads="1"/>
          </p:cNvSpPr>
          <p:nvPr/>
        </p:nvSpPr>
        <p:spPr bwMode="auto">
          <a:xfrm>
            <a:off x="306072" y="1497926"/>
            <a:ext cx="944625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2400" dirty="0">
                <a:latin typeface="游ゴシック" panose="020B0400000000000000" pitchFamily="50" charset="-128"/>
                <a:ea typeface="游ゴシック" panose="020B0400000000000000" pitchFamily="50" charset="-128"/>
              </a:rPr>
              <a:t>内服薬の</a:t>
            </a:r>
            <a:r>
              <a:rPr lang="en-US" altLang="ja-JP" sz="2400" dirty="0">
                <a:latin typeface="游ゴシック" panose="020B0400000000000000" pitchFamily="50" charset="-128"/>
                <a:ea typeface="游ゴシック" panose="020B0400000000000000" pitchFamily="50" charset="-128"/>
              </a:rPr>
              <a:t>S-1</a:t>
            </a:r>
            <a:r>
              <a:rPr lang="ja-JP" altLang="en-US" sz="2400" dirty="0">
                <a:latin typeface="游ゴシック" panose="020B0400000000000000" pitchFamily="50" charset="-128"/>
                <a:ea typeface="游ゴシック" panose="020B0400000000000000" pitchFamily="50" charset="-128"/>
              </a:rPr>
              <a:t>を</a:t>
            </a:r>
            <a:r>
              <a:rPr lang="en-US" altLang="ja-JP" sz="2400" dirty="0">
                <a:latin typeface="游ゴシック" panose="020B0400000000000000" pitchFamily="50" charset="-128"/>
                <a:ea typeface="游ゴシック" panose="020B0400000000000000" pitchFamily="50" charset="-128"/>
              </a:rPr>
              <a:t>1</a:t>
            </a:r>
            <a:r>
              <a:rPr lang="ja-JP" altLang="en-US" sz="2400" dirty="0">
                <a:latin typeface="游ゴシック" panose="020B0400000000000000" pitchFamily="50" charset="-128"/>
                <a:ea typeface="游ゴシック" panose="020B0400000000000000" pitchFamily="50" charset="-128"/>
              </a:rPr>
              <a:t>日</a:t>
            </a:r>
            <a:r>
              <a:rPr lang="en-US" altLang="ja-JP" sz="2400" dirty="0">
                <a:latin typeface="游ゴシック" panose="020B0400000000000000" pitchFamily="50" charset="-128"/>
                <a:ea typeface="游ゴシック" panose="020B0400000000000000" pitchFamily="50" charset="-128"/>
              </a:rPr>
              <a:t>2</a:t>
            </a:r>
            <a:r>
              <a:rPr lang="ja-JP" altLang="en-US" sz="2400" dirty="0">
                <a:latin typeface="游ゴシック" panose="020B0400000000000000" pitchFamily="50" charset="-128"/>
                <a:ea typeface="游ゴシック" panose="020B0400000000000000" pitchFamily="50" charset="-128"/>
              </a:rPr>
              <a:t>回</a:t>
            </a:r>
            <a:r>
              <a:rPr lang="en-US" altLang="ja-JP" sz="2400" dirty="0">
                <a:latin typeface="游ゴシック" panose="020B0400000000000000" pitchFamily="50" charset="-128"/>
                <a:ea typeface="游ゴシック" panose="020B0400000000000000" pitchFamily="50" charset="-128"/>
              </a:rPr>
              <a:t>4</a:t>
            </a:r>
            <a:r>
              <a:rPr lang="ja-JP" altLang="en-US" sz="2400" dirty="0">
                <a:latin typeface="游ゴシック" panose="020B0400000000000000" pitchFamily="50" charset="-128"/>
                <a:ea typeface="游ゴシック" panose="020B0400000000000000" pitchFamily="50" charset="-128"/>
              </a:rPr>
              <a:t>週間服用し、</a:t>
            </a:r>
            <a:r>
              <a:rPr lang="en-US" altLang="ja-JP" sz="2400" dirty="0">
                <a:latin typeface="游ゴシック" panose="020B0400000000000000" pitchFamily="50" charset="-128"/>
                <a:ea typeface="游ゴシック" panose="020B0400000000000000" pitchFamily="50" charset="-128"/>
              </a:rPr>
              <a:t>2</a:t>
            </a:r>
            <a:r>
              <a:rPr lang="ja-JP" altLang="en-US" sz="2400" dirty="0">
                <a:latin typeface="游ゴシック" panose="020B0400000000000000" pitchFamily="50" charset="-128"/>
                <a:ea typeface="游ゴシック" panose="020B0400000000000000" pitchFamily="50" charset="-128"/>
              </a:rPr>
              <a:t>週間休薬して</a:t>
            </a:r>
            <a:r>
              <a:rPr lang="en-US" altLang="ja-JP" sz="2400" dirty="0">
                <a:latin typeface="游ゴシック" panose="020B0400000000000000" pitchFamily="50" charset="-128"/>
                <a:ea typeface="游ゴシック" panose="020B0400000000000000" pitchFamily="50" charset="-128"/>
              </a:rPr>
              <a:t>6</a:t>
            </a:r>
            <a:r>
              <a:rPr lang="ja-JP" altLang="en-US" sz="2400" dirty="0">
                <a:latin typeface="游ゴシック" panose="020B0400000000000000" pitchFamily="50" charset="-128"/>
                <a:ea typeface="游ゴシック" panose="020B0400000000000000" pitchFamily="50" charset="-128"/>
              </a:rPr>
              <a:t>週間で</a:t>
            </a:r>
            <a:r>
              <a:rPr lang="en-US" altLang="ja-JP" sz="2400" dirty="0">
                <a:latin typeface="游ゴシック" panose="020B0400000000000000" pitchFamily="50" charset="-128"/>
                <a:ea typeface="游ゴシック" panose="020B0400000000000000" pitchFamily="50" charset="-128"/>
              </a:rPr>
              <a:t>1</a:t>
            </a:r>
            <a:r>
              <a:rPr lang="ja-JP" altLang="en-US" sz="2400" dirty="0">
                <a:latin typeface="游ゴシック" panose="020B0400000000000000" pitchFamily="50" charset="-128"/>
                <a:ea typeface="游ゴシック" panose="020B0400000000000000" pitchFamily="50" charset="-128"/>
              </a:rPr>
              <a:t>コース</a:t>
            </a:r>
          </a:p>
          <a:p>
            <a:r>
              <a:rPr lang="en-US" altLang="ja-JP" sz="2400" dirty="0">
                <a:latin typeface="游ゴシック" panose="020B0400000000000000" pitchFamily="50" charset="-128"/>
                <a:ea typeface="游ゴシック" panose="020B0400000000000000" pitchFamily="50" charset="-128"/>
              </a:rPr>
              <a:t>S-1</a:t>
            </a:r>
            <a:r>
              <a:rPr lang="ja-JP" altLang="en-US" sz="2400" dirty="0">
                <a:latin typeface="游ゴシック" panose="020B0400000000000000" pitchFamily="50" charset="-128"/>
                <a:ea typeface="游ゴシック" panose="020B0400000000000000" pitchFamily="50" charset="-128"/>
              </a:rPr>
              <a:t>は身長と体重から割り出される体表面積に応じて、１回</a:t>
            </a:r>
            <a:r>
              <a:rPr lang="en-US" altLang="ja-JP" sz="2400" dirty="0">
                <a:latin typeface="游ゴシック" panose="020B0400000000000000" pitchFamily="50" charset="-128"/>
                <a:ea typeface="游ゴシック" panose="020B0400000000000000" pitchFamily="50" charset="-128"/>
              </a:rPr>
              <a:t>40</a:t>
            </a:r>
            <a:r>
              <a:rPr lang="ja-JP" altLang="en-US" sz="2400" dirty="0">
                <a:latin typeface="游ゴシック" panose="020B0400000000000000" pitchFamily="50" charset="-128"/>
                <a:ea typeface="游ゴシック" panose="020B0400000000000000" pitchFamily="50" charset="-128"/>
              </a:rPr>
              <a:t>～</a:t>
            </a:r>
            <a:r>
              <a:rPr lang="en-US" altLang="ja-JP" sz="2400" dirty="0">
                <a:latin typeface="游ゴシック" panose="020B0400000000000000" pitchFamily="50" charset="-128"/>
                <a:ea typeface="游ゴシック" panose="020B0400000000000000" pitchFamily="50" charset="-128"/>
              </a:rPr>
              <a:t>60mg</a:t>
            </a:r>
            <a:r>
              <a:rPr lang="ja-JP" altLang="en-US" sz="2400" dirty="0">
                <a:latin typeface="游ゴシック" panose="020B0400000000000000" pitchFamily="50" charset="-128"/>
                <a:ea typeface="游ゴシック" panose="020B0400000000000000" pitchFamily="50" charset="-128"/>
              </a:rPr>
              <a:t>服用</a:t>
            </a:r>
            <a:endParaRPr lang="en-US" altLang="ja-JP" sz="2400" dirty="0">
              <a:latin typeface="游ゴシック" panose="020B0400000000000000" pitchFamily="50" charset="-128"/>
              <a:ea typeface="游ゴシック" panose="020B0400000000000000" pitchFamily="50" charset="-128"/>
            </a:endParaRPr>
          </a:p>
        </p:txBody>
      </p:sp>
      <p:sp>
        <p:nvSpPr>
          <p:cNvPr id="24" name="ストライプ矢印 29">
            <a:extLst>
              <a:ext uri="{FF2B5EF4-FFF2-40B4-BE49-F238E27FC236}">
                <a16:creationId xmlns:a16="http://schemas.microsoft.com/office/drawing/2014/main" id="{C47D3908-3E07-440B-BA41-A032FC84B1DB}"/>
              </a:ext>
            </a:extLst>
          </p:cNvPr>
          <p:cNvSpPr/>
          <p:nvPr/>
        </p:nvSpPr>
        <p:spPr>
          <a:xfrm>
            <a:off x="490538" y="4003675"/>
            <a:ext cx="5783262" cy="215900"/>
          </a:xfrm>
          <a:prstGeom prst="stripedRightArrow">
            <a:avLst>
              <a:gd name="adj1" fmla="val 50000"/>
              <a:gd name="adj2" fmla="val 50000"/>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5" name="正方形/長方形 24">
            <a:extLst>
              <a:ext uri="{FF2B5EF4-FFF2-40B4-BE49-F238E27FC236}">
                <a16:creationId xmlns:a16="http://schemas.microsoft.com/office/drawing/2014/main" id="{A8BEF257-1BB1-4852-A510-A3CC5CA605FD}"/>
              </a:ext>
            </a:extLst>
          </p:cNvPr>
          <p:cNvSpPr/>
          <p:nvPr/>
        </p:nvSpPr>
        <p:spPr>
          <a:xfrm>
            <a:off x="2146300" y="3906838"/>
            <a:ext cx="2311400" cy="3984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2000" b="1" dirty="0">
                <a:solidFill>
                  <a:schemeClr val="tx1"/>
                </a:solidFill>
                <a:latin typeface="游ゴシック" panose="020B0400000000000000" pitchFamily="50" charset="-128"/>
                <a:ea typeface="游ゴシック" panose="020B0400000000000000" pitchFamily="50" charset="-128"/>
              </a:rPr>
              <a:t>S-1 1</a:t>
            </a:r>
            <a:r>
              <a:rPr lang="ja-JP" altLang="en-US" sz="2000" b="1" dirty="0">
                <a:solidFill>
                  <a:schemeClr val="tx1"/>
                </a:solidFill>
                <a:latin typeface="游ゴシック" panose="020B0400000000000000" pitchFamily="50" charset="-128"/>
                <a:ea typeface="游ゴシック" panose="020B0400000000000000" pitchFamily="50" charset="-128"/>
              </a:rPr>
              <a:t>日</a:t>
            </a:r>
            <a:r>
              <a:rPr lang="en-US" altLang="ja-JP" sz="2000" b="1" dirty="0">
                <a:solidFill>
                  <a:schemeClr val="tx1"/>
                </a:solidFill>
                <a:latin typeface="游ゴシック" panose="020B0400000000000000" pitchFamily="50" charset="-128"/>
                <a:ea typeface="游ゴシック" panose="020B0400000000000000" pitchFamily="50" charset="-128"/>
              </a:rPr>
              <a:t>2</a:t>
            </a:r>
            <a:r>
              <a:rPr lang="ja-JP" altLang="en-US" sz="2000" b="1" dirty="0">
                <a:solidFill>
                  <a:schemeClr val="tx1"/>
                </a:solidFill>
                <a:latin typeface="游ゴシック" panose="020B0400000000000000" pitchFamily="50" charset="-128"/>
                <a:ea typeface="游ゴシック" panose="020B0400000000000000" pitchFamily="50" charset="-128"/>
              </a:rPr>
              <a:t>回服用</a:t>
            </a:r>
          </a:p>
        </p:txBody>
      </p:sp>
      <p:sp>
        <p:nvSpPr>
          <p:cNvPr id="26" name="正方形/長方形 25">
            <a:extLst>
              <a:ext uri="{FF2B5EF4-FFF2-40B4-BE49-F238E27FC236}">
                <a16:creationId xmlns:a16="http://schemas.microsoft.com/office/drawing/2014/main" id="{F63452D5-23D0-4DEF-AD0C-794B27F82027}"/>
              </a:ext>
            </a:extLst>
          </p:cNvPr>
          <p:cNvSpPr/>
          <p:nvPr/>
        </p:nvSpPr>
        <p:spPr>
          <a:xfrm>
            <a:off x="7415213" y="3854450"/>
            <a:ext cx="776287" cy="4905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ja-JP" altLang="en-US" sz="2000" b="1" dirty="0">
                <a:solidFill>
                  <a:schemeClr val="tx1"/>
                </a:solidFill>
                <a:latin typeface="游ゴシック" panose="020B0400000000000000" pitchFamily="50" charset="-128"/>
                <a:ea typeface="游ゴシック" panose="020B0400000000000000" pitchFamily="50" charset="-128"/>
              </a:rPr>
              <a:t>休薬</a:t>
            </a:r>
          </a:p>
        </p:txBody>
      </p:sp>
      <p:sp>
        <p:nvSpPr>
          <p:cNvPr id="27" name="正方形/長方形 26">
            <a:extLst>
              <a:ext uri="{FF2B5EF4-FFF2-40B4-BE49-F238E27FC236}">
                <a16:creationId xmlns:a16="http://schemas.microsoft.com/office/drawing/2014/main" id="{7B884B9F-2AB8-4B87-91AE-73C74E062EE1}"/>
              </a:ext>
            </a:extLst>
          </p:cNvPr>
          <p:cNvSpPr/>
          <p:nvPr/>
        </p:nvSpPr>
        <p:spPr>
          <a:xfrm>
            <a:off x="4075113" y="4529138"/>
            <a:ext cx="1644650" cy="619125"/>
          </a:xfrm>
          <a:prstGeom prst="rect">
            <a:avLst/>
          </a:prstGeom>
          <a:solidFill>
            <a:srgbClr val="FFFFFF"/>
          </a:solidFill>
          <a:ln w="381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altLang="ja-JP" sz="2000" b="1" dirty="0">
                <a:solidFill>
                  <a:schemeClr val="tx1"/>
                </a:solidFill>
                <a:latin typeface="游ゴシック" panose="020B0400000000000000" pitchFamily="50" charset="-128"/>
                <a:ea typeface="游ゴシック" panose="020B0400000000000000" pitchFamily="50" charset="-128"/>
              </a:rPr>
              <a:t>1</a:t>
            </a:r>
            <a:r>
              <a:rPr lang="ja-JP" altLang="en-US" sz="2000" b="1" dirty="0">
                <a:solidFill>
                  <a:schemeClr val="tx1"/>
                </a:solidFill>
                <a:latin typeface="游ゴシック" panose="020B0400000000000000" pitchFamily="50" charset="-128"/>
                <a:ea typeface="游ゴシック" panose="020B0400000000000000" pitchFamily="50" charset="-128"/>
              </a:rPr>
              <a:t>コース</a:t>
            </a:r>
          </a:p>
        </p:txBody>
      </p:sp>
      <p:sp>
        <p:nvSpPr>
          <p:cNvPr id="28" name="正方形/長方形 27">
            <a:extLst>
              <a:ext uri="{FF2B5EF4-FFF2-40B4-BE49-F238E27FC236}">
                <a16:creationId xmlns:a16="http://schemas.microsoft.com/office/drawing/2014/main" id="{FDD69ACA-9E43-472A-AF96-273C6F5D9350}"/>
              </a:ext>
            </a:extLst>
          </p:cNvPr>
          <p:cNvSpPr/>
          <p:nvPr/>
        </p:nvSpPr>
        <p:spPr>
          <a:xfrm>
            <a:off x="3454399" y="3043756"/>
            <a:ext cx="1328962" cy="804333"/>
          </a:xfrm>
          <a:prstGeom prst="rect">
            <a:avLst/>
          </a:prstGeom>
          <a:gradFill flip="none" rotWithShape="1">
            <a:gsLst>
              <a:gs pos="18000">
                <a:srgbClr val="660066"/>
              </a:gs>
              <a:gs pos="100000">
                <a:srgbClr val="C26295">
                  <a:alpha val="53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altLang="ja-JP" sz="3200" dirty="0">
                <a:latin typeface="游ゴシック" panose="020B0400000000000000" pitchFamily="50" charset="-128"/>
                <a:ea typeface="游ゴシック" panose="020B0400000000000000" pitchFamily="50" charset="-128"/>
              </a:rPr>
              <a:t>3</a:t>
            </a:r>
            <a:r>
              <a:rPr lang="ja-JP" altLang="en-US" sz="3200" dirty="0">
                <a:latin typeface="游ゴシック" panose="020B0400000000000000" pitchFamily="50" charset="-128"/>
                <a:ea typeface="游ゴシック" panose="020B0400000000000000" pitchFamily="50" charset="-128"/>
              </a:rPr>
              <a:t>週目</a:t>
            </a:r>
          </a:p>
        </p:txBody>
      </p:sp>
      <p:sp>
        <p:nvSpPr>
          <p:cNvPr id="29" name="正方形/長方形 28">
            <a:extLst>
              <a:ext uri="{FF2B5EF4-FFF2-40B4-BE49-F238E27FC236}">
                <a16:creationId xmlns:a16="http://schemas.microsoft.com/office/drawing/2014/main" id="{4336A1CA-347C-4382-BAB9-0C6229FCEAF1}"/>
              </a:ext>
            </a:extLst>
          </p:cNvPr>
          <p:cNvSpPr/>
          <p:nvPr/>
        </p:nvSpPr>
        <p:spPr>
          <a:xfrm>
            <a:off x="4944532" y="3043756"/>
            <a:ext cx="1328962" cy="804333"/>
          </a:xfrm>
          <a:prstGeom prst="rect">
            <a:avLst/>
          </a:prstGeom>
          <a:gradFill flip="none" rotWithShape="1">
            <a:gsLst>
              <a:gs pos="18000">
                <a:srgbClr val="660066"/>
              </a:gs>
              <a:gs pos="100000">
                <a:srgbClr val="C26295">
                  <a:alpha val="53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altLang="ja-JP" sz="3200" dirty="0">
                <a:latin typeface="游ゴシック" panose="020B0400000000000000" pitchFamily="50" charset="-128"/>
                <a:ea typeface="游ゴシック" panose="020B0400000000000000" pitchFamily="50" charset="-128"/>
              </a:rPr>
              <a:t>4</a:t>
            </a:r>
            <a:r>
              <a:rPr lang="ja-JP" altLang="en-US" sz="3200" dirty="0">
                <a:latin typeface="游ゴシック" panose="020B0400000000000000" pitchFamily="50" charset="-128"/>
                <a:ea typeface="游ゴシック" panose="020B0400000000000000" pitchFamily="50" charset="-128"/>
              </a:rPr>
              <a:t>週目</a:t>
            </a:r>
          </a:p>
        </p:txBody>
      </p:sp>
      <p:sp>
        <p:nvSpPr>
          <p:cNvPr id="30" name="正方形/長方形 29">
            <a:extLst>
              <a:ext uri="{FF2B5EF4-FFF2-40B4-BE49-F238E27FC236}">
                <a16:creationId xmlns:a16="http://schemas.microsoft.com/office/drawing/2014/main" id="{684665FA-3D13-4267-A235-077A35092723}"/>
              </a:ext>
            </a:extLst>
          </p:cNvPr>
          <p:cNvSpPr/>
          <p:nvPr/>
        </p:nvSpPr>
        <p:spPr>
          <a:xfrm>
            <a:off x="6426198" y="3043756"/>
            <a:ext cx="1328962" cy="804333"/>
          </a:xfrm>
          <a:prstGeom prst="rect">
            <a:avLst/>
          </a:prstGeom>
          <a:gradFill flip="none" rotWithShape="1">
            <a:gsLst>
              <a:gs pos="18000">
                <a:srgbClr val="660066"/>
              </a:gs>
              <a:gs pos="100000">
                <a:srgbClr val="C26295">
                  <a:alpha val="53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altLang="ja-JP" sz="3200" dirty="0">
                <a:latin typeface="游ゴシック" panose="020B0400000000000000" pitchFamily="50" charset="-128"/>
                <a:ea typeface="游ゴシック" panose="020B0400000000000000" pitchFamily="50" charset="-128"/>
              </a:rPr>
              <a:t>5</a:t>
            </a:r>
            <a:r>
              <a:rPr lang="ja-JP" altLang="en-US" sz="3200" dirty="0">
                <a:latin typeface="游ゴシック" panose="020B0400000000000000" pitchFamily="50" charset="-128"/>
                <a:ea typeface="游ゴシック" panose="020B0400000000000000" pitchFamily="50" charset="-128"/>
              </a:rPr>
              <a:t>週目</a:t>
            </a:r>
          </a:p>
        </p:txBody>
      </p:sp>
      <p:sp>
        <p:nvSpPr>
          <p:cNvPr id="31" name="正方形/長方形 30">
            <a:extLst>
              <a:ext uri="{FF2B5EF4-FFF2-40B4-BE49-F238E27FC236}">
                <a16:creationId xmlns:a16="http://schemas.microsoft.com/office/drawing/2014/main" id="{50435162-FFFA-4D0A-B8F8-B0515DEA78EF}"/>
              </a:ext>
            </a:extLst>
          </p:cNvPr>
          <p:cNvSpPr/>
          <p:nvPr/>
        </p:nvSpPr>
        <p:spPr>
          <a:xfrm>
            <a:off x="7916331" y="3043756"/>
            <a:ext cx="1328962" cy="804333"/>
          </a:xfrm>
          <a:prstGeom prst="rect">
            <a:avLst/>
          </a:prstGeom>
          <a:gradFill flip="none" rotWithShape="1">
            <a:gsLst>
              <a:gs pos="18000">
                <a:srgbClr val="660066"/>
              </a:gs>
              <a:gs pos="100000">
                <a:srgbClr val="C26295">
                  <a:alpha val="53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altLang="ja-JP" sz="3200" dirty="0">
                <a:latin typeface="游ゴシック" panose="020B0400000000000000" pitchFamily="50" charset="-128"/>
                <a:ea typeface="游ゴシック" panose="020B0400000000000000" pitchFamily="50" charset="-128"/>
              </a:rPr>
              <a:t>6</a:t>
            </a:r>
            <a:r>
              <a:rPr lang="ja-JP" altLang="en-US" sz="3200" dirty="0">
                <a:latin typeface="游ゴシック" panose="020B0400000000000000" pitchFamily="50" charset="-128"/>
                <a:ea typeface="游ゴシック" panose="020B0400000000000000" pitchFamily="50" charset="-128"/>
              </a:rPr>
              <a:t>週目</a:t>
            </a:r>
          </a:p>
        </p:txBody>
      </p:sp>
      <p:sp>
        <p:nvSpPr>
          <p:cNvPr id="34" name="正方形/長方形 33">
            <a:extLst>
              <a:ext uri="{FF2B5EF4-FFF2-40B4-BE49-F238E27FC236}">
                <a16:creationId xmlns:a16="http://schemas.microsoft.com/office/drawing/2014/main" id="{627AB84A-20E7-4B5F-8771-8F1C9EBA5BD6}"/>
              </a:ext>
            </a:extLst>
          </p:cNvPr>
          <p:cNvSpPr/>
          <p:nvPr/>
        </p:nvSpPr>
        <p:spPr>
          <a:xfrm>
            <a:off x="491066" y="3043756"/>
            <a:ext cx="1328962" cy="804333"/>
          </a:xfrm>
          <a:prstGeom prst="rect">
            <a:avLst/>
          </a:prstGeom>
          <a:gradFill flip="none" rotWithShape="1">
            <a:gsLst>
              <a:gs pos="18000">
                <a:srgbClr val="660066"/>
              </a:gs>
              <a:gs pos="100000">
                <a:srgbClr val="C26295">
                  <a:alpha val="53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altLang="ja-JP" sz="3200" dirty="0">
                <a:latin typeface="游ゴシック" panose="020B0400000000000000" pitchFamily="50" charset="-128"/>
                <a:ea typeface="游ゴシック" panose="020B0400000000000000" pitchFamily="50" charset="-128"/>
              </a:rPr>
              <a:t>1</a:t>
            </a:r>
            <a:r>
              <a:rPr lang="ja-JP" altLang="en-US" sz="3200" dirty="0">
                <a:latin typeface="游ゴシック" panose="020B0400000000000000" pitchFamily="50" charset="-128"/>
                <a:ea typeface="游ゴシック" panose="020B0400000000000000" pitchFamily="50" charset="-128"/>
              </a:rPr>
              <a:t>週目</a:t>
            </a:r>
          </a:p>
        </p:txBody>
      </p:sp>
      <p:sp>
        <p:nvSpPr>
          <p:cNvPr id="35" name="正方形/長方形 34">
            <a:extLst>
              <a:ext uri="{FF2B5EF4-FFF2-40B4-BE49-F238E27FC236}">
                <a16:creationId xmlns:a16="http://schemas.microsoft.com/office/drawing/2014/main" id="{52F54D07-8487-4B68-A64C-1BBEA02CC99D}"/>
              </a:ext>
            </a:extLst>
          </p:cNvPr>
          <p:cNvSpPr/>
          <p:nvPr/>
        </p:nvSpPr>
        <p:spPr>
          <a:xfrm>
            <a:off x="1972733" y="3043756"/>
            <a:ext cx="1328962" cy="804333"/>
          </a:xfrm>
          <a:prstGeom prst="rect">
            <a:avLst/>
          </a:prstGeom>
          <a:gradFill flip="none" rotWithShape="1">
            <a:gsLst>
              <a:gs pos="18000">
                <a:srgbClr val="660066"/>
              </a:gs>
              <a:gs pos="100000">
                <a:srgbClr val="C26295">
                  <a:alpha val="53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altLang="ja-JP" sz="3200" dirty="0">
                <a:latin typeface="游ゴシック" panose="020B0400000000000000" pitchFamily="50" charset="-128"/>
                <a:ea typeface="游ゴシック" panose="020B0400000000000000" pitchFamily="50" charset="-128"/>
              </a:rPr>
              <a:t>2</a:t>
            </a:r>
            <a:r>
              <a:rPr lang="ja-JP" altLang="en-US" sz="3200" dirty="0">
                <a:latin typeface="游ゴシック" panose="020B0400000000000000" pitchFamily="50" charset="-128"/>
                <a:ea typeface="游ゴシック" panose="020B0400000000000000" pitchFamily="50" charset="-128"/>
              </a:rPr>
              <a:t>週目</a:t>
            </a:r>
          </a:p>
        </p:txBody>
      </p:sp>
      <p:sp>
        <p:nvSpPr>
          <p:cNvPr id="22" name="テキスト ボックス 21">
            <a:extLst>
              <a:ext uri="{FF2B5EF4-FFF2-40B4-BE49-F238E27FC236}">
                <a16:creationId xmlns:a16="http://schemas.microsoft.com/office/drawing/2014/main" id="{BC414C55-5C91-4277-AE8C-B8A164DE6AFC}"/>
              </a:ext>
            </a:extLst>
          </p:cNvPr>
          <p:cNvSpPr txBox="1"/>
          <p:nvPr/>
        </p:nvSpPr>
        <p:spPr>
          <a:xfrm>
            <a:off x="1595442" y="5329777"/>
            <a:ext cx="8248642" cy="1015663"/>
          </a:xfrm>
          <a:prstGeom prst="rect">
            <a:avLst/>
          </a:prstGeom>
          <a:noFill/>
        </p:spPr>
        <p:txBody>
          <a:bodyPr wrap="square">
            <a:spAutoFit/>
          </a:bodyPr>
          <a:lstStyle/>
          <a:p>
            <a:pPr marL="342900" indent="-342900">
              <a:buClr>
                <a:srgbClr val="6C0B5E"/>
              </a:buClr>
              <a:buFont typeface="Wingdings" panose="05000000000000000000" pitchFamily="2" charset="2"/>
              <a:buChar char="l"/>
              <a:defRPr/>
            </a:pPr>
            <a:r>
              <a:rPr lang="ja-JP" altLang="en-US" sz="2000" dirty="0">
                <a:latin typeface="游ゴシック" panose="020B0400000000000000" pitchFamily="50" charset="-128"/>
                <a:ea typeface="游ゴシック" panose="020B0400000000000000" pitchFamily="50" charset="-128"/>
              </a:rPr>
              <a:t>飲み薬なので、長時間点滴を受ける必要がない</a:t>
            </a:r>
          </a:p>
          <a:p>
            <a:pPr marL="342900" indent="-342900">
              <a:buClr>
                <a:srgbClr val="6C0B5E"/>
              </a:buClr>
              <a:buFont typeface="Wingdings" panose="05000000000000000000" pitchFamily="2" charset="2"/>
              <a:buChar char="l"/>
              <a:defRPr/>
            </a:pPr>
            <a:r>
              <a:rPr lang="ja-JP" altLang="en-US" sz="2000" dirty="0">
                <a:latin typeface="游ゴシック" panose="020B0400000000000000" pitchFamily="50" charset="-128"/>
                <a:ea typeface="游ゴシック" panose="020B0400000000000000" pitchFamily="50" charset="-128"/>
              </a:rPr>
              <a:t>下痢などの消化器症状が出やすいため、もともとそういった症状がある人、薬の飲み忘れが多い人、腎機能障害がある人には不向き</a:t>
            </a:r>
          </a:p>
        </p:txBody>
      </p:sp>
      <p:sp>
        <p:nvSpPr>
          <p:cNvPr id="32" name="テキスト ボックス 35">
            <a:extLst>
              <a:ext uri="{FF2B5EF4-FFF2-40B4-BE49-F238E27FC236}">
                <a16:creationId xmlns:a16="http://schemas.microsoft.com/office/drawing/2014/main" id="{2936ABE5-02DF-41CF-9DF2-43981DE51854}"/>
              </a:ext>
            </a:extLst>
          </p:cNvPr>
          <p:cNvSpPr txBox="1">
            <a:spLocks noChangeArrowheads="1"/>
          </p:cNvSpPr>
          <p:nvPr/>
        </p:nvSpPr>
        <p:spPr bwMode="auto">
          <a:xfrm>
            <a:off x="2590721" y="385563"/>
            <a:ext cx="487695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3200" b="1" dirty="0">
                <a:solidFill>
                  <a:srgbClr val="6C0B5E"/>
                </a:solidFill>
                <a:latin typeface="游ゴシック" panose="020B0400000000000000" pitchFamily="50" charset="-128"/>
                <a:ea typeface="游ゴシック" panose="020B0400000000000000" pitchFamily="50" charset="-128"/>
              </a:rPr>
              <a:t>⑤内服薬の</a:t>
            </a:r>
            <a:r>
              <a:rPr lang="en-US" altLang="ja-JP" sz="3200" b="1" dirty="0">
                <a:solidFill>
                  <a:srgbClr val="6C0B5E"/>
                </a:solidFill>
                <a:latin typeface="游ゴシック" panose="020B0400000000000000" pitchFamily="50" charset="-128"/>
                <a:ea typeface="游ゴシック" panose="020B0400000000000000" pitchFamily="50" charset="-128"/>
              </a:rPr>
              <a:t>S-1</a:t>
            </a:r>
            <a:r>
              <a:rPr lang="ja-JP" altLang="en-US" sz="3200" b="1" dirty="0">
                <a:solidFill>
                  <a:srgbClr val="6C0B5E"/>
                </a:solidFill>
                <a:latin typeface="游ゴシック" panose="020B0400000000000000" pitchFamily="50" charset="-128"/>
                <a:ea typeface="游ゴシック" panose="020B0400000000000000" pitchFamily="50" charset="-128"/>
              </a:rPr>
              <a:t>単独療法</a:t>
            </a:r>
          </a:p>
        </p:txBody>
      </p:sp>
      <p:sp>
        <p:nvSpPr>
          <p:cNvPr id="21" name="正方形/長方形 20">
            <a:extLst>
              <a:ext uri="{FF2B5EF4-FFF2-40B4-BE49-F238E27FC236}">
                <a16:creationId xmlns:a16="http://schemas.microsoft.com/office/drawing/2014/main" id="{8F5F59BA-B68C-4E97-BD88-79A89C7BE69A}"/>
              </a:ext>
            </a:extLst>
          </p:cNvPr>
          <p:cNvSpPr/>
          <p:nvPr/>
        </p:nvSpPr>
        <p:spPr>
          <a:xfrm>
            <a:off x="2590720" y="288000"/>
            <a:ext cx="4876959" cy="746125"/>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Tree>
    <p:extLst>
      <p:ext uri="{BB962C8B-B14F-4D97-AF65-F5344CB8AC3E}">
        <p14:creationId xmlns:p14="http://schemas.microsoft.com/office/powerpoint/2010/main" val="36616001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図 6">
            <a:extLst>
              <a:ext uri="{FF2B5EF4-FFF2-40B4-BE49-F238E27FC236}">
                <a16:creationId xmlns:a16="http://schemas.microsoft.com/office/drawing/2014/main" id="{963E8A50-5498-4AB3-AA6A-C318CB41C5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テキスト ボックス 35">
            <a:extLst>
              <a:ext uri="{FF2B5EF4-FFF2-40B4-BE49-F238E27FC236}">
                <a16:creationId xmlns:a16="http://schemas.microsoft.com/office/drawing/2014/main" id="{6E6F72FC-8387-4F40-8F99-43507FCAF340}"/>
              </a:ext>
            </a:extLst>
          </p:cNvPr>
          <p:cNvSpPr txBox="1">
            <a:spLocks noChangeArrowheads="1"/>
          </p:cNvSpPr>
          <p:nvPr/>
        </p:nvSpPr>
        <p:spPr bwMode="auto">
          <a:xfrm>
            <a:off x="303530" y="164525"/>
            <a:ext cx="92989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3200" b="1" dirty="0">
                <a:solidFill>
                  <a:srgbClr val="6C0B5E"/>
                </a:solidFill>
                <a:latin typeface="游ゴシック" panose="020B0400000000000000" pitchFamily="50" charset="-128"/>
                <a:ea typeface="游ゴシック" panose="020B0400000000000000" pitchFamily="50" charset="-128"/>
              </a:rPr>
              <a:t>最初に選択した薬物療法の効果がなくなった場合</a:t>
            </a:r>
          </a:p>
        </p:txBody>
      </p:sp>
      <p:graphicFrame>
        <p:nvGraphicFramePr>
          <p:cNvPr id="5" name="表 5">
            <a:extLst>
              <a:ext uri="{FF2B5EF4-FFF2-40B4-BE49-F238E27FC236}">
                <a16:creationId xmlns:a16="http://schemas.microsoft.com/office/drawing/2014/main" id="{0E6791FC-385B-48A3-9232-920483DA7E04}"/>
              </a:ext>
            </a:extLst>
          </p:cNvPr>
          <p:cNvGraphicFramePr>
            <a:graphicFrameLocks noGrp="1"/>
          </p:cNvGraphicFramePr>
          <p:nvPr/>
        </p:nvGraphicFramePr>
        <p:xfrm>
          <a:off x="598805" y="882371"/>
          <a:ext cx="8708390" cy="4937211"/>
        </p:xfrm>
        <a:graphic>
          <a:graphicData uri="http://schemas.openxmlformats.org/drawingml/2006/table">
            <a:tbl>
              <a:tblPr firstRow="1" bandRow="1">
                <a:tableStyleId>{00A15C55-8517-42AA-B614-E9B94910E393}</a:tableStyleId>
              </a:tblPr>
              <a:tblGrid>
                <a:gridCol w="4354195">
                  <a:extLst>
                    <a:ext uri="{9D8B030D-6E8A-4147-A177-3AD203B41FA5}">
                      <a16:colId xmlns:a16="http://schemas.microsoft.com/office/drawing/2014/main" val="20000"/>
                    </a:ext>
                  </a:extLst>
                </a:gridCol>
                <a:gridCol w="4354195">
                  <a:extLst>
                    <a:ext uri="{9D8B030D-6E8A-4147-A177-3AD203B41FA5}">
                      <a16:colId xmlns:a16="http://schemas.microsoft.com/office/drawing/2014/main" val="20001"/>
                    </a:ext>
                  </a:extLst>
                </a:gridCol>
              </a:tblGrid>
              <a:tr h="761902">
                <a:tc>
                  <a:txBody>
                    <a:bodyPr/>
                    <a:lstStyle/>
                    <a:p>
                      <a:pPr algn="ctr"/>
                      <a:r>
                        <a:rPr kumimoji="1" lang="ja-JP" altLang="en-US" sz="2200" dirty="0">
                          <a:latin typeface="游ゴシック" panose="020B0400000000000000" pitchFamily="50" charset="-128"/>
                          <a:ea typeface="游ゴシック" panose="020B0400000000000000" pitchFamily="50" charset="-128"/>
                        </a:rPr>
                        <a:t>一次治療</a:t>
                      </a:r>
                    </a:p>
                  </a:txBody>
                  <a:tcPr marT="45714" marB="45714" anchor="ctr"/>
                </a:tc>
                <a:tc>
                  <a:txBody>
                    <a:bodyPr/>
                    <a:lstStyle/>
                    <a:p>
                      <a:pPr algn="ctr"/>
                      <a:r>
                        <a:rPr kumimoji="1" lang="ja-JP" altLang="en-US" sz="2200" b="1" dirty="0">
                          <a:solidFill>
                            <a:schemeClr val="bg1"/>
                          </a:solidFill>
                          <a:latin typeface="游ゴシック" panose="020B0400000000000000" pitchFamily="50" charset="-128"/>
                          <a:ea typeface="游ゴシック" panose="020B0400000000000000" pitchFamily="50" charset="-128"/>
                        </a:rPr>
                        <a:t>二次治療</a:t>
                      </a:r>
                    </a:p>
                  </a:txBody>
                  <a:tcPr marT="45714" marB="45714" anchor="ctr"/>
                </a:tc>
                <a:extLst>
                  <a:ext uri="{0D108BD9-81ED-4DB2-BD59-A6C34878D82A}">
                    <a16:rowId xmlns:a16="http://schemas.microsoft.com/office/drawing/2014/main" val="10000"/>
                  </a:ext>
                </a:extLst>
              </a:tr>
              <a:tr h="4571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TW" sz="2200" dirty="0">
                          <a:latin typeface="游ゴシック" panose="020B0400000000000000" pitchFamily="50" charset="-128"/>
                          <a:ea typeface="游ゴシック" panose="020B0400000000000000" pitchFamily="50" charset="-128"/>
                        </a:rPr>
                        <a:t>①FOLFIRINOX</a:t>
                      </a:r>
                      <a:r>
                        <a:rPr lang="zh-TW" altLang="en-US" sz="2200" dirty="0">
                          <a:latin typeface="游ゴシック" panose="020B0400000000000000" pitchFamily="50" charset="-128"/>
                          <a:ea typeface="游ゴシック" panose="020B0400000000000000" pitchFamily="50" charset="-128"/>
                        </a:rPr>
                        <a:t>療法</a:t>
                      </a:r>
                      <a:endParaRPr lang="en-US" altLang="zh-TW" sz="2200" b="1" dirty="0">
                        <a:solidFill>
                          <a:schemeClr val="tx1"/>
                        </a:solidFill>
                        <a:latin typeface="游ゴシック" panose="020B0400000000000000" pitchFamily="50" charset="-128"/>
                        <a:ea typeface="游ゴシック" panose="020B0400000000000000" pitchFamily="50" charset="-128"/>
                      </a:endParaRPr>
                    </a:p>
                  </a:txBody>
                  <a:tcPr marT="45714" marB="45714" anchor="ctr"/>
                </a:tc>
                <a:tc>
                  <a:txBody>
                    <a:bodyPr/>
                    <a:lstStyle/>
                    <a:p>
                      <a:pPr algn="ctr"/>
                      <a:r>
                        <a:rPr kumimoji="1" lang="ja-JP" altLang="en-US" sz="2200" dirty="0">
                          <a:latin typeface="游ゴシック" panose="020B0400000000000000" pitchFamily="50" charset="-128"/>
                          <a:ea typeface="游ゴシック" panose="020B0400000000000000" pitchFamily="50" charset="-128"/>
                        </a:rPr>
                        <a:t>②</a:t>
                      </a:r>
                      <a:r>
                        <a:rPr kumimoji="1" lang="en-US" altLang="ja-JP" sz="2200" dirty="0">
                          <a:latin typeface="游ゴシック" panose="020B0400000000000000" pitchFamily="50" charset="-128"/>
                          <a:ea typeface="游ゴシック" panose="020B0400000000000000" pitchFamily="50" charset="-128"/>
                        </a:rPr>
                        <a:t>or</a:t>
                      </a:r>
                      <a:r>
                        <a:rPr kumimoji="1" lang="ja-JP" altLang="en-US" sz="2200" dirty="0">
                          <a:latin typeface="游ゴシック" panose="020B0400000000000000" pitchFamily="50" charset="-128"/>
                          <a:ea typeface="游ゴシック" panose="020B0400000000000000" pitchFamily="50" charset="-128"/>
                        </a:rPr>
                        <a:t>③</a:t>
                      </a:r>
                      <a:r>
                        <a:rPr kumimoji="1" lang="en-US" altLang="ja-JP" sz="2200" dirty="0">
                          <a:latin typeface="游ゴシック" panose="020B0400000000000000" pitchFamily="50" charset="-128"/>
                          <a:ea typeface="游ゴシック" panose="020B0400000000000000" pitchFamily="50" charset="-128"/>
                        </a:rPr>
                        <a:t>or</a:t>
                      </a:r>
                      <a:r>
                        <a:rPr kumimoji="1" lang="ja-JP" altLang="en-US" sz="2200" dirty="0">
                          <a:latin typeface="游ゴシック" panose="020B0400000000000000" pitchFamily="50" charset="-128"/>
                          <a:ea typeface="游ゴシック" panose="020B0400000000000000" pitchFamily="50" charset="-128"/>
                        </a:rPr>
                        <a:t>④</a:t>
                      </a:r>
                    </a:p>
                  </a:txBody>
                  <a:tcPr marT="45714" marB="45714" anchor="ctr"/>
                </a:tc>
                <a:extLst>
                  <a:ext uri="{0D108BD9-81ED-4DB2-BD59-A6C34878D82A}">
                    <a16:rowId xmlns:a16="http://schemas.microsoft.com/office/drawing/2014/main" val="10001"/>
                  </a:ext>
                </a:extLst>
              </a:tr>
              <a:tr h="1097139">
                <a:tc>
                  <a:txBody>
                    <a:bodyPr/>
                    <a:lstStyle/>
                    <a:p>
                      <a:r>
                        <a:rPr lang="ja-JP" altLang="en-US" sz="2200" dirty="0">
                          <a:latin typeface="游ゴシック" panose="020B0400000000000000" pitchFamily="50" charset="-128"/>
                          <a:ea typeface="游ゴシック" panose="020B0400000000000000" pitchFamily="50" charset="-128"/>
                        </a:rPr>
                        <a:t>②ゲムシタビンとナブパクリタキセル併用療法</a:t>
                      </a:r>
                      <a:endParaRPr lang="en-US" altLang="ja-JP" sz="2200" b="1" dirty="0">
                        <a:solidFill>
                          <a:schemeClr val="tx1"/>
                        </a:solidFill>
                        <a:latin typeface="游ゴシック" panose="020B0400000000000000" pitchFamily="50" charset="-128"/>
                        <a:ea typeface="游ゴシック" panose="020B0400000000000000" pitchFamily="50" charset="-128"/>
                      </a:endParaRPr>
                    </a:p>
                  </a:txBody>
                  <a:tcPr marT="45714" marB="45714" anchor="ctr"/>
                </a:tc>
                <a:tc rowSpan="3">
                  <a:txBody>
                    <a:bodyPr/>
                    <a:lstStyle/>
                    <a:p>
                      <a:pPr algn="ctr"/>
                      <a:r>
                        <a:rPr kumimoji="1" lang="ja-JP" altLang="en-US" sz="2200" dirty="0">
                          <a:latin typeface="游ゴシック" panose="020B0400000000000000" pitchFamily="50" charset="-128"/>
                          <a:ea typeface="游ゴシック" panose="020B0400000000000000" pitchFamily="50" charset="-128"/>
                        </a:rPr>
                        <a:t>イリノテカンリポソーム製剤と</a:t>
                      </a:r>
                      <a:r>
                        <a:rPr kumimoji="1" lang="en-US" altLang="ja-JP" sz="2200" dirty="0">
                          <a:latin typeface="游ゴシック" panose="020B0400000000000000" pitchFamily="50" charset="-128"/>
                          <a:ea typeface="游ゴシック" panose="020B0400000000000000" pitchFamily="50" charset="-128"/>
                        </a:rPr>
                        <a:t>5-FU</a:t>
                      </a:r>
                      <a:r>
                        <a:rPr kumimoji="1" lang="ja-JP" altLang="en-US" sz="2200" dirty="0">
                          <a:latin typeface="游ゴシック" panose="020B0400000000000000" pitchFamily="50" charset="-128"/>
                          <a:ea typeface="游ゴシック" panose="020B0400000000000000" pitchFamily="50" charset="-128"/>
                        </a:rPr>
                        <a:t>、ロイコボリンカルシウムの併用療法</a:t>
                      </a:r>
                      <a:endParaRPr kumimoji="1" lang="en-US" altLang="ja-JP" sz="2200" dirty="0">
                        <a:latin typeface="游ゴシック" panose="020B0400000000000000" pitchFamily="50" charset="-128"/>
                        <a:ea typeface="游ゴシック" panose="020B0400000000000000" pitchFamily="50" charset="-128"/>
                      </a:endParaRPr>
                    </a:p>
                    <a:p>
                      <a:pPr algn="ctr"/>
                      <a:r>
                        <a:rPr kumimoji="1" lang="en-US" altLang="ja-JP" sz="2200" dirty="0">
                          <a:solidFill>
                            <a:schemeClr val="tx1"/>
                          </a:solidFill>
                          <a:latin typeface="游ゴシック" panose="020B0400000000000000" pitchFamily="50" charset="-128"/>
                          <a:ea typeface="游ゴシック" panose="020B0400000000000000" pitchFamily="50" charset="-128"/>
                        </a:rPr>
                        <a:t>or</a:t>
                      </a:r>
                    </a:p>
                    <a:p>
                      <a:pPr algn="ctr"/>
                      <a:r>
                        <a:rPr kumimoji="1" lang="ja-JP" altLang="en-US" sz="2200" dirty="0">
                          <a:solidFill>
                            <a:schemeClr val="tx1"/>
                          </a:solidFill>
                          <a:latin typeface="游ゴシック" panose="020B0400000000000000" pitchFamily="50" charset="-128"/>
                          <a:ea typeface="游ゴシック" panose="020B0400000000000000" pitchFamily="50" charset="-128"/>
                        </a:rPr>
                        <a:t>①</a:t>
                      </a:r>
                      <a:r>
                        <a:rPr kumimoji="1" lang="en-US" altLang="ja-JP" sz="2200" dirty="0">
                          <a:solidFill>
                            <a:schemeClr val="tx1"/>
                          </a:solidFill>
                          <a:latin typeface="游ゴシック" panose="020B0400000000000000" pitchFamily="50" charset="-128"/>
                          <a:ea typeface="游ゴシック" panose="020B0400000000000000" pitchFamily="50" charset="-128"/>
                        </a:rPr>
                        <a:t>or</a:t>
                      </a:r>
                      <a:r>
                        <a:rPr kumimoji="1" lang="ja-JP" altLang="en-US" sz="2200" dirty="0">
                          <a:solidFill>
                            <a:schemeClr val="tx1"/>
                          </a:solidFill>
                          <a:latin typeface="游ゴシック" panose="020B0400000000000000" pitchFamily="50" charset="-128"/>
                          <a:ea typeface="游ゴシック" panose="020B0400000000000000" pitchFamily="50" charset="-128"/>
                        </a:rPr>
                        <a:t>⑤</a:t>
                      </a:r>
                    </a:p>
                  </a:txBody>
                  <a:tcPr marT="45714" marB="45714" anchor="ctr"/>
                </a:tc>
                <a:extLst>
                  <a:ext uri="{0D108BD9-81ED-4DB2-BD59-A6C34878D82A}">
                    <a16:rowId xmlns:a16="http://schemas.microsoft.com/office/drawing/2014/main" val="10002"/>
                  </a:ext>
                </a:extLst>
              </a:tr>
              <a:tr h="76190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200" dirty="0">
                          <a:latin typeface="游ゴシック" panose="020B0400000000000000" pitchFamily="50" charset="-128"/>
                          <a:ea typeface="游ゴシック" panose="020B0400000000000000" pitchFamily="50" charset="-128"/>
                        </a:rPr>
                        <a:t>③点滴で投与するゲムシタビン単独療法</a:t>
                      </a:r>
                      <a:endParaRPr lang="en-US" altLang="ja-JP" sz="2200" b="1" dirty="0">
                        <a:solidFill>
                          <a:schemeClr val="tx1"/>
                        </a:solidFill>
                        <a:latin typeface="游ゴシック" panose="020B0400000000000000" pitchFamily="50" charset="-128"/>
                        <a:ea typeface="游ゴシック" panose="020B0400000000000000" pitchFamily="50" charset="-128"/>
                      </a:endParaRPr>
                    </a:p>
                  </a:txBody>
                  <a:tcPr marT="45714" marB="45714" anchor="ctr"/>
                </a:tc>
                <a:tc vMerge="1">
                  <a:txBody>
                    <a:bodyPr/>
                    <a:lstStyle/>
                    <a:p>
                      <a:pPr algn="ctr"/>
                      <a:endParaRPr kumimoji="1" lang="ja-JP" altLang="en-US" sz="2200" dirty="0">
                        <a:latin typeface="游ゴシック" panose="020B0400000000000000" pitchFamily="50" charset="-128"/>
                        <a:ea typeface="游ゴシック" panose="020B0400000000000000" pitchFamily="50" charset="-128"/>
                      </a:endParaRPr>
                    </a:p>
                  </a:txBody>
                  <a:tcPr marT="45714" marB="45714" anchor="ctr"/>
                </a:tc>
                <a:extLst>
                  <a:ext uri="{0D108BD9-81ED-4DB2-BD59-A6C34878D82A}">
                    <a16:rowId xmlns:a16="http://schemas.microsoft.com/office/drawing/2014/main" val="10003"/>
                  </a:ext>
                </a:extLst>
              </a:tr>
              <a:tr h="109713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200" dirty="0">
                          <a:latin typeface="游ゴシック" panose="020B0400000000000000" pitchFamily="50" charset="-128"/>
                          <a:ea typeface="游ゴシック" panose="020B0400000000000000" pitchFamily="50" charset="-128"/>
                        </a:rPr>
                        <a:t>④ゲムシタビンとエルロチニブの併用療法</a:t>
                      </a:r>
                      <a:endParaRPr lang="en-US" altLang="ja-JP" sz="2200" b="1" dirty="0">
                        <a:solidFill>
                          <a:schemeClr val="tx1"/>
                        </a:solidFill>
                        <a:latin typeface="游ゴシック" panose="020B0400000000000000" pitchFamily="50" charset="-128"/>
                        <a:ea typeface="游ゴシック" panose="020B0400000000000000" pitchFamily="50" charset="-128"/>
                      </a:endParaRPr>
                    </a:p>
                  </a:txBody>
                  <a:tcPr marT="45714" marB="45714" anchor="ctr"/>
                </a:tc>
                <a:tc vMerge="1">
                  <a:txBody>
                    <a:bodyPr/>
                    <a:lstStyle/>
                    <a:p>
                      <a:pPr algn="ctr"/>
                      <a:endParaRPr kumimoji="1" lang="ja-JP" altLang="en-US" sz="2200" dirty="0">
                        <a:latin typeface="游ゴシック" panose="020B0400000000000000" pitchFamily="50" charset="-128"/>
                        <a:ea typeface="游ゴシック" panose="020B0400000000000000" pitchFamily="50" charset="-128"/>
                      </a:endParaRPr>
                    </a:p>
                  </a:txBody>
                  <a:tcPr marT="45714" marB="45714" anchor="ctr"/>
                </a:tc>
                <a:extLst>
                  <a:ext uri="{0D108BD9-81ED-4DB2-BD59-A6C34878D82A}">
                    <a16:rowId xmlns:a16="http://schemas.microsoft.com/office/drawing/2014/main" val="10004"/>
                  </a:ext>
                </a:extLst>
              </a:tr>
              <a:tr h="76190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200" dirty="0">
                          <a:latin typeface="游ゴシック" panose="020B0400000000000000" pitchFamily="50" charset="-128"/>
                          <a:ea typeface="游ゴシック" panose="020B0400000000000000" pitchFamily="50" charset="-128"/>
                        </a:rPr>
                        <a:t>⑤内服薬の</a:t>
                      </a:r>
                      <a:r>
                        <a:rPr lang="en-US" altLang="ja-JP" sz="2200" dirty="0">
                          <a:latin typeface="游ゴシック" panose="020B0400000000000000" pitchFamily="50" charset="-128"/>
                          <a:ea typeface="游ゴシック" panose="020B0400000000000000" pitchFamily="50" charset="-128"/>
                        </a:rPr>
                        <a:t>S-1</a:t>
                      </a:r>
                      <a:r>
                        <a:rPr lang="ja-JP" altLang="en-US" sz="2200" dirty="0">
                          <a:latin typeface="游ゴシック" panose="020B0400000000000000" pitchFamily="50" charset="-128"/>
                          <a:ea typeface="游ゴシック" panose="020B0400000000000000" pitchFamily="50" charset="-128"/>
                        </a:rPr>
                        <a:t>単独療法</a:t>
                      </a:r>
                      <a:endParaRPr lang="ja-JP" altLang="en-US" sz="2200" b="1" dirty="0">
                        <a:solidFill>
                          <a:schemeClr val="tx1"/>
                        </a:solidFill>
                        <a:latin typeface="游ゴシック" panose="020B0400000000000000" pitchFamily="50" charset="-128"/>
                        <a:ea typeface="游ゴシック" panose="020B0400000000000000" pitchFamily="50" charset="-128"/>
                      </a:endParaRPr>
                    </a:p>
                  </a:txBody>
                  <a:tcPr marT="45714" marB="45714" anchor="ctr"/>
                </a:tc>
                <a:tc>
                  <a:txBody>
                    <a:bodyPr/>
                    <a:lstStyle/>
                    <a:p>
                      <a:pPr algn="ctr"/>
                      <a:r>
                        <a:rPr kumimoji="1" lang="ja-JP" altLang="en-US" sz="2200" dirty="0">
                          <a:latin typeface="游ゴシック" panose="020B0400000000000000" pitchFamily="50" charset="-128"/>
                          <a:ea typeface="游ゴシック" panose="020B0400000000000000" pitchFamily="50" charset="-128"/>
                        </a:rPr>
                        <a:t>②</a:t>
                      </a:r>
                      <a:r>
                        <a:rPr kumimoji="1" lang="en-US" altLang="ja-JP" sz="2200" dirty="0">
                          <a:latin typeface="游ゴシック" panose="020B0400000000000000" pitchFamily="50" charset="-128"/>
                          <a:ea typeface="游ゴシック" panose="020B0400000000000000" pitchFamily="50" charset="-128"/>
                        </a:rPr>
                        <a:t>or</a:t>
                      </a:r>
                      <a:r>
                        <a:rPr kumimoji="1" lang="ja-JP" altLang="en-US" sz="2200" dirty="0">
                          <a:latin typeface="游ゴシック" panose="020B0400000000000000" pitchFamily="50" charset="-128"/>
                          <a:ea typeface="游ゴシック" panose="020B0400000000000000" pitchFamily="50" charset="-128"/>
                        </a:rPr>
                        <a:t>③</a:t>
                      </a:r>
                      <a:r>
                        <a:rPr kumimoji="1" lang="en-US" altLang="ja-JP" sz="2200" dirty="0">
                          <a:latin typeface="游ゴシック" panose="020B0400000000000000" pitchFamily="50" charset="-128"/>
                          <a:ea typeface="游ゴシック" panose="020B0400000000000000" pitchFamily="50" charset="-128"/>
                        </a:rPr>
                        <a:t>or</a:t>
                      </a:r>
                      <a:r>
                        <a:rPr kumimoji="1" lang="ja-JP" altLang="en-US" sz="2200" dirty="0">
                          <a:latin typeface="游ゴシック" panose="020B0400000000000000" pitchFamily="50" charset="-128"/>
                          <a:ea typeface="游ゴシック" panose="020B0400000000000000" pitchFamily="50" charset="-128"/>
                        </a:rPr>
                        <a:t>④</a:t>
                      </a:r>
                    </a:p>
                  </a:txBody>
                  <a:tcPr marT="45714" marB="45714" anchor="ctr"/>
                </a:tc>
                <a:extLst>
                  <a:ext uri="{0D108BD9-81ED-4DB2-BD59-A6C34878D82A}">
                    <a16:rowId xmlns:a16="http://schemas.microsoft.com/office/drawing/2014/main" val="10005"/>
                  </a:ext>
                </a:extLst>
              </a:tr>
            </a:tbl>
          </a:graphicData>
        </a:graphic>
      </p:graphicFrame>
      <p:sp>
        <p:nvSpPr>
          <p:cNvPr id="6" name="正方形/長方形 5">
            <a:extLst>
              <a:ext uri="{FF2B5EF4-FFF2-40B4-BE49-F238E27FC236}">
                <a16:creationId xmlns:a16="http://schemas.microsoft.com/office/drawing/2014/main" id="{9E1D0333-0861-419C-BF43-7CC80047258A}"/>
              </a:ext>
            </a:extLst>
          </p:cNvPr>
          <p:cNvSpPr/>
          <p:nvPr/>
        </p:nvSpPr>
        <p:spPr>
          <a:xfrm>
            <a:off x="417831" y="69850"/>
            <a:ext cx="9070339" cy="746125"/>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Tree>
    <p:extLst>
      <p:ext uri="{BB962C8B-B14F-4D97-AF65-F5344CB8AC3E}">
        <p14:creationId xmlns:p14="http://schemas.microsoft.com/office/powerpoint/2010/main" val="3453598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図 5">
            <a:extLst>
              <a:ext uri="{FF2B5EF4-FFF2-40B4-BE49-F238E27FC236}">
                <a16:creationId xmlns:a16="http://schemas.microsoft.com/office/drawing/2014/main" id="{AF84C152-B3D8-430E-9830-C2BCAD886E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テキスト ボックス 7">
            <a:extLst>
              <a:ext uri="{FF2B5EF4-FFF2-40B4-BE49-F238E27FC236}">
                <a16:creationId xmlns:a16="http://schemas.microsoft.com/office/drawing/2014/main" id="{B93B90D4-3933-46DE-8495-7C69D7FD2348}"/>
              </a:ext>
            </a:extLst>
          </p:cNvPr>
          <p:cNvSpPr txBox="1">
            <a:spLocks noChangeArrowheads="1"/>
          </p:cNvSpPr>
          <p:nvPr/>
        </p:nvSpPr>
        <p:spPr bwMode="auto">
          <a:xfrm>
            <a:off x="2339975" y="647700"/>
            <a:ext cx="70659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4000">
                <a:latin typeface="游ゴシック" panose="020B0400000000000000" pitchFamily="50" charset="-128"/>
                <a:ea typeface="游ゴシック" panose="020B0400000000000000" pitchFamily="50" charset="-128"/>
              </a:rPr>
              <a:t>すい臓がんは</a:t>
            </a:r>
            <a:endParaRPr lang="en-US" altLang="ja-JP" sz="4000">
              <a:latin typeface="游ゴシック" panose="020B0400000000000000" pitchFamily="50" charset="-128"/>
              <a:ea typeface="游ゴシック" panose="020B0400000000000000" pitchFamily="50" charset="-128"/>
            </a:endParaRPr>
          </a:p>
          <a:p>
            <a:pPr>
              <a:spcBef>
                <a:spcPct val="0"/>
              </a:spcBef>
              <a:buFontTx/>
              <a:buNone/>
            </a:pPr>
            <a:r>
              <a:rPr lang="ja-JP" altLang="en-US" sz="4000">
                <a:latin typeface="游ゴシック" panose="020B0400000000000000" pitchFamily="50" charset="-128"/>
                <a:ea typeface="游ゴシック" panose="020B0400000000000000" pitchFamily="50" charset="-128"/>
              </a:rPr>
              <a:t>どのような</a:t>
            </a:r>
            <a:r>
              <a:rPr lang="ja-JP" altLang="en-US" sz="4000">
                <a:solidFill>
                  <a:srgbClr val="791876"/>
                </a:solidFill>
                <a:latin typeface="游ゴシック" panose="020B0400000000000000" pitchFamily="50" charset="-128"/>
                <a:ea typeface="游ゴシック" panose="020B0400000000000000" pitchFamily="50" charset="-128"/>
              </a:rPr>
              <a:t>病気</a:t>
            </a:r>
            <a:r>
              <a:rPr lang="ja-JP" altLang="en-US" sz="4000">
                <a:latin typeface="游ゴシック" panose="020B0400000000000000" pitchFamily="50" charset="-128"/>
                <a:ea typeface="游ゴシック" panose="020B0400000000000000" pitchFamily="50" charset="-128"/>
              </a:rPr>
              <a:t>ですか</a:t>
            </a:r>
          </a:p>
        </p:txBody>
      </p:sp>
      <p:grpSp>
        <p:nvGrpSpPr>
          <p:cNvPr id="10244" name="グループ化 8">
            <a:extLst>
              <a:ext uri="{FF2B5EF4-FFF2-40B4-BE49-F238E27FC236}">
                <a16:creationId xmlns:a16="http://schemas.microsoft.com/office/drawing/2014/main" id="{171A3843-7955-4A5B-AA58-FF3CF25819AB}"/>
              </a:ext>
            </a:extLst>
          </p:cNvPr>
          <p:cNvGrpSpPr>
            <a:grpSpLocks/>
          </p:cNvGrpSpPr>
          <p:nvPr/>
        </p:nvGrpSpPr>
        <p:grpSpPr bwMode="auto">
          <a:xfrm>
            <a:off x="360363" y="360363"/>
            <a:ext cx="1714500" cy="1619250"/>
            <a:chOff x="230483" y="609822"/>
            <a:chExt cx="1715053" cy="1619250"/>
          </a:xfrm>
        </p:grpSpPr>
        <p:sp>
          <p:nvSpPr>
            <p:cNvPr id="10" name="楕円 9">
              <a:extLst>
                <a:ext uri="{FF2B5EF4-FFF2-40B4-BE49-F238E27FC236}">
                  <a16:creationId xmlns:a16="http://schemas.microsoft.com/office/drawing/2014/main" id="{CB4A27F7-4BF3-4ABC-A776-9CF6F2FF24FF}"/>
                </a:ext>
              </a:extLst>
            </p:cNvPr>
            <p:cNvSpPr/>
            <p:nvPr/>
          </p:nvSpPr>
          <p:spPr>
            <a:xfrm>
              <a:off x="230483" y="609822"/>
              <a:ext cx="1278349" cy="1279525"/>
            </a:xfrm>
            <a:prstGeom prst="ellipse">
              <a:avLst/>
            </a:prstGeom>
            <a:solidFill>
              <a:srgbClr val="891B86"/>
            </a:solidFill>
            <a:ln>
              <a:solidFill>
                <a:srgbClr val="891B8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4000" dirty="0">
                  <a:latin typeface="+mj-ea"/>
                  <a:ea typeface="+mj-ea"/>
                </a:rPr>
                <a:t>Q</a:t>
              </a:r>
              <a:endParaRPr lang="ja-JP" altLang="en-US" sz="4000" dirty="0">
                <a:latin typeface="+mj-ea"/>
                <a:ea typeface="+mj-ea"/>
              </a:endParaRPr>
            </a:p>
          </p:txBody>
        </p:sp>
        <p:sp>
          <p:nvSpPr>
            <p:cNvPr id="11" name="楕円 10">
              <a:extLst>
                <a:ext uri="{FF2B5EF4-FFF2-40B4-BE49-F238E27FC236}">
                  <a16:creationId xmlns:a16="http://schemas.microsoft.com/office/drawing/2014/main" id="{6FE01B2F-CA15-49DD-B226-CA7E377980DF}"/>
                </a:ext>
              </a:extLst>
            </p:cNvPr>
            <p:cNvSpPr/>
            <p:nvPr/>
          </p:nvSpPr>
          <p:spPr>
            <a:xfrm>
              <a:off x="1073717" y="1357534"/>
              <a:ext cx="871819" cy="871538"/>
            </a:xfrm>
            <a:prstGeom prst="ellipse">
              <a:avLst/>
            </a:prstGeom>
            <a:solidFill>
              <a:srgbClr val="FEFCD8"/>
            </a:solidFill>
            <a:ln>
              <a:solidFill>
                <a:srgbClr val="891B8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4000" dirty="0">
                  <a:solidFill>
                    <a:srgbClr val="891B86"/>
                  </a:solidFill>
                  <a:latin typeface="+mj-ea"/>
                  <a:ea typeface="+mj-ea"/>
                </a:rPr>
                <a:t>1</a:t>
              </a:r>
              <a:endParaRPr lang="ja-JP" altLang="en-US" sz="4000" dirty="0">
                <a:solidFill>
                  <a:srgbClr val="891B86"/>
                </a:solidFill>
                <a:latin typeface="+mj-ea"/>
                <a:ea typeface="+mj-ea"/>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図 6">
            <a:extLst>
              <a:ext uri="{FF2B5EF4-FFF2-40B4-BE49-F238E27FC236}">
                <a16:creationId xmlns:a16="http://schemas.microsoft.com/office/drawing/2014/main" id="{DC75FC43-CC94-4B32-883A-68858C3C60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8" name="図 16">
            <a:extLst>
              <a:ext uri="{FF2B5EF4-FFF2-40B4-BE49-F238E27FC236}">
                <a16:creationId xmlns:a16="http://schemas.microsoft.com/office/drawing/2014/main" id="{F2EDFBF9-BF31-44F8-9BFD-529FE4ABD5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00975" y="2965450"/>
            <a:ext cx="16367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テキスト ボックス 35">
            <a:extLst>
              <a:ext uri="{FF2B5EF4-FFF2-40B4-BE49-F238E27FC236}">
                <a16:creationId xmlns:a16="http://schemas.microsoft.com/office/drawing/2014/main" id="{001CB6E4-7EF5-4E40-8624-63037F5FD0E7}"/>
              </a:ext>
            </a:extLst>
          </p:cNvPr>
          <p:cNvSpPr txBox="1">
            <a:spLocks noChangeArrowheads="1"/>
          </p:cNvSpPr>
          <p:nvPr/>
        </p:nvSpPr>
        <p:spPr bwMode="auto">
          <a:xfrm>
            <a:off x="1290484" y="255327"/>
            <a:ext cx="732503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3200" b="1" dirty="0">
                <a:solidFill>
                  <a:srgbClr val="6C0B5E"/>
                </a:solidFill>
                <a:latin typeface="游ゴシック" panose="020B0400000000000000" pitchFamily="50" charset="-128"/>
                <a:ea typeface="游ゴシック" panose="020B0400000000000000" pitchFamily="50" charset="-128"/>
              </a:rPr>
              <a:t>イリノテカンリポソーム製剤と</a:t>
            </a:r>
            <a:r>
              <a:rPr lang="en-US" altLang="ja-JP" sz="3200" b="1" dirty="0">
                <a:solidFill>
                  <a:srgbClr val="6C0B5E"/>
                </a:solidFill>
                <a:latin typeface="游ゴシック" panose="020B0400000000000000" pitchFamily="50" charset="-128"/>
                <a:ea typeface="游ゴシック" panose="020B0400000000000000" pitchFamily="50" charset="-128"/>
              </a:rPr>
              <a:t>5-FU</a:t>
            </a:r>
            <a:r>
              <a:rPr lang="ja-JP" altLang="en-US" sz="3200" b="1" dirty="0">
                <a:solidFill>
                  <a:srgbClr val="6C0B5E"/>
                </a:solidFill>
                <a:latin typeface="游ゴシック" panose="020B0400000000000000" pitchFamily="50" charset="-128"/>
                <a:ea typeface="游ゴシック" panose="020B0400000000000000" pitchFamily="50" charset="-128"/>
              </a:rPr>
              <a:t>、</a:t>
            </a:r>
            <a:endParaRPr lang="en-US" altLang="ja-JP" sz="3200" b="1" dirty="0">
              <a:solidFill>
                <a:srgbClr val="6C0B5E"/>
              </a:solidFill>
              <a:latin typeface="游ゴシック" panose="020B0400000000000000" pitchFamily="50" charset="-128"/>
              <a:ea typeface="游ゴシック" panose="020B0400000000000000" pitchFamily="50" charset="-128"/>
            </a:endParaRPr>
          </a:p>
          <a:p>
            <a:pPr algn="ctr"/>
            <a:r>
              <a:rPr lang="ja-JP" altLang="en-US" sz="3200" b="1" dirty="0">
                <a:solidFill>
                  <a:srgbClr val="6C0B5E"/>
                </a:solidFill>
                <a:latin typeface="游ゴシック" panose="020B0400000000000000" pitchFamily="50" charset="-128"/>
                <a:ea typeface="游ゴシック" panose="020B0400000000000000" pitchFamily="50" charset="-128"/>
              </a:rPr>
              <a:t>ロイコボリンカルシウムの併用療法</a:t>
            </a:r>
          </a:p>
        </p:txBody>
      </p:sp>
      <p:sp>
        <p:nvSpPr>
          <p:cNvPr id="33" name="テキスト ボックス 12">
            <a:extLst>
              <a:ext uri="{FF2B5EF4-FFF2-40B4-BE49-F238E27FC236}">
                <a16:creationId xmlns:a16="http://schemas.microsoft.com/office/drawing/2014/main" id="{2DACE7F9-1E8D-441B-9590-CE5AA55A9500}"/>
              </a:ext>
            </a:extLst>
          </p:cNvPr>
          <p:cNvSpPr txBox="1">
            <a:spLocks noChangeArrowheads="1"/>
          </p:cNvSpPr>
          <p:nvPr/>
        </p:nvSpPr>
        <p:spPr bwMode="auto">
          <a:xfrm>
            <a:off x="742958" y="1795549"/>
            <a:ext cx="879157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2400" dirty="0">
                <a:latin typeface="游ゴシック" panose="020B0400000000000000" pitchFamily="50" charset="-128"/>
                <a:ea typeface="游ゴシック" panose="020B0400000000000000" pitchFamily="50" charset="-128"/>
              </a:rPr>
              <a:t>・イリノテカンリポソーム製剤（</a:t>
            </a:r>
            <a:r>
              <a:rPr lang="en-US" altLang="ja-JP" sz="2400" dirty="0">
                <a:latin typeface="游ゴシック" panose="020B0400000000000000" pitchFamily="50" charset="-128"/>
                <a:ea typeface="游ゴシック" panose="020B0400000000000000" pitchFamily="50" charset="-128"/>
              </a:rPr>
              <a:t>70㎎</a:t>
            </a:r>
            <a:r>
              <a:rPr lang="ja-JP" altLang="en-US" sz="2400" dirty="0">
                <a:latin typeface="游ゴシック" panose="020B0400000000000000" pitchFamily="50" charset="-128"/>
                <a:ea typeface="游ゴシック" panose="020B0400000000000000" pitchFamily="50" charset="-128"/>
              </a:rPr>
              <a:t>／㎡を</a:t>
            </a:r>
            <a:r>
              <a:rPr lang="en-US" altLang="ja-JP" sz="2400" dirty="0">
                <a:latin typeface="游ゴシック" panose="020B0400000000000000" pitchFamily="50" charset="-128"/>
                <a:ea typeface="游ゴシック" panose="020B0400000000000000" pitchFamily="50" charset="-128"/>
              </a:rPr>
              <a:t>90</a:t>
            </a:r>
            <a:r>
              <a:rPr lang="ja-JP" altLang="en-US" sz="2400" dirty="0">
                <a:latin typeface="游ゴシック" panose="020B0400000000000000" pitchFamily="50" charset="-128"/>
                <a:ea typeface="游ゴシック" panose="020B0400000000000000" pitchFamily="50" charset="-128"/>
              </a:rPr>
              <a:t>分投与）</a:t>
            </a:r>
            <a:endParaRPr lang="en-US" altLang="ja-JP" sz="2400" dirty="0">
              <a:latin typeface="游ゴシック" panose="020B0400000000000000" pitchFamily="50" charset="-128"/>
              <a:ea typeface="游ゴシック" panose="020B0400000000000000" pitchFamily="50" charset="-128"/>
            </a:endParaRPr>
          </a:p>
          <a:p>
            <a:r>
              <a:rPr lang="ja-JP" altLang="en-US" sz="2400" dirty="0">
                <a:latin typeface="游ゴシック" panose="020B0400000000000000" pitchFamily="50" charset="-128"/>
                <a:ea typeface="游ゴシック" panose="020B0400000000000000" pitchFamily="50" charset="-128"/>
              </a:rPr>
              <a:t>・ </a:t>
            </a:r>
            <a:r>
              <a:rPr lang="en-US" altLang="ja-JP" sz="2400" dirty="0">
                <a:latin typeface="游ゴシック" panose="020B0400000000000000" pitchFamily="50" charset="-128"/>
                <a:ea typeface="游ゴシック" panose="020B0400000000000000" pitchFamily="50" charset="-128"/>
              </a:rPr>
              <a:t>5-FU</a:t>
            </a:r>
            <a:r>
              <a:rPr lang="ja-JP" altLang="en-US" sz="2400" dirty="0">
                <a:latin typeface="游ゴシック" panose="020B0400000000000000" pitchFamily="50" charset="-128"/>
                <a:ea typeface="游ゴシック" panose="020B0400000000000000" pitchFamily="50" charset="-128"/>
              </a:rPr>
              <a:t>（</a:t>
            </a:r>
            <a:r>
              <a:rPr lang="en-US" altLang="ja-JP" sz="2400" dirty="0">
                <a:latin typeface="游ゴシック" panose="020B0400000000000000" pitchFamily="50" charset="-128"/>
                <a:ea typeface="游ゴシック" panose="020B0400000000000000" pitchFamily="50" charset="-128"/>
              </a:rPr>
              <a:t>2400㎎</a:t>
            </a:r>
            <a:r>
              <a:rPr lang="ja-JP" altLang="en-US" sz="2400" dirty="0">
                <a:latin typeface="游ゴシック" panose="020B0400000000000000" pitchFamily="50" charset="-128"/>
                <a:ea typeface="游ゴシック" panose="020B0400000000000000" pitchFamily="50" charset="-128"/>
              </a:rPr>
              <a:t>／㎡を</a:t>
            </a:r>
            <a:r>
              <a:rPr lang="en-US" altLang="ja-JP" sz="2400" dirty="0">
                <a:latin typeface="游ゴシック" panose="020B0400000000000000" pitchFamily="50" charset="-128"/>
                <a:ea typeface="游ゴシック" panose="020B0400000000000000" pitchFamily="50" charset="-128"/>
              </a:rPr>
              <a:t>46</a:t>
            </a:r>
            <a:r>
              <a:rPr lang="ja-JP" altLang="en-US" sz="2400" dirty="0">
                <a:latin typeface="游ゴシック" panose="020B0400000000000000" pitchFamily="50" charset="-128"/>
                <a:ea typeface="游ゴシック" panose="020B0400000000000000" pitchFamily="50" charset="-128"/>
              </a:rPr>
              <a:t>時間持続投与）</a:t>
            </a:r>
            <a:endParaRPr lang="en-US" altLang="ja-JP" sz="2400" dirty="0">
              <a:latin typeface="游ゴシック" panose="020B0400000000000000" pitchFamily="50" charset="-128"/>
              <a:ea typeface="游ゴシック" panose="020B0400000000000000" pitchFamily="50" charset="-128"/>
            </a:endParaRPr>
          </a:p>
          <a:p>
            <a:r>
              <a:rPr lang="ja-JP" altLang="en-US" sz="2400" dirty="0">
                <a:latin typeface="游ゴシック" panose="020B0400000000000000" pitchFamily="50" charset="-128"/>
                <a:ea typeface="游ゴシック" panose="020B0400000000000000" pitchFamily="50" charset="-128"/>
              </a:rPr>
              <a:t>・ロイコボリン（</a:t>
            </a:r>
            <a:r>
              <a:rPr lang="en-US" altLang="ja-JP" sz="2400" dirty="0">
                <a:latin typeface="游ゴシック" panose="020B0400000000000000" pitchFamily="50" charset="-128"/>
                <a:ea typeface="游ゴシック" panose="020B0400000000000000" pitchFamily="50" charset="-128"/>
              </a:rPr>
              <a:t>200㎎</a:t>
            </a:r>
            <a:r>
              <a:rPr lang="ja-JP" altLang="en-US" sz="2400" dirty="0">
                <a:latin typeface="游ゴシック" panose="020B0400000000000000" pitchFamily="50" charset="-128"/>
                <a:ea typeface="游ゴシック" panose="020B0400000000000000" pitchFamily="50" charset="-128"/>
              </a:rPr>
              <a:t>／㎡を</a:t>
            </a:r>
            <a:r>
              <a:rPr lang="en-US" altLang="ja-JP" sz="2400" dirty="0">
                <a:latin typeface="游ゴシック" panose="020B0400000000000000" pitchFamily="50" charset="-128"/>
                <a:ea typeface="游ゴシック" panose="020B0400000000000000" pitchFamily="50" charset="-128"/>
              </a:rPr>
              <a:t>2</a:t>
            </a:r>
            <a:r>
              <a:rPr lang="ja-JP" altLang="en-US" sz="2400" dirty="0">
                <a:latin typeface="游ゴシック" panose="020B0400000000000000" pitchFamily="50" charset="-128"/>
                <a:ea typeface="游ゴシック" panose="020B0400000000000000" pitchFamily="50" charset="-128"/>
              </a:rPr>
              <a:t>時間投与）</a:t>
            </a:r>
            <a:endParaRPr lang="en-US" altLang="ja-JP" sz="2400" dirty="0">
              <a:latin typeface="游ゴシック" panose="020B0400000000000000" pitchFamily="50" charset="-128"/>
              <a:ea typeface="游ゴシック" panose="020B0400000000000000" pitchFamily="50" charset="-128"/>
            </a:endParaRPr>
          </a:p>
          <a:p>
            <a:r>
              <a:rPr lang="ja-JP" altLang="en-US" sz="2400" dirty="0">
                <a:latin typeface="游ゴシック" panose="020B0400000000000000" pitchFamily="50" charset="-128"/>
                <a:ea typeface="游ゴシック" panose="020B0400000000000000" pitchFamily="50" charset="-128"/>
              </a:rPr>
              <a:t>　を</a:t>
            </a:r>
            <a:r>
              <a:rPr lang="en-US" altLang="ja-JP" sz="2400" dirty="0">
                <a:latin typeface="游ゴシック" panose="020B0400000000000000" pitchFamily="50" charset="-128"/>
                <a:ea typeface="游ゴシック" panose="020B0400000000000000" pitchFamily="50" charset="-128"/>
              </a:rPr>
              <a:t>2</a:t>
            </a:r>
            <a:r>
              <a:rPr lang="ja-JP" altLang="en-US" sz="2400" dirty="0">
                <a:latin typeface="游ゴシック" panose="020B0400000000000000" pitchFamily="50" charset="-128"/>
                <a:ea typeface="游ゴシック" panose="020B0400000000000000" pitchFamily="50" charset="-128"/>
              </a:rPr>
              <a:t>週間おきに点滴</a:t>
            </a:r>
            <a:endParaRPr lang="en-US" altLang="ja-JP" sz="2400" dirty="0">
              <a:latin typeface="游ゴシック" panose="020B0400000000000000" pitchFamily="50" charset="-128"/>
              <a:ea typeface="游ゴシック" panose="020B0400000000000000" pitchFamily="50" charset="-128"/>
            </a:endParaRPr>
          </a:p>
        </p:txBody>
      </p:sp>
      <p:sp>
        <p:nvSpPr>
          <p:cNvPr id="34" name="テキスト ボックス 33">
            <a:extLst>
              <a:ext uri="{FF2B5EF4-FFF2-40B4-BE49-F238E27FC236}">
                <a16:creationId xmlns:a16="http://schemas.microsoft.com/office/drawing/2014/main" id="{48AE9E83-71ED-4AF6-8772-684BCA520B68}"/>
              </a:ext>
            </a:extLst>
          </p:cNvPr>
          <p:cNvSpPr txBox="1"/>
          <p:nvPr/>
        </p:nvSpPr>
        <p:spPr>
          <a:xfrm>
            <a:off x="742958" y="3704336"/>
            <a:ext cx="8248642" cy="2308324"/>
          </a:xfrm>
          <a:prstGeom prst="rect">
            <a:avLst/>
          </a:prstGeom>
          <a:noFill/>
        </p:spPr>
        <p:txBody>
          <a:bodyPr wrap="square">
            <a:spAutoFit/>
          </a:bodyPr>
          <a:lstStyle/>
          <a:p>
            <a:pPr marL="342900" indent="-342900">
              <a:buClr>
                <a:srgbClr val="6C0B5E"/>
              </a:buClr>
              <a:buFont typeface="Wingdings" panose="05000000000000000000" pitchFamily="2" charset="2"/>
              <a:buChar char="l"/>
              <a:defRPr/>
            </a:pPr>
            <a:r>
              <a:rPr lang="ja-JP" altLang="en-US" sz="2400" dirty="0">
                <a:latin typeface="游ゴシック" panose="020B0400000000000000" pitchFamily="50" charset="-128"/>
                <a:ea typeface="游ゴシック" panose="020B0400000000000000" pitchFamily="50" charset="-128"/>
              </a:rPr>
              <a:t>イリノテカンリポソーム製剤は、抗がん剤のイリノテカンを何層ものカプセルの中に閉じ込めて、がん細胞を狙い撃ちするように設計された新しいタイプの薬。</a:t>
            </a:r>
            <a:endParaRPr lang="en-US" altLang="ja-JP" sz="2400" dirty="0">
              <a:latin typeface="游ゴシック" panose="020B0400000000000000" pitchFamily="50" charset="-128"/>
              <a:ea typeface="游ゴシック" panose="020B0400000000000000" pitchFamily="50" charset="-128"/>
            </a:endParaRPr>
          </a:p>
          <a:p>
            <a:pPr marL="342900" indent="-342900">
              <a:buClr>
                <a:srgbClr val="6C0B5E"/>
              </a:buClr>
              <a:buFont typeface="Wingdings" panose="05000000000000000000" pitchFamily="2" charset="2"/>
              <a:buChar char="l"/>
              <a:defRPr/>
            </a:pPr>
            <a:r>
              <a:rPr lang="ja-JP" altLang="en-US" sz="2400" dirty="0">
                <a:latin typeface="游ゴシック" panose="020B0400000000000000" pitchFamily="50" charset="-128"/>
                <a:ea typeface="游ゴシック" panose="020B0400000000000000" pitchFamily="50" charset="-128"/>
              </a:rPr>
              <a:t>正常細胞はあまり攻撃せずにがん細胞に到達するように設計されているので、従来のイリノテカンを用いた治療に比べ、副作用が少なくなることが期待される。</a:t>
            </a:r>
          </a:p>
        </p:txBody>
      </p:sp>
      <p:sp>
        <p:nvSpPr>
          <p:cNvPr id="40" name="正方形/長方形 39">
            <a:extLst>
              <a:ext uri="{FF2B5EF4-FFF2-40B4-BE49-F238E27FC236}">
                <a16:creationId xmlns:a16="http://schemas.microsoft.com/office/drawing/2014/main" id="{E4D62E9A-E568-4F05-AB26-2F6EDCADD62D}"/>
              </a:ext>
            </a:extLst>
          </p:cNvPr>
          <p:cNvSpPr/>
          <p:nvPr/>
        </p:nvSpPr>
        <p:spPr>
          <a:xfrm>
            <a:off x="771525" y="288000"/>
            <a:ext cx="8220075" cy="1011872"/>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Tree>
    <p:extLst>
      <p:ext uri="{BB962C8B-B14F-4D97-AF65-F5344CB8AC3E}">
        <p14:creationId xmlns:p14="http://schemas.microsoft.com/office/powerpoint/2010/main" val="30563908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図 6">
            <a:extLst>
              <a:ext uri="{FF2B5EF4-FFF2-40B4-BE49-F238E27FC236}">
                <a16:creationId xmlns:a16="http://schemas.microsoft.com/office/drawing/2014/main" id="{DC75FC43-CC94-4B32-883A-68858C3C60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8" name="図 16">
            <a:extLst>
              <a:ext uri="{FF2B5EF4-FFF2-40B4-BE49-F238E27FC236}">
                <a16:creationId xmlns:a16="http://schemas.microsoft.com/office/drawing/2014/main" id="{F2EDFBF9-BF31-44F8-9BFD-529FE4ABD5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00975" y="2965450"/>
            <a:ext cx="16367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テキスト ボックス 35">
            <a:extLst>
              <a:ext uri="{FF2B5EF4-FFF2-40B4-BE49-F238E27FC236}">
                <a16:creationId xmlns:a16="http://schemas.microsoft.com/office/drawing/2014/main" id="{001CB6E4-7EF5-4E40-8624-63037F5FD0E7}"/>
              </a:ext>
            </a:extLst>
          </p:cNvPr>
          <p:cNvSpPr txBox="1">
            <a:spLocks noChangeArrowheads="1"/>
          </p:cNvSpPr>
          <p:nvPr/>
        </p:nvSpPr>
        <p:spPr bwMode="auto">
          <a:xfrm>
            <a:off x="990600" y="368674"/>
            <a:ext cx="7924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3200" b="1" dirty="0">
                <a:solidFill>
                  <a:srgbClr val="6C0B5E"/>
                </a:solidFill>
                <a:latin typeface="游ゴシック" panose="020B0400000000000000" pitchFamily="50" charset="-128"/>
                <a:ea typeface="游ゴシック" panose="020B0400000000000000" pitchFamily="50" charset="-128"/>
              </a:rPr>
              <a:t>マイクロサテライト不安定性の高いがん</a:t>
            </a:r>
          </a:p>
        </p:txBody>
      </p:sp>
      <p:sp>
        <p:nvSpPr>
          <p:cNvPr id="33" name="テキスト ボックス 12">
            <a:extLst>
              <a:ext uri="{FF2B5EF4-FFF2-40B4-BE49-F238E27FC236}">
                <a16:creationId xmlns:a16="http://schemas.microsoft.com/office/drawing/2014/main" id="{2DACE7F9-1E8D-441B-9590-CE5AA55A9500}"/>
              </a:ext>
            </a:extLst>
          </p:cNvPr>
          <p:cNvSpPr txBox="1">
            <a:spLocks noChangeArrowheads="1"/>
          </p:cNvSpPr>
          <p:nvPr/>
        </p:nvSpPr>
        <p:spPr bwMode="auto">
          <a:xfrm>
            <a:off x="591641" y="1350946"/>
            <a:ext cx="92611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2400" dirty="0">
                <a:latin typeface="游ゴシック" panose="020B0400000000000000" pitchFamily="50" charset="-128"/>
                <a:ea typeface="游ゴシック" panose="020B0400000000000000" pitchFamily="50" charset="-128"/>
              </a:rPr>
              <a:t>マイクロサテライト不安定性検査（</a:t>
            </a:r>
            <a:r>
              <a:rPr lang="en-US" altLang="ja-JP" sz="2400" dirty="0">
                <a:latin typeface="游ゴシック" panose="020B0400000000000000" pitchFamily="50" charset="-128"/>
                <a:ea typeface="游ゴシック" panose="020B0400000000000000" pitchFamily="50" charset="-128"/>
              </a:rPr>
              <a:t>MSI</a:t>
            </a:r>
            <a:r>
              <a:rPr lang="ja-JP" altLang="en-US" sz="2400" dirty="0">
                <a:latin typeface="游ゴシック" panose="020B0400000000000000" pitchFamily="50" charset="-128"/>
                <a:ea typeface="游ゴシック" panose="020B0400000000000000" pitchFamily="50" charset="-128"/>
              </a:rPr>
              <a:t>）で陽性（</a:t>
            </a:r>
            <a:r>
              <a:rPr lang="en-US" altLang="ja-JP" sz="2400" dirty="0">
                <a:latin typeface="游ゴシック" panose="020B0400000000000000" pitchFamily="50" charset="-128"/>
                <a:ea typeface="游ゴシック" panose="020B0400000000000000" pitchFamily="50" charset="-128"/>
              </a:rPr>
              <a:t>MSI-High</a:t>
            </a:r>
            <a:r>
              <a:rPr lang="ja-JP" altLang="en-US" sz="2400" dirty="0">
                <a:latin typeface="游ゴシック" panose="020B0400000000000000" pitchFamily="50" charset="-128"/>
                <a:ea typeface="游ゴシック" panose="020B0400000000000000" pitchFamily="50" charset="-128"/>
              </a:rPr>
              <a:t>）</a:t>
            </a:r>
            <a:endParaRPr lang="en-US" altLang="ja-JP" sz="2400" dirty="0">
              <a:latin typeface="游ゴシック" panose="020B0400000000000000" pitchFamily="50" charset="-128"/>
              <a:ea typeface="游ゴシック" panose="020B0400000000000000" pitchFamily="50" charset="-128"/>
            </a:endParaRPr>
          </a:p>
        </p:txBody>
      </p:sp>
      <p:sp>
        <p:nvSpPr>
          <p:cNvPr id="34" name="テキスト ボックス 33">
            <a:extLst>
              <a:ext uri="{FF2B5EF4-FFF2-40B4-BE49-F238E27FC236}">
                <a16:creationId xmlns:a16="http://schemas.microsoft.com/office/drawing/2014/main" id="{48AE9E83-71ED-4AF6-8772-684BCA520B68}"/>
              </a:ext>
            </a:extLst>
          </p:cNvPr>
          <p:cNvSpPr txBox="1"/>
          <p:nvPr/>
        </p:nvSpPr>
        <p:spPr>
          <a:xfrm>
            <a:off x="742958" y="3488294"/>
            <a:ext cx="8248642" cy="2554545"/>
          </a:xfrm>
          <a:prstGeom prst="rect">
            <a:avLst/>
          </a:prstGeom>
          <a:noFill/>
        </p:spPr>
        <p:txBody>
          <a:bodyPr wrap="square">
            <a:spAutoFit/>
          </a:bodyPr>
          <a:lstStyle/>
          <a:p>
            <a:pPr marL="342900" indent="-342900">
              <a:buClr>
                <a:srgbClr val="6C0B5E"/>
              </a:buClr>
              <a:buFont typeface="Wingdings" panose="05000000000000000000" pitchFamily="2" charset="2"/>
              <a:buChar char="l"/>
              <a:defRPr/>
            </a:pPr>
            <a:r>
              <a:rPr lang="ja-JP" altLang="en-US" sz="2000" dirty="0">
                <a:latin typeface="游ゴシック" panose="020B0400000000000000" pitchFamily="50" charset="-128"/>
                <a:ea typeface="游ゴシック" panose="020B0400000000000000" pitchFamily="50" charset="-128"/>
              </a:rPr>
              <a:t>ペムブロリズマブ（免疫チェックポイント阻害薬）単独療法が選択肢になる</a:t>
            </a:r>
            <a:endParaRPr lang="en-US" altLang="ja-JP" sz="2000" dirty="0">
              <a:latin typeface="游ゴシック" panose="020B0400000000000000" pitchFamily="50" charset="-128"/>
              <a:ea typeface="游ゴシック" panose="020B0400000000000000" pitchFamily="50" charset="-128"/>
            </a:endParaRPr>
          </a:p>
          <a:p>
            <a:pPr marL="342900" indent="-342900">
              <a:buClr>
                <a:srgbClr val="6C0B5E"/>
              </a:buClr>
              <a:buFont typeface="Wingdings" panose="05000000000000000000" pitchFamily="2" charset="2"/>
              <a:buChar char="l"/>
              <a:defRPr/>
            </a:pPr>
            <a:r>
              <a:rPr lang="ja-JP" altLang="en-US" sz="2000" dirty="0">
                <a:latin typeface="游ゴシック" panose="020B0400000000000000" pitchFamily="50" charset="-128"/>
                <a:ea typeface="游ゴシック" panose="020B0400000000000000" pitchFamily="50" charset="-128"/>
              </a:rPr>
              <a:t>すい臓がんで</a:t>
            </a:r>
            <a:r>
              <a:rPr lang="en-US" altLang="ja-JP" sz="2000" dirty="0">
                <a:latin typeface="游ゴシック" panose="020B0400000000000000" pitchFamily="50" charset="-128"/>
                <a:ea typeface="游ゴシック" panose="020B0400000000000000" pitchFamily="50" charset="-128"/>
              </a:rPr>
              <a:t>MSI-High</a:t>
            </a:r>
            <a:r>
              <a:rPr lang="ja-JP" altLang="en-US" sz="2000" dirty="0">
                <a:latin typeface="游ゴシック" panose="020B0400000000000000" pitchFamily="50" charset="-128"/>
                <a:ea typeface="游ゴシック" panose="020B0400000000000000" pitchFamily="50" charset="-128"/>
              </a:rPr>
              <a:t>かミスマッチ修復遺伝子の異常がある患者さんは、全体の２％程度</a:t>
            </a:r>
            <a:endParaRPr lang="en-US" altLang="ja-JP" sz="2000" dirty="0">
              <a:latin typeface="游ゴシック" panose="020B0400000000000000" pitchFamily="50" charset="-128"/>
              <a:ea typeface="游ゴシック" panose="020B0400000000000000" pitchFamily="50" charset="-128"/>
            </a:endParaRPr>
          </a:p>
          <a:p>
            <a:pPr marL="342900" indent="-342900">
              <a:buClr>
                <a:srgbClr val="6C0B5E"/>
              </a:buClr>
              <a:buFont typeface="Wingdings" panose="05000000000000000000" pitchFamily="2" charset="2"/>
              <a:buChar char="l"/>
              <a:defRPr/>
            </a:pPr>
            <a:r>
              <a:rPr lang="en-US" altLang="ja-JP" sz="2000" dirty="0">
                <a:latin typeface="游ゴシック" panose="020B0400000000000000" pitchFamily="50" charset="-128"/>
                <a:ea typeface="游ゴシック" panose="020B0400000000000000" pitchFamily="50" charset="-128"/>
              </a:rPr>
              <a:t>MSI-High</a:t>
            </a:r>
            <a:r>
              <a:rPr lang="ja-JP" altLang="en-US" sz="2000" dirty="0">
                <a:latin typeface="游ゴシック" panose="020B0400000000000000" pitchFamily="50" charset="-128"/>
                <a:ea typeface="游ゴシック" panose="020B0400000000000000" pitchFamily="50" charset="-128"/>
              </a:rPr>
              <a:t>の場合、リンチ症候群（大腸がんや子宮体がんなどになりやすい）である可能性がある（米国のデータによると約</a:t>
            </a:r>
            <a:r>
              <a:rPr lang="en-US" altLang="ja-JP" sz="2000" dirty="0">
                <a:latin typeface="游ゴシック" panose="020B0400000000000000" pitchFamily="50" charset="-128"/>
                <a:ea typeface="游ゴシック" panose="020B0400000000000000" pitchFamily="50" charset="-128"/>
              </a:rPr>
              <a:t>16</a:t>
            </a:r>
            <a:r>
              <a:rPr lang="ja-JP" altLang="en-US" sz="2000" dirty="0">
                <a:latin typeface="游ゴシック" panose="020B0400000000000000" pitchFamily="50" charset="-128"/>
                <a:ea typeface="游ゴシック" panose="020B0400000000000000" pitchFamily="50" charset="-128"/>
              </a:rPr>
              <a:t>％）</a:t>
            </a:r>
            <a:endParaRPr lang="en-US" altLang="ja-JP" sz="2000" dirty="0">
              <a:latin typeface="游ゴシック" panose="020B0400000000000000" pitchFamily="50" charset="-128"/>
              <a:ea typeface="游ゴシック" panose="020B0400000000000000" pitchFamily="50" charset="-128"/>
            </a:endParaRPr>
          </a:p>
          <a:p>
            <a:pPr marL="342900" indent="-342900">
              <a:buClr>
                <a:srgbClr val="6C0B5E"/>
              </a:buClr>
              <a:buFont typeface="Wingdings" panose="05000000000000000000" pitchFamily="2" charset="2"/>
              <a:buChar char="l"/>
              <a:defRPr/>
            </a:pPr>
            <a:r>
              <a:rPr lang="ja-JP" altLang="en-US" sz="2000" dirty="0">
                <a:latin typeface="游ゴシック" panose="020B0400000000000000" pitchFamily="50" charset="-128"/>
                <a:ea typeface="游ゴシック" panose="020B0400000000000000" pitchFamily="50" charset="-128"/>
              </a:rPr>
              <a:t>リンチ症候群かどうかを調べ、場合によっては遺伝カウセリング受ける必要がある</a:t>
            </a:r>
          </a:p>
        </p:txBody>
      </p:sp>
      <p:sp>
        <p:nvSpPr>
          <p:cNvPr id="2" name="フローチャート: 処理 1">
            <a:extLst>
              <a:ext uri="{FF2B5EF4-FFF2-40B4-BE49-F238E27FC236}">
                <a16:creationId xmlns:a16="http://schemas.microsoft.com/office/drawing/2014/main" id="{12345B5C-4EE5-4677-8BB5-4D5E9DB83146}"/>
              </a:ext>
            </a:extLst>
          </p:cNvPr>
          <p:cNvSpPr/>
          <p:nvPr/>
        </p:nvSpPr>
        <p:spPr>
          <a:xfrm>
            <a:off x="771524" y="2262504"/>
            <a:ext cx="8138795" cy="859473"/>
          </a:xfrm>
          <a:prstGeom prst="flowChartProcess">
            <a:avLst/>
          </a:prstGeom>
          <a:solidFill>
            <a:srgbClr val="891B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000" dirty="0">
                <a:latin typeface="游ゴシック" panose="020B0400000000000000" pitchFamily="50" charset="-128"/>
                <a:ea typeface="游ゴシック" panose="020B0400000000000000" pitchFamily="50" charset="-128"/>
              </a:rPr>
              <a:t>採取したがんの組織を用いて、細胞分裂の際に生じる</a:t>
            </a:r>
            <a:r>
              <a:rPr lang="en-US" altLang="ja-JP" sz="2000" dirty="0">
                <a:latin typeface="游ゴシック" panose="020B0400000000000000" pitchFamily="50" charset="-128"/>
                <a:ea typeface="游ゴシック" panose="020B0400000000000000" pitchFamily="50" charset="-128"/>
              </a:rPr>
              <a:t>DNA</a:t>
            </a:r>
            <a:r>
              <a:rPr lang="ja-JP" altLang="en-US" sz="2000" dirty="0">
                <a:latin typeface="游ゴシック" panose="020B0400000000000000" pitchFamily="50" charset="-128"/>
                <a:ea typeface="游ゴシック" panose="020B0400000000000000" pitchFamily="50" charset="-128"/>
              </a:rPr>
              <a:t>の複製ミスを修復するミスマッチ修復機能が低下しているかを調べる検査</a:t>
            </a:r>
            <a:endParaRPr kumimoji="1" lang="ja-JP" altLang="en-US" sz="2000" dirty="0"/>
          </a:p>
        </p:txBody>
      </p:sp>
      <p:cxnSp>
        <p:nvCxnSpPr>
          <p:cNvPr id="4" name="直線コネクタ 3">
            <a:extLst>
              <a:ext uri="{FF2B5EF4-FFF2-40B4-BE49-F238E27FC236}">
                <a16:creationId xmlns:a16="http://schemas.microsoft.com/office/drawing/2014/main" id="{CAD692A0-297E-48A1-968A-04812DA8F09F}"/>
              </a:ext>
            </a:extLst>
          </p:cNvPr>
          <p:cNvCxnSpPr/>
          <p:nvPr/>
        </p:nvCxnSpPr>
        <p:spPr>
          <a:xfrm>
            <a:off x="695647" y="1794017"/>
            <a:ext cx="4526593" cy="0"/>
          </a:xfrm>
          <a:prstGeom prst="line">
            <a:avLst/>
          </a:prstGeom>
          <a:ln>
            <a:solidFill>
              <a:srgbClr val="891B86"/>
            </a:solidFill>
          </a:ln>
        </p:spPr>
        <p:style>
          <a:lnRef idx="2">
            <a:schemeClr val="accent1"/>
          </a:lnRef>
          <a:fillRef idx="0">
            <a:schemeClr val="accent1"/>
          </a:fillRef>
          <a:effectRef idx="1">
            <a:schemeClr val="accent1"/>
          </a:effectRef>
          <a:fontRef idx="minor">
            <a:schemeClr val="tx1"/>
          </a:fontRef>
        </p:style>
      </p:cxnSp>
      <p:sp>
        <p:nvSpPr>
          <p:cNvPr id="5" name="矢印: 下 4">
            <a:extLst>
              <a:ext uri="{FF2B5EF4-FFF2-40B4-BE49-F238E27FC236}">
                <a16:creationId xmlns:a16="http://schemas.microsoft.com/office/drawing/2014/main" id="{ED03C1D7-F238-428C-9EA8-1B4D7982CF5B}"/>
              </a:ext>
            </a:extLst>
          </p:cNvPr>
          <p:cNvSpPr/>
          <p:nvPr/>
        </p:nvSpPr>
        <p:spPr>
          <a:xfrm>
            <a:off x="2458720" y="1888393"/>
            <a:ext cx="426720" cy="312507"/>
          </a:xfrm>
          <a:prstGeom prst="downArrow">
            <a:avLst/>
          </a:prstGeom>
          <a:solidFill>
            <a:schemeClr val="bg1"/>
          </a:solidFill>
          <a:ln>
            <a:solidFill>
              <a:srgbClr val="891B8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B2B97369-84BB-426C-AB06-558F099EDA4C}"/>
              </a:ext>
            </a:extLst>
          </p:cNvPr>
          <p:cNvSpPr/>
          <p:nvPr/>
        </p:nvSpPr>
        <p:spPr>
          <a:xfrm>
            <a:off x="1155000" y="288000"/>
            <a:ext cx="7596000" cy="746125"/>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Tree>
    <p:extLst>
      <p:ext uri="{BB962C8B-B14F-4D97-AF65-F5344CB8AC3E}">
        <p14:creationId xmlns:p14="http://schemas.microsoft.com/office/powerpoint/2010/main" val="16584024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図 6">
            <a:extLst>
              <a:ext uri="{FF2B5EF4-FFF2-40B4-BE49-F238E27FC236}">
                <a16:creationId xmlns:a16="http://schemas.microsoft.com/office/drawing/2014/main" id="{DC75FC43-CC94-4B32-883A-68858C3C60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8" name="図 16">
            <a:extLst>
              <a:ext uri="{FF2B5EF4-FFF2-40B4-BE49-F238E27FC236}">
                <a16:creationId xmlns:a16="http://schemas.microsoft.com/office/drawing/2014/main" id="{F2EDFBF9-BF31-44F8-9BFD-529FE4ABD5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00975" y="2965450"/>
            <a:ext cx="16367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テキスト ボックス 35">
            <a:extLst>
              <a:ext uri="{FF2B5EF4-FFF2-40B4-BE49-F238E27FC236}">
                <a16:creationId xmlns:a16="http://schemas.microsoft.com/office/drawing/2014/main" id="{001CB6E4-7EF5-4E40-8624-63037F5FD0E7}"/>
              </a:ext>
            </a:extLst>
          </p:cNvPr>
          <p:cNvSpPr txBox="1">
            <a:spLocks noChangeArrowheads="1"/>
          </p:cNvSpPr>
          <p:nvPr/>
        </p:nvSpPr>
        <p:spPr bwMode="auto">
          <a:xfrm>
            <a:off x="2910347" y="368674"/>
            <a:ext cx="42377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3200" b="1" dirty="0">
                <a:solidFill>
                  <a:srgbClr val="6C0B5E"/>
                </a:solidFill>
                <a:latin typeface="游ゴシック" panose="020B0400000000000000" pitchFamily="50" charset="-128"/>
                <a:ea typeface="游ゴシック" panose="020B0400000000000000" pitchFamily="50" charset="-128"/>
              </a:rPr>
              <a:t>遺伝子パネル検査</a:t>
            </a:r>
          </a:p>
        </p:txBody>
      </p:sp>
      <p:sp>
        <p:nvSpPr>
          <p:cNvPr id="33" name="テキスト ボックス 12">
            <a:extLst>
              <a:ext uri="{FF2B5EF4-FFF2-40B4-BE49-F238E27FC236}">
                <a16:creationId xmlns:a16="http://schemas.microsoft.com/office/drawing/2014/main" id="{2DACE7F9-1E8D-441B-9590-CE5AA55A9500}"/>
              </a:ext>
            </a:extLst>
          </p:cNvPr>
          <p:cNvSpPr txBox="1">
            <a:spLocks noChangeArrowheads="1"/>
          </p:cNvSpPr>
          <p:nvPr/>
        </p:nvSpPr>
        <p:spPr bwMode="auto">
          <a:xfrm>
            <a:off x="591641" y="1558596"/>
            <a:ext cx="92611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2400" dirty="0">
                <a:latin typeface="游ゴシック" panose="020B0400000000000000" pitchFamily="50" charset="-128"/>
                <a:ea typeface="游ゴシック" panose="020B0400000000000000" pitchFamily="50" charset="-128"/>
              </a:rPr>
              <a:t>一次治療が効かなくなったときには、がん遺伝子パネル検査を受け、その結果によって治療法を選ぶという選択肢もある</a:t>
            </a:r>
            <a:endParaRPr lang="en-US" altLang="ja-JP" sz="2400" dirty="0">
              <a:latin typeface="游ゴシック" panose="020B0400000000000000" pitchFamily="50" charset="-128"/>
              <a:ea typeface="游ゴシック" panose="020B0400000000000000" pitchFamily="50" charset="-128"/>
            </a:endParaRPr>
          </a:p>
        </p:txBody>
      </p:sp>
      <p:sp>
        <p:nvSpPr>
          <p:cNvPr id="34" name="テキスト ボックス 33">
            <a:extLst>
              <a:ext uri="{FF2B5EF4-FFF2-40B4-BE49-F238E27FC236}">
                <a16:creationId xmlns:a16="http://schemas.microsoft.com/office/drawing/2014/main" id="{48AE9E83-71ED-4AF6-8772-684BCA520B68}"/>
              </a:ext>
            </a:extLst>
          </p:cNvPr>
          <p:cNvSpPr txBox="1"/>
          <p:nvPr/>
        </p:nvSpPr>
        <p:spPr>
          <a:xfrm>
            <a:off x="757241" y="2512652"/>
            <a:ext cx="8248642" cy="1569660"/>
          </a:xfrm>
          <a:prstGeom prst="rect">
            <a:avLst/>
          </a:prstGeom>
          <a:noFill/>
        </p:spPr>
        <p:txBody>
          <a:bodyPr wrap="square">
            <a:spAutoFit/>
          </a:bodyPr>
          <a:lstStyle/>
          <a:p>
            <a:pPr marL="342900" indent="-342900">
              <a:buClr>
                <a:srgbClr val="6C0B5E"/>
              </a:buClr>
              <a:buFont typeface="Wingdings" panose="05000000000000000000" pitchFamily="2" charset="2"/>
              <a:buChar char="l"/>
              <a:defRPr/>
            </a:pPr>
            <a:r>
              <a:rPr lang="en-US" altLang="ja-JP" sz="2400" dirty="0">
                <a:latin typeface="游ゴシック" panose="020B0400000000000000" pitchFamily="50" charset="-128"/>
                <a:ea typeface="游ゴシック" panose="020B0400000000000000" pitchFamily="50" charset="-128"/>
              </a:rPr>
              <a:t>NTRK</a:t>
            </a:r>
            <a:r>
              <a:rPr lang="ja-JP" altLang="en-US" sz="2400" dirty="0">
                <a:latin typeface="游ゴシック" panose="020B0400000000000000" pitchFamily="50" charset="-128"/>
                <a:ea typeface="游ゴシック" panose="020B0400000000000000" pitchFamily="50" charset="-128"/>
              </a:rPr>
              <a:t>（エヌトラック）融合遺伝子が見つかった場合には、</a:t>
            </a:r>
            <a:r>
              <a:rPr lang="en-US" altLang="ja-JP" sz="2400" dirty="0">
                <a:latin typeface="游ゴシック" panose="020B0400000000000000" pitchFamily="50" charset="-128"/>
                <a:ea typeface="游ゴシック" panose="020B0400000000000000" pitchFamily="50" charset="-128"/>
              </a:rPr>
              <a:t>ROS1/TRK</a:t>
            </a:r>
            <a:r>
              <a:rPr lang="ja-JP" altLang="en-US" sz="2400" dirty="0">
                <a:latin typeface="游ゴシック" panose="020B0400000000000000" pitchFamily="50" charset="-128"/>
                <a:ea typeface="游ゴシック" panose="020B0400000000000000" pitchFamily="50" charset="-128"/>
              </a:rPr>
              <a:t>阻害薬のエヌトレクチニブによる治療を検討するが、すい臓がんのうち、</a:t>
            </a:r>
            <a:r>
              <a:rPr lang="en-US" altLang="ja-JP" sz="2400" dirty="0">
                <a:latin typeface="游ゴシック" panose="020B0400000000000000" pitchFamily="50" charset="-128"/>
                <a:ea typeface="游ゴシック" panose="020B0400000000000000" pitchFamily="50" charset="-128"/>
              </a:rPr>
              <a:t>NTRK</a:t>
            </a:r>
            <a:r>
              <a:rPr lang="ja-JP" altLang="en-US" sz="2400" dirty="0">
                <a:latin typeface="游ゴシック" panose="020B0400000000000000" pitchFamily="50" charset="-128"/>
                <a:ea typeface="游ゴシック" panose="020B0400000000000000" pitchFamily="50" charset="-128"/>
              </a:rPr>
              <a:t>融合遺伝子陽性のがんは１％未満</a:t>
            </a:r>
            <a:endParaRPr lang="en-US" altLang="ja-JP" sz="2400" dirty="0">
              <a:latin typeface="游ゴシック" panose="020B0400000000000000" pitchFamily="50" charset="-128"/>
              <a:ea typeface="游ゴシック" panose="020B0400000000000000" pitchFamily="50" charset="-128"/>
            </a:endParaRPr>
          </a:p>
        </p:txBody>
      </p:sp>
      <p:sp>
        <p:nvSpPr>
          <p:cNvPr id="11" name="正方形/長方形 10">
            <a:extLst>
              <a:ext uri="{FF2B5EF4-FFF2-40B4-BE49-F238E27FC236}">
                <a16:creationId xmlns:a16="http://schemas.microsoft.com/office/drawing/2014/main" id="{1E231EB1-DE55-4F70-94B2-056B992AD930}"/>
              </a:ext>
            </a:extLst>
          </p:cNvPr>
          <p:cNvSpPr/>
          <p:nvPr/>
        </p:nvSpPr>
        <p:spPr>
          <a:xfrm>
            <a:off x="2955000" y="288000"/>
            <a:ext cx="3996000" cy="746125"/>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Tree>
    <p:extLst>
      <p:ext uri="{BB962C8B-B14F-4D97-AF65-F5344CB8AC3E}">
        <p14:creationId xmlns:p14="http://schemas.microsoft.com/office/powerpoint/2010/main" val="36772414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9" name="図 6">
            <a:extLst>
              <a:ext uri="{FF2B5EF4-FFF2-40B4-BE49-F238E27FC236}">
                <a16:creationId xmlns:a16="http://schemas.microsoft.com/office/drawing/2014/main" id="{F66E07C7-C46E-47E5-B466-53230610AC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35">
            <a:extLst>
              <a:ext uri="{FF2B5EF4-FFF2-40B4-BE49-F238E27FC236}">
                <a16:creationId xmlns:a16="http://schemas.microsoft.com/office/drawing/2014/main" id="{3E71535A-DC83-4B2C-B5B9-AC9BC39EF025}"/>
              </a:ext>
            </a:extLst>
          </p:cNvPr>
          <p:cNvSpPr txBox="1">
            <a:spLocks noChangeArrowheads="1"/>
          </p:cNvSpPr>
          <p:nvPr/>
        </p:nvSpPr>
        <p:spPr bwMode="auto">
          <a:xfrm>
            <a:off x="3100614" y="288000"/>
            <a:ext cx="36857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3200" b="1" dirty="0">
                <a:solidFill>
                  <a:srgbClr val="6C0B5E"/>
                </a:solidFill>
                <a:latin typeface="游ゴシック" panose="020B0400000000000000" pitchFamily="50" charset="-128"/>
                <a:ea typeface="游ゴシック" panose="020B0400000000000000" pitchFamily="50" charset="-128"/>
              </a:rPr>
              <a:t>膵</a:t>
            </a:r>
            <a:r>
              <a:rPr lang="zh-TW" altLang="en-US" sz="3200" b="1" dirty="0">
                <a:solidFill>
                  <a:srgbClr val="6C0B5E"/>
                </a:solidFill>
                <a:latin typeface="游ゴシック" panose="020B0400000000000000" pitchFamily="50" charset="-128"/>
                <a:ea typeface="游ゴシック" panose="020B0400000000000000" pitchFamily="50" charset="-128"/>
              </a:rPr>
              <a:t>神経内分泌腫瘍</a:t>
            </a:r>
            <a:endParaRPr lang="ja-JP" altLang="en-US" sz="3200" b="1" dirty="0">
              <a:solidFill>
                <a:srgbClr val="6C0B5E"/>
              </a:solidFill>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2C63252D-4E8C-4506-BA8F-664240E9A492}"/>
              </a:ext>
            </a:extLst>
          </p:cNvPr>
          <p:cNvSpPr txBox="1"/>
          <p:nvPr/>
        </p:nvSpPr>
        <p:spPr>
          <a:xfrm>
            <a:off x="676820" y="1358115"/>
            <a:ext cx="8857158" cy="461665"/>
          </a:xfrm>
          <a:prstGeom prst="rect">
            <a:avLst/>
          </a:prstGeom>
          <a:noFill/>
        </p:spPr>
        <p:txBody>
          <a:bodyPr wrap="square" rtlCol="0">
            <a:spAutoFit/>
          </a:bodyPr>
          <a:lstStyle/>
          <a:p>
            <a:r>
              <a:rPr lang="ja-JP" altLang="en-US" sz="2400" dirty="0">
                <a:latin typeface="游ゴシック" panose="020B0400000000000000" pitchFamily="50" charset="-128"/>
                <a:ea typeface="游ゴシック" panose="020B0400000000000000" pitchFamily="50" charset="-128"/>
              </a:rPr>
              <a:t>手術ができないくらいがんが広がっている、悪性度の低いもの</a:t>
            </a:r>
            <a:endParaRPr kumimoji="1" lang="ja-JP" altLang="en-US" sz="2400" dirty="0">
              <a:latin typeface="游ゴシック" panose="020B0400000000000000" pitchFamily="50" charset="-128"/>
              <a:ea typeface="游ゴシック" panose="020B0400000000000000" pitchFamily="50" charset="-128"/>
            </a:endParaRPr>
          </a:p>
        </p:txBody>
      </p:sp>
      <p:sp>
        <p:nvSpPr>
          <p:cNvPr id="17" name="テキスト ボックス 16">
            <a:extLst>
              <a:ext uri="{FF2B5EF4-FFF2-40B4-BE49-F238E27FC236}">
                <a16:creationId xmlns:a16="http://schemas.microsoft.com/office/drawing/2014/main" id="{EEF5638B-2742-46BB-BADD-D8B91A597065}"/>
              </a:ext>
            </a:extLst>
          </p:cNvPr>
          <p:cNvSpPr txBox="1"/>
          <p:nvPr/>
        </p:nvSpPr>
        <p:spPr>
          <a:xfrm>
            <a:off x="517424" y="2581726"/>
            <a:ext cx="9109572" cy="830997"/>
          </a:xfrm>
          <a:prstGeom prst="rect">
            <a:avLst/>
          </a:prstGeom>
          <a:noFill/>
        </p:spPr>
        <p:txBody>
          <a:bodyPr wrap="square" rtlCol="0">
            <a:spAutoFit/>
          </a:bodyPr>
          <a:lstStyle/>
          <a:p>
            <a:pPr algn="ctr"/>
            <a:r>
              <a:rPr lang="ja-JP" altLang="en-US" sz="2400" dirty="0">
                <a:latin typeface="游ゴシック" panose="020B0400000000000000" pitchFamily="50" charset="-128"/>
                <a:ea typeface="游ゴシック" panose="020B0400000000000000" pitchFamily="50" charset="-128"/>
              </a:rPr>
              <a:t>第一選択はランレオチド（注射薬）、スニチニブ（分子標的薬）、エベロリムス（分子標的薬）</a:t>
            </a:r>
            <a:endParaRPr kumimoji="1" lang="ja-JP" altLang="en-US" sz="2400" dirty="0">
              <a:latin typeface="游ゴシック" panose="020B0400000000000000" pitchFamily="50" charset="-128"/>
              <a:ea typeface="游ゴシック" panose="020B0400000000000000" pitchFamily="50" charset="-128"/>
            </a:endParaRPr>
          </a:p>
        </p:txBody>
      </p:sp>
      <p:sp>
        <p:nvSpPr>
          <p:cNvPr id="18" name="テキスト ボックス 17">
            <a:extLst>
              <a:ext uri="{FF2B5EF4-FFF2-40B4-BE49-F238E27FC236}">
                <a16:creationId xmlns:a16="http://schemas.microsoft.com/office/drawing/2014/main" id="{E2A52FB5-7A2E-421E-AE87-3C5F3851130F}"/>
              </a:ext>
            </a:extLst>
          </p:cNvPr>
          <p:cNvSpPr txBox="1"/>
          <p:nvPr/>
        </p:nvSpPr>
        <p:spPr>
          <a:xfrm>
            <a:off x="583802" y="3770384"/>
            <a:ext cx="9043194" cy="1785104"/>
          </a:xfrm>
          <a:prstGeom prst="rect">
            <a:avLst/>
          </a:prstGeom>
          <a:noFill/>
        </p:spPr>
        <p:txBody>
          <a:bodyPr wrap="square" rtlCol="0">
            <a:spAutoFit/>
          </a:bodyPr>
          <a:lstStyle/>
          <a:p>
            <a:pPr marL="342900" indent="-342900">
              <a:buClr>
                <a:srgbClr val="6C0B5E"/>
              </a:buClr>
              <a:buFont typeface="Wingdings" panose="05000000000000000000" pitchFamily="2" charset="2"/>
              <a:buChar char="l"/>
            </a:pPr>
            <a:r>
              <a:rPr lang="ja-JP" altLang="en-US" sz="2400" dirty="0">
                <a:latin typeface="游ゴシック" panose="020B0400000000000000" pitchFamily="50" charset="-128"/>
                <a:ea typeface="游ゴシック" panose="020B0400000000000000" pitchFamily="50" charset="-128"/>
              </a:rPr>
              <a:t>ストレプトゾシン（点滴薬）も選択肢の</a:t>
            </a:r>
            <a:r>
              <a:rPr lang="en-US" altLang="ja-JP" sz="2400" dirty="0">
                <a:latin typeface="游ゴシック" panose="020B0400000000000000" pitchFamily="50" charset="-128"/>
                <a:ea typeface="游ゴシック" panose="020B0400000000000000" pitchFamily="50" charset="-128"/>
              </a:rPr>
              <a:t>1</a:t>
            </a:r>
            <a:r>
              <a:rPr lang="ja-JP" altLang="en-US" sz="2400" dirty="0">
                <a:latin typeface="游ゴシック" panose="020B0400000000000000" pitchFamily="50" charset="-128"/>
                <a:ea typeface="游ゴシック" panose="020B0400000000000000" pitchFamily="50" charset="-128"/>
              </a:rPr>
              <a:t>つ</a:t>
            </a:r>
            <a:endParaRPr lang="en-US" altLang="ja-JP" sz="2400" dirty="0">
              <a:latin typeface="游ゴシック" panose="020B0400000000000000" pitchFamily="50" charset="-128"/>
              <a:ea typeface="游ゴシック" panose="020B0400000000000000" pitchFamily="50" charset="-128"/>
            </a:endParaRPr>
          </a:p>
          <a:p>
            <a:pPr marL="342900" indent="-342900">
              <a:buClr>
                <a:srgbClr val="6C0B5E"/>
              </a:buClr>
              <a:buFont typeface="Wingdings" panose="05000000000000000000" pitchFamily="2" charset="2"/>
              <a:buChar char="l"/>
            </a:pPr>
            <a:endParaRPr lang="en-US" altLang="ja-JP" sz="1400" dirty="0">
              <a:latin typeface="游ゴシック" panose="020B0400000000000000" pitchFamily="50" charset="-128"/>
              <a:ea typeface="游ゴシック" panose="020B0400000000000000" pitchFamily="50" charset="-128"/>
            </a:endParaRPr>
          </a:p>
          <a:p>
            <a:pPr marL="342900" indent="-342900">
              <a:buClr>
                <a:srgbClr val="6C0B5E"/>
              </a:buClr>
              <a:buFont typeface="Wingdings" panose="05000000000000000000" pitchFamily="2" charset="2"/>
              <a:buChar char="l"/>
            </a:pPr>
            <a:r>
              <a:rPr lang="ja-JP" altLang="en-US" sz="2400" dirty="0">
                <a:latin typeface="游ゴシック" panose="020B0400000000000000" pitchFamily="50" charset="-128"/>
                <a:ea typeface="游ゴシック" panose="020B0400000000000000" pitchFamily="50" charset="-128"/>
              </a:rPr>
              <a:t>インスリンなどのホルモンが過剰に産出される症状が出ているときには、オクトレオチド（注射薬）、またはランレオチド（注射薬）を併用</a:t>
            </a:r>
          </a:p>
        </p:txBody>
      </p:sp>
      <p:sp>
        <p:nvSpPr>
          <p:cNvPr id="20" name="下矢印 11">
            <a:extLst>
              <a:ext uri="{FF2B5EF4-FFF2-40B4-BE49-F238E27FC236}">
                <a16:creationId xmlns:a16="http://schemas.microsoft.com/office/drawing/2014/main" id="{D58361E1-B35D-413D-8540-A48F1A75B976}"/>
              </a:ext>
            </a:extLst>
          </p:cNvPr>
          <p:cNvSpPr/>
          <p:nvPr/>
        </p:nvSpPr>
        <p:spPr>
          <a:xfrm>
            <a:off x="4549580" y="1888711"/>
            <a:ext cx="787787" cy="475993"/>
          </a:xfrm>
          <a:prstGeom prst="downArrow">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9" name="正方形/長方形 8">
            <a:extLst>
              <a:ext uri="{FF2B5EF4-FFF2-40B4-BE49-F238E27FC236}">
                <a16:creationId xmlns:a16="http://schemas.microsoft.com/office/drawing/2014/main" id="{50888E1C-6229-47C7-BBAA-DE24E77F0E44}"/>
              </a:ext>
            </a:extLst>
          </p:cNvPr>
          <p:cNvSpPr/>
          <p:nvPr/>
        </p:nvSpPr>
        <p:spPr>
          <a:xfrm>
            <a:off x="2955000" y="207324"/>
            <a:ext cx="3996000" cy="746125"/>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9" name="図 6">
            <a:extLst>
              <a:ext uri="{FF2B5EF4-FFF2-40B4-BE49-F238E27FC236}">
                <a16:creationId xmlns:a16="http://schemas.microsoft.com/office/drawing/2014/main" id="{F66E07C7-C46E-47E5-B466-53230610AC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35">
            <a:extLst>
              <a:ext uri="{FF2B5EF4-FFF2-40B4-BE49-F238E27FC236}">
                <a16:creationId xmlns:a16="http://schemas.microsoft.com/office/drawing/2014/main" id="{3E71535A-DC83-4B2C-B5B9-AC9BC39EF025}"/>
              </a:ext>
            </a:extLst>
          </p:cNvPr>
          <p:cNvSpPr txBox="1">
            <a:spLocks noChangeArrowheads="1"/>
          </p:cNvSpPr>
          <p:nvPr/>
        </p:nvSpPr>
        <p:spPr bwMode="auto">
          <a:xfrm>
            <a:off x="3181260" y="287998"/>
            <a:ext cx="35434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3200" b="1" dirty="0">
                <a:solidFill>
                  <a:srgbClr val="6C0B5E"/>
                </a:solidFill>
                <a:latin typeface="游ゴシック" panose="020B0400000000000000" pitchFamily="50" charset="-128"/>
                <a:ea typeface="游ゴシック" panose="020B0400000000000000" pitchFamily="50" charset="-128"/>
              </a:rPr>
              <a:t>膵</a:t>
            </a:r>
            <a:r>
              <a:rPr lang="zh-TW" altLang="en-US" sz="3200" b="1" dirty="0">
                <a:solidFill>
                  <a:srgbClr val="6C0B5E"/>
                </a:solidFill>
                <a:latin typeface="游ゴシック" panose="020B0400000000000000" pitchFamily="50" charset="-128"/>
                <a:ea typeface="游ゴシック" panose="020B0400000000000000" pitchFamily="50" charset="-128"/>
              </a:rPr>
              <a:t>神経内分泌</a:t>
            </a:r>
            <a:r>
              <a:rPr lang="ja-JP" altLang="en-US" sz="3200" b="1" dirty="0">
                <a:solidFill>
                  <a:srgbClr val="6C0B5E"/>
                </a:solidFill>
                <a:latin typeface="游ゴシック" panose="020B0400000000000000" pitchFamily="50" charset="-128"/>
                <a:ea typeface="游ゴシック" panose="020B0400000000000000" pitchFamily="50" charset="-128"/>
              </a:rPr>
              <a:t>がん</a:t>
            </a:r>
          </a:p>
        </p:txBody>
      </p:sp>
      <p:sp>
        <p:nvSpPr>
          <p:cNvPr id="17" name="テキスト ボックス 16">
            <a:extLst>
              <a:ext uri="{FF2B5EF4-FFF2-40B4-BE49-F238E27FC236}">
                <a16:creationId xmlns:a16="http://schemas.microsoft.com/office/drawing/2014/main" id="{EEF5638B-2742-46BB-BADD-D8B91A597065}"/>
              </a:ext>
            </a:extLst>
          </p:cNvPr>
          <p:cNvSpPr txBox="1"/>
          <p:nvPr/>
        </p:nvSpPr>
        <p:spPr>
          <a:xfrm>
            <a:off x="550613" y="2560563"/>
            <a:ext cx="9109572" cy="1569660"/>
          </a:xfrm>
          <a:prstGeom prst="rect">
            <a:avLst/>
          </a:prstGeom>
          <a:noFill/>
        </p:spPr>
        <p:txBody>
          <a:bodyPr wrap="square" rtlCol="0">
            <a:spAutoFit/>
          </a:bodyPr>
          <a:lstStyle/>
          <a:p>
            <a:r>
              <a:rPr lang="ja-JP" altLang="en-US" sz="3200" dirty="0">
                <a:latin typeface="游ゴシック" panose="020B0400000000000000" pitchFamily="50" charset="-128"/>
                <a:ea typeface="游ゴシック" panose="020B0400000000000000" pitchFamily="50" charset="-128"/>
              </a:rPr>
              <a:t>シスプラチンとイリノテカン、シスプラチンとエトポシドの併用療法など、小細胞肺がんの治療に準じた薬物療法をすることが一般的</a:t>
            </a:r>
            <a:endParaRPr kumimoji="1" lang="ja-JP" altLang="en-US" sz="3200" dirty="0">
              <a:latin typeface="游ゴシック" panose="020B0400000000000000" pitchFamily="50" charset="-128"/>
              <a:ea typeface="游ゴシック" panose="020B0400000000000000" pitchFamily="50" charset="-128"/>
            </a:endParaRPr>
          </a:p>
        </p:txBody>
      </p:sp>
      <p:sp>
        <p:nvSpPr>
          <p:cNvPr id="9" name="正方形/長方形 8">
            <a:extLst>
              <a:ext uri="{FF2B5EF4-FFF2-40B4-BE49-F238E27FC236}">
                <a16:creationId xmlns:a16="http://schemas.microsoft.com/office/drawing/2014/main" id="{E3438EB3-B69D-4B5D-A0AA-3B9DF90C67B5}"/>
              </a:ext>
            </a:extLst>
          </p:cNvPr>
          <p:cNvSpPr/>
          <p:nvPr/>
        </p:nvSpPr>
        <p:spPr>
          <a:xfrm>
            <a:off x="2955000" y="207324"/>
            <a:ext cx="3996000" cy="746125"/>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Tree>
    <p:extLst>
      <p:ext uri="{BB962C8B-B14F-4D97-AF65-F5344CB8AC3E}">
        <p14:creationId xmlns:p14="http://schemas.microsoft.com/office/powerpoint/2010/main" val="12996531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図 5">
            <a:extLst>
              <a:ext uri="{FF2B5EF4-FFF2-40B4-BE49-F238E27FC236}">
                <a16:creationId xmlns:a16="http://schemas.microsoft.com/office/drawing/2014/main" id="{5ED2A7E9-210B-4989-96C2-BC5286E014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楕円 4">
            <a:extLst>
              <a:ext uri="{FF2B5EF4-FFF2-40B4-BE49-F238E27FC236}">
                <a16:creationId xmlns:a16="http://schemas.microsoft.com/office/drawing/2014/main" id="{36E36417-92DD-45D1-927F-8680B74B68A2}"/>
              </a:ext>
            </a:extLst>
          </p:cNvPr>
          <p:cNvSpPr/>
          <p:nvPr/>
        </p:nvSpPr>
        <p:spPr bwMode="auto">
          <a:xfrm>
            <a:off x="360363" y="360363"/>
            <a:ext cx="1277937" cy="1279525"/>
          </a:xfrm>
          <a:prstGeom prst="ellipse">
            <a:avLst/>
          </a:prstGeom>
          <a:solidFill>
            <a:srgbClr val="891B86"/>
          </a:solidFill>
          <a:ln>
            <a:solidFill>
              <a:srgbClr val="891B8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4000" dirty="0">
                <a:latin typeface="+mj-ea"/>
                <a:ea typeface="+mj-ea"/>
              </a:rPr>
              <a:t>Q</a:t>
            </a:r>
            <a:endParaRPr lang="ja-JP" altLang="en-US" sz="4000" dirty="0">
              <a:latin typeface="+mj-ea"/>
              <a:ea typeface="+mj-ea"/>
            </a:endParaRPr>
          </a:p>
        </p:txBody>
      </p:sp>
      <p:sp>
        <p:nvSpPr>
          <p:cNvPr id="6" name="楕円 5">
            <a:extLst>
              <a:ext uri="{FF2B5EF4-FFF2-40B4-BE49-F238E27FC236}">
                <a16:creationId xmlns:a16="http://schemas.microsoft.com/office/drawing/2014/main" id="{6474E149-58A3-4DAB-B8C7-2357E60DD480}"/>
              </a:ext>
            </a:extLst>
          </p:cNvPr>
          <p:cNvSpPr/>
          <p:nvPr/>
        </p:nvSpPr>
        <p:spPr bwMode="auto">
          <a:xfrm>
            <a:off x="1203325" y="1108075"/>
            <a:ext cx="871538" cy="871538"/>
          </a:xfrm>
          <a:prstGeom prst="ellipse">
            <a:avLst/>
          </a:prstGeom>
          <a:solidFill>
            <a:srgbClr val="FEFCD8"/>
          </a:solidFill>
          <a:ln>
            <a:solidFill>
              <a:srgbClr val="891B8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4000" dirty="0">
                <a:solidFill>
                  <a:srgbClr val="891B86"/>
                </a:solidFill>
                <a:latin typeface="+mj-ea"/>
                <a:ea typeface="+mj-ea"/>
              </a:rPr>
              <a:t>7</a:t>
            </a:r>
            <a:endParaRPr lang="ja-JP" altLang="en-US" sz="4000" dirty="0">
              <a:solidFill>
                <a:srgbClr val="891B86"/>
              </a:solidFill>
              <a:latin typeface="+mj-ea"/>
              <a:ea typeface="+mj-ea"/>
            </a:endParaRPr>
          </a:p>
        </p:txBody>
      </p:sp>
      <p:sp>
        <p:nvSpPr>
          <p:cNvPr id="7" name="テキスト ボックス 7">
            <a:extLst>
              <a:ext uri="{FF2B5EF4-FFF2-40B4-BE49-F238E27FC236}">
                <a16:creationId xmlns:a16="http://schemas.microsoft.com/office/drawing/2014/main" id="{202A8A1E-5872-422E-AE84-0F07CE9C06E8}"/>
              </a:ext>
            </a:extLst>
          </p:cNvPr>
          <p:cNvSpPr txBox="1">
            <a:spLocks noChangeArrowheads="1"/>
          </p:cNvSpPr>
          <p:nvPr/>
        </p:nvSpPr>
        <p:spPr bwMode="auto">
          <a:xfrm>
            <a:off x="2074863" y="584200"/>
            <a:ext cx="7566025" cy="1323439"/>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None/>
              <a:defRPr/>
            </a:pPr>
            <a:r>
              <a:rPr lang="ja-JP" altLang="en-US" sz="4000" spc="-150" dirty="0">
                <a:latin typeface="游ゴシック" panose="020B0400000000000000" pitchFamily="50" charset="-128"/>
                <a:ea typeface="游ゴシック" panose="020B0400000000000000" pitchFamily="50" charset="-128"/>
              </a:rPr>
              <a:t>薬物療法ではどのような</a:t>
            </a:r>
            <a:r>
              <a:rPr lang="ja-JP" altLang="en-US" sz="4000" spc="-150" dirty="0">
                <a:solidFill>
                  <a:srgbClr val="791876"/>
                </a:solidFill>
                <a:latin typeface="游ゴシック" panose="020B0400000000000000" pitchFamily="50" charset="-128"/>
                <a:ea typeface="游ゴシック" panose="020B0400000000000000" pitchFamily="50" charset="-128"/>
              </a:rPr>
              <a:t>副作用</a:t>
            </a:r>
            <a:r>
              <a:rPr lang="ja-JP" altLang="en-US" sz="4000" spc="-150" dirty="0">
                <a:latin typeface="游ゴシック" panose="020B0400000000000000" pitchFamily="50" charset="-128"/>
                <a:ea typeface="游ゴシック" panose="020B0400000000000000" pitchFamily="50" charset="-128"/>
              </a:rPr>
              <a:t>がいつごろ現れますか</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7" name="図 3">
            <a:extLst>
              <a:ext uri="{FF2B5EF4-FFF2-40B4-BE49-F238E27FC236}">
                <a16:creationId xmlns:a16="http://schemas.microsoft.com/office/drawing/2014/main" id="{191EF3C2-1D11-49B4-8F0D-1A9F5A8B7C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楕円 5">
            <a:extLst>
              <a:ext uri="{FF2B5EF4-FFF2-40B4-BE49-F238E27FC236}">
                <a16:creationId xmlns:a16="http://schemas.microsoft.com/office/drawing/2014/main" id="{7A24D836-0277-4619-B53E-884750607524}"/>
              </a:ext>
            </a:extLst>
          </p:cNvPr>
          <p:cNvSpPr/>
          <p:nvPr/>
        </p:nvSpPr>
        <p:spPr bwMode="auto">
          <a:xfrm>
            <a:off x="360363" y="360363"/>
            <a:ext cx="1277937" cy="1279525"/>
          </a:xfrm>
          <a:prstGeom prst="ellipse">
            <a:avLst/>
          </a:prstGeom>
          <a:solidFill>
            <a:srgbClr val="891B86"/>
          </a:solidFill>
          <a:ln>
            <a:solidFill>
              <a:srgbClr val="891B8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4000" dirty="0">
                <a:latin typeface="+mj-ea"/>
                <a:ea typeface="+mj-ea"/>
              </a:rPr>
              <a:t>Q</a:t>
            </a:r>
            <a:endParaRPr lang="ja-JP" altLang="en-US" sz="4000" dirty="0">
              <a:latin typeface="+mj-ea"/>
              <a:ea typeface="+mj-ea"/>
            </a:endParaRPr>
          </a:p>
        </p:txBody>
      </p:sp>
      <p:sp>
        <p:nvSpPr>
          <p:cNvPr id="7" name="楕円 6">
            <a:extLst>
              <a:ext uri="{FF2B5EF4-FFF2-40B4-BE49-F238E27FC236}">
                <a16:creationId xmlns:a16="http://schemas.microsoft.com/office/drawing/2014/main" id="{520A0B10-AD4B-4DAD-B463-189CBC697843}"/>
              </a:ext>
            </a:extLst>
          </p:cNvPr>
          <p:cNvSpPr/>
          <p:nvPr/>
        </p:nvSpPr>
        <p:spPr bwMode="auto">
          <a:xfrm>
            <a:off x="1203325" y="1108075"/>
            <a:ext cx="871538" cy="871538"/>
          </a:xfrm>
          <a:prstGeom prst="ellipse">
            <a:avLst/>
          </a:prstGeom>
          <a:solidFill>
            <a:srgbClr val="FEFCD8"/>
          </a:solidFill>
          <a:ln>
            <a:solidFill>
              <a:srgbClr val="891B8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4000" dirty="0">
                <a:solidFill>
                  <a:srgbClr val="891B86"/>
                </a:solidFill>
                <a:latin typeface="+mj-ea"/>
                <a:ea typeface="+mj-ea"/>
              </a:rPr>
              <a:t>7</a:t>
            </a:r>
            <a:endParaRPr lang="ja-JP" altLang="en-US" sz="4000" dirty="0">
              <a:solidFill>
                <a:srgbClr val="891B86"/>
              </a:solidFill>
              <a:latin typeface="+mj-ea"/>
              <a:ea typeface="+mj-ea"/>
            </a:endParaRPr>
          </a:p>
        </p:txBody>
      </p:sp>
      <p:sp>
        <p:nvSpPr>
          <p:cNvPr id="8" name="テキスト ボックス 7">
            <a:extLst>
              <a:ext uri="{FF2B5EF4-FFF2-40B4-BE49-F238E27FC236}">
                <a16:creationId xmlns:a16="http://schemas.microsoft.com/office/drawing/2014/main" id="{B29719A1-4449-48FA-9C08-3B577F5A4FBA}"/>
              </a:ext>
            </a:extLst>
          </p:cNvPr>
          <p:cNvSpPr txBox="1">
            <a:spLocks noChangeArrowheads="1"/>
          </p:cNvSpPr>
          <p:nvPr/>
        </p:nvSpPr>
        <p:spPr bwMode="auto">
          <a:xfrm>
            <a:off x="2074863" y="584200"/>
            <a:ext cx="7566025" cy="1323439"/>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None/>
              <a:defRPr/>
            </a:pPr>
            <a:r>
              <a:rPr lang="ja-JP" altLang="en-US" sz="4000" spc="-150" dirty="0">
                <a:latin typeface="游ゴシック" panose="020B0400000000000000" pitchFamily="50" charset="-128"/>
                <a:ea typeface="游ゴシック" panose="020B0400000000000000" pitchFamily="50" charset="-128"/>
              </a:rPr>
              <a:t>薬物療法ではどのような</a:t>
            </a:r>
            <a:r>
              <a:rPr lang="ja-JP" altLang="en-US" sz="4000" spc="-150" dirty="0">
                <a:solidFill>
                  <a:srgbClr val="791876"/>
                </a:solidFill>
                <a:latin typeface="游ゴシック" panose="020B0400000000000000" pitchFamily="50" charset="-128"/>
                <a:ea typeface="游ゴシック" panose="020B0400000000000000" pitchFamily="50" charset="-128"/>
              </a:rPr>
              <a:t>副作用</a:t>
            </a:r>
            <a:r>
              <a:rPr lang="ja-JP" altLang="en-US" sz="4000" spc="-150" dirty="0">
                <a:latin typeface="游ゴシック" panose="020B0400000000000000" pitchFamily="50" charset="-128"/>
                <a:ea typeface="游ゴシック" panose="020B0400000000000000" pitchFamily="50" charset="-128"/>
              </a:rPr>
              <a:t>がいつごろ現れますか</a:t>
            </a:r>
          </a:p>
        </p:txBody>
      </p:sp>
      <p:sp>
        <p:nvSpPr>
          <p:cNvPr id="9" name="テキスト ボックス 1">
            <a:extLst>
              <a:ext uri="{FF2B5EF4-FFF2-40B4-BE49-F238E27FC236}">
                <a16:creationId xmlns:a16="http://schemas.microsoft.com/office/drawing/2014/main" id="{65ACF5F5-5972-4AA3-9D67-F52C10F862A3}"/>
              </a:ext>
            </a:extLst>
          </p:cNvPr>
          <p:cNvSpPr txBox="1">
            <a:spLocks noChangeArrowheads="1"/>
          </p:cNvSpPr>
          <p:nvPr/>
        </p:nvSpPr>
        <p:spPr bwMode="auto">
          <a:xfrm>
            <a:off x="1203325" y="2387600"/>
            <a:ext cx="7685445" cy="336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lnSpc>
                <a:spcPct val="150000"/>
              </a:lnSpc>
              <a:spcBef>
                <a:spcPct val="0"/>
              </a:spcBef>
              <a:buFont typeface="Wingdings" panose="05000000000000000000" pitchFamily="2" charset="2"/>
              <a:buChar char="l"/>
            </a:pPr>
            <a:r>
              <a:rPr lang="ja-JP" altLang="en-US" sz="2400" dirty="0">
                <a:latin typeface="游ゴシック" panose="020B0400000000000000" pitchFamily="50" charset="-128"/>
                <a:ea typeface="游ゴシック" panose="020B0400000000000000" pitchFamily="50" charset="-128"/>
              </a:rPr>
              <a:t>抗がん剤の点滴中か</a:t>
            </a:r>
            <a:r>
              <a:rPr lang="en-US" altLang="ja-JP" sz="2400" dirty="0">
                <a:latin typeface="游ゴシック" panose="020B0400000000000000" pitchFamily="50" charset="-128"/>
                <a:ea typeface="游ゴシック" panose="020B0400000000000000" pitchFamily="50" charset="-128"/>
              </a:rPr>
              <a:t>24</a:t>
            </a:r>
            <a:r>
              <a:rPr lang="ja-JP" altLang="en-US" sz="2400" dirty="0">
                <a:latin typeface="游ゴシック" panose="020B0400000000000000" pitchFamily="50" charset="-128"/>
                <a:ea typeface="游ゴシック" panose="020B0400000000000000" pitchFamily="50" charset="-128"/>
              </a:rPr>
              <a:t>時間以内に出現</a:t>
            </a:r>
            <a:endParaRPr lang="en-US" altLang="ja-JP" sz="2400" dirty="0">
              <a:latin typeface="游ゴシック" panose="020B0400000000000000" pitchFamily="50" charset="-128"/>
              <a:ea typeface="游ゴシック" panose="020B0400000000000000" pitchFamily="50" charset="-128"/>
            </a:endParaRPr>
          </a:p>
          <a:p>
            <a:pPr>
              <a:lnSpc>
                <a:spcPct val="150000"/>
              </a:lnSpc>
              <a:spcBef>
                <a:spcPct val="0"/>
              </a:spcBef>
              <a:buFontTx/>
              <a:buNone/>
            </a:pPr>
            <a:r>
              <a:rPr lang="ja-JP" altLang="en-US" sz="2400" b="1" dirty="0">
                <a:solidFill>
                  <a:srgbClr val="6C0B5E"/>
                </a:solidFill>
                <a:latin typeface="游ゴシック" panose="020B0400000000000000" pitchFamily="50" charset="-128"/>
                <a:ea typeface="游ゴシック" panose="020B0400000000000000" pitchFamily="50" charset="-128"/>
              </a:rPr>
              <a:t>　　吐き気、アレルギー反応、血管痛</a:t>
            </a:r>
            <a:endParaRPr lang="en-US" altLang="ja-JP" sz="2400" b="1" dirty="0">
              <a:solidFill>
                <a:srgbClr val="6C0B5E"/>
              </a:solidFill>
              <a:latin typeface="游ゴシック" panose="020B0400000000000000" pitchFamily="50" charset="-128"/>
              <a:ea typeface="游ゴシック" panose="020B0400000000000000" pitchFamily="50" charset="-128"/>
            </a:endParaRPr>
          </a:p>
          <a:p>
            <a:pPr marL="342900" indent="-342900">
              <a:lnSpc>
                <a:spcPct val="150000"/>
              </a:lnSpc>
              <a:spcBef>
                <a:spcPct val="0"/>
              </a:spcBef>
              <a:buFont typeface="Wingdings" panose="05000000000000000000" pitchFamily="2" charset="2"/>
              <a:buChar char="l"/>
            </a:pPr>
            <a:r>
              <a:rPr lang="ja-JP" altLang="en-US" sz="2400" dirty="0">
                <a:latin typeface="游ゴシック" panose="020B0400000000000000" pitchFamily="50" charset="-128"/>
                <a:ea typeface="游ゴシック" panose="020B0400000000000000" pitchFamily="50" charset="-128"/>
              </a:rPr>
              <a:t>３日～２週間後に出現</a:t>
            </a:r>
            <a:endParaRPr lang="en-US" altLang="ja-JP" sz="2400" dirty="0">
              <a:latin typeface="游ゴシック" panose="020B0400000000000000" pitchFamily="50" charset="-128"/>
              <a:ea typeface="游ゴシック" panose="020B0400000000000000" pitchFamily="50" charset="-128"/>
            </a:endParaRPr>
          </a:p>
          <a:p>
            <a:pPr>
              <a:lnSpc>
                <a:spcPct val="150000"/>
              </a:lnSpc>
              <a:spcBef>
                <a:spcPct val="0"/>
              </a:spcBef>
              <a:buFontTx/>
              <a:buNone/>
            </a:pPr>
            <a:r>
              <a:rPr lang="ja-JP" altLang="en-US" sz="2400" b="1" dirty="0">
                <a:solidFill>
                  <a:srgbClr val="6C0B5E"/>
                </a:solidFill>
                <a:latin typeface="游ゴシック" panose="020B0400000000000000" pitchFamily="50" charset="-128"/>
                <a:ea typeface="游ゴシック" panose="020B0400000000000000" pitchFamily="50" charset="-128"/>
              </a:rPr>
              <a:t>　　骨髄抑制、口内炎、下痢、全身倦怠感</a:t>
            </a:r>
            <a:endParaRPr lang="en-US" altLang="ja-JP" sz="2400" b="1" dirty="0">
              <a:solidFill>
                <a:srgbClr val="6C0B5E"/>
              </a:solidFill>
              <a:latin typeface="游ゴシック" panose="020B0400000000000000" pitchFamily="50" charset="-128"/>
              <a:ea typeface="游ゴシック" panose="020B0400000000000000" pitchFamily="50" charset="-128"/>
            </a:endParaRPr>
          </a:p>
          <a:p>
            <a:pPr marL="342900" indent="-342900">
              <a:lnSpc>
                <a:spcPct val="150000"/>
              </a:lnSpc>
              <a:spcBef>
                <a:spcPct val="0"/>
              </a:spcBef>
              <a:buFont typeface="Wingdings" panose="05000000000000000000" pitchFamily="2" charset="2"/>
              <a:buChar char="l"/>
            </a:pPr>
            <a:r>
              <a:rPr lang="ja-JP" altLang="en-US" sz="2400" dirty="0">
                <a:latin typeface="游ゴシック" panose="020B0400000000000000" pitchFamily="50" charset="-128"/>
                <a:ea typeface="游ゴシック" panose="020B0400000000000000" pitchFamily="50" charset="-128"/>
              </a:rPr>
              <a:t>１か月以上経ってから出る副作用</a:t>
            </a:r>
            <a:endParaRPr lang="en-US" altLang="ja-JP" sz="2400" dirty="0">
              <a:latin typeface="游ゴシック" panose="020B0400000000000000" pitchFamily="50" charset="-128"/>
              <a:ea typeface="游ゴシック" panose="020B0400000000000000" pitchFamily="50" charset="-128"/>
            </a:endParaRPr>
          </a:p>
          <a:p>
            <a:pPr>
              <a:lnSpc>
                <a:spcPct val="150000"/>
              </a:lnSpc>
              <a:spcBef>
                <a:spcPct val="0"/>
              </a:spcBef>
              <a:buFontTx/>
              <a:buNone/>
            </a:pPr>
            <a:r>
              <a:rPr lang="ja-JP" altLang="en-US" sz="2400" b="1" dirty="0">
                <a:solidFill>
                  <a:srgbClr val="6C0B5E"/>
                </a:solidFill>
                <a:latin typeface="游ゴシック" panose="020B0400000000000000" pitchFamily="50" charset="-128"/>
                <a:ea typeface="游ゴシック" panose="020B0400000000000000" pitchFamily="50" charset="-128"/>
              </a:rPr>
              <a:t>　　脱毛、間質性肺炎、涙目など</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2" name="図 15">
            <a:extLst>
              <a:ext uri="{FF2B5EF4-FFF2-40B4-BE49-F238E27FC236}">
                <a16:creationId xmlns:a16="http://schemas.microsoft.com/office/drawing/2014/main" id="{0D6C2E32-7743-41DD-A6AE-1DECE00442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6056313"/>
            <a:ext cx="513397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図 16">
            <a:extLst>
              <a:ext uri="{FF2B5EF4-FFF2-40B4-BE49-F238E27FC236}">
                <a16:creationId xmlns:a16="http://schemas.microsoft.com/office/drawing/2014/main" id="{029E5CE3-7377-4154-A49F-8CC2A4E268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38" y="1455738"/>
            <a:ext cx="10071101"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a:extLst>
              <a:ext uri="{FF2B5EF4-FFF2-40B4-BE49-F238E27FC236}">
                <a16:creationId xmlns:a16="http://schemas.microsoft.com/office/drawing/2014/main" id="{5E8A39FC-8C8B-4FAB-975B-8E61C57BDD30}"/>
              </a:ext>
            </a:extLst>
          </p:cNvPr>
          <p:cNvSpPr txBox="1"/>
          <p:nvPr/>
        </p:nvSpPr>
        <p:spPr>
          <a:xfrm>
            <a:off x="966442" y="688032"/>
            <a:ext cx="8046140" cy="461665"/>
          </a:xfrm>
          <a:prstGeom prst="rect">
            <a:avLst/>
          </a:prstGeom>
          <a:noFill/>
        </p:spPr>
        <p:txBody>
          <a:bodyPr wrap="square" rtlCol="0">
            <a:spAutoFit/>
          </a:bodyPr>
          <a:lstStyle/>
          <a:p>
            <a:r>
              <a:rPr lang="ja-JP" altLang="en-US" sz="2400" dirty="0">
                <a:latin typeface="游ゴシック" panose="020B0400000000000000" pitchFamily="50" charset="-128"/>
                <a:ea typeface="游ゴシック" panose="020B0400000000000000" pitchFamily="50" charset="-128"/>
              </a:rPr>
              <a:t>どんな副作用がいつごろ現れるのか知っておきましょう</a:t>
            </a:r>
            <a:endParaRPr kumimoji="1" lang="ja-JP" altLang="en-US" sz="2400" dirty="0">
              <a:latin typeface="游ゴシック" panose="020B0400000000000000" pitchFamily="50" charset="-128"/>
              <a:ea typeface="游ゴシック" panose="020B0400000000000000" pitchFamily="50" charset="-128"/>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35">
            <a:extLst>
              <a:ext uri="{FF2B5EF4-FFF2-40B4-BE49-F238E27FC236}">
                <a16:creationId xmlns:a16="http://schemas.microsoft.com/office/drawing/2014/main" id="{73F6CA0B-6AFD-4D7D-9303-160ED8001CBD}"/>
              </a:ext>
            </a:extLst>
          </p:cNvPr>
          <p:cNvSpPr txBox="1">
            <a:spLocks noChangeArrowheads="1"/>
          </p:cNvSpPr>
          <p:nvPr/>
        </p:nvSpPr>
        <p:spPr bwMode="auto">
          <a:xfrm>
            <a:off x="1944223" y="1029824"/>
            <a:ext cx="58540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en-US" altLang="ja-JP" sz="3200" b="1" dirty="0">
                <a:solidFill>
                  <a:srgbClr val="6C0B5E"/>
                </a:solidFill>
                <a:latin typeface="游ゴシック" panose="020B0400000000000000" pitchFamily="50" charset="-128"/>
                <a:ea typeface="游ゴシック" panose="020B0400000000000000" pitchFamily="50" charset="-128"/>
              </a:rPr>
              <a:t>FOLFIRINOX</a:t>
            </a:r>
            <a:r>
              <a:rPr lang="ja-JP" altLang="en-US" sz="3200" b="1" dirty="0">
                <a:solidFill>
                  <a:srgbClr val="6C0B5E"/>
                </a:solidFill>
                <a:latin typeface="游ゴシック" panose="020B0400000000000000" pitchFamily="50" charset="-128"/>
                <a:ea typeface="游ゴシック" panose="020B0400000000000000" pitchFamily="50" charset="-128"/>
              </a:rPr>
              <a:t>療法の副作用</a:t>
            </a:r>
          </a:p>
        </p:txBody>
      </p:sp>
      <p:sp>
        <p:nvSpPr>
          <p:cNvPr id="19" name="正方形/長方形 18">
            <a:extLst>
              <a:ext uri="{FF2B5EF4-FFF2-40B4-BE49-F238E27FC236}">
                <a16:creationId xmlns:a16="http://schemas.microsoft.com/office/drawing/2014/main" id="{0D1C6FD0-121B-43F2-B434-169B04CE520A}"/>
              </a:ext>
            </a:extLst>
          </p:cNvPr>
          <p:cNvSpPr/>
          <p:nvPr/>
        </p:nvSpPr>
        <p:spPr>
          <a:xfrm>
            <a:off x="1858961" y="949150"/>
            <a:ext cx="6024563" cy="746125"/>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aphicFrame>
        <p:nvGraphicFramePr>
          <p:cNvPr id="9" name="表 9">
            <a:extLst>
              <a:ext uri="{FF2B5EF4-FFF2-40B4-BE49-F238E27FC236}">
                <a16:creationId xmlns:a16="http://schemas.microsoft.com/office/drawing/2014/main" id="{051A9B1D-CF66-49A1-A953-B2DF3BD71107}"/>
              </a:ext>
            </a:extLst>
          </p:cNvPr>
          <p:cNvGraphicFramePr>
            <a:graphicFrameLocks noGrp="1"/>
          </p:cNvGraphicFramePr>
          <p:nvPr>
            <p:extLst>
              <p:ext uri="{D42A27DB-BD31-4B8C-83A1-F6EECF244321}">
                <p14:modId xmlns:p14="http://schemas.microsoft.com/office/powerpoint/2010/main" val="4276441638"/>
              </p:ext>
            </p:extLst>
          </p:nvPr>
        </p:nvGraphicFramePr>
        <p:xfrm>
          <a:off x="475093" y="2515691"/>
          <a:ext cx="8955814" cy="2783548"/>
        </p:xfrm>
        <a:graphic>
          <a:graphicData uri="http://schemas.openxmlformats.org/drawingml/2006/table">
            <a:tbl>
              <a:tblPr firstRow="1" bandRow="1">
                <a:tableStyleId>{00A15C55-8517-42AA-B614-E9B94910E393}</a:tableStyleId>
              </a:tblPr>
              <a:tblGrid>
                <a:gridCol w="3481979">
                  <a:extLst>
                    <a:ext uri="{9D8B030D-6E8A-4147-A177-3AD203B41FA5}">
                      <a16:colId xmlns:a16="http://schemas.microsoft.com/office/drawing/2014/main" val="4102022157"/>
                    </a:ext>
                  </a:extLst>
                </a:gridCol>
                <a:gridCol w="5473835">
                  <a:extLst>
                    <a:ext uri="{9D8B030D-6E8A-4147-A177-3AD203B41FA5}">
                      <a16:colId xmlns:a16="http://schemas.microsoft.com/office/drawing/2014/main" val="754629311"/>
                    </a:ext>
                  </a:extLst>
                </a:gridCol>
              </a:tblGrid>
              <a:tr h="497548">
                <a:tc>
                  <a:txBody>
                    <a:bodyPr/>
                    <a:lstStyle/>
                    <a:p>
                      <a:pPr algn="ctr"/>
                      <a:r>
                        <a:rPr kumimoji="1" lang="ja-JP" altLang="en-US" sz="2400" dirty="0"/>
                        <a:t>使用薬剤</a:t>
                      </a:r>
                    </a:p>
                  </a:txBody>
                  <a:tcPr/>
                </a:tc>
                <a:tc>
                  <a:txBody>
                    <a:bodyPr/>
                    <a:lstStyle/>
                    <a:p>
                      <a:pPr algn="ctr"/>
                      <a:r>
                        <a:rPr kumimoji="1" lang="ja-JP" altLang="en-US" sz="2400" dirty="0"/>
                        <a:t>特徴</a:t>
                      </a:r>
                    </a:p>
                  </a:txBody>
                  <a:tcPr/>
                </a:tc>
                <a:extLst>
                  <a:ext uri="{0D108BD9-81ED-4DB2-BD59-A6C34878D82A}">
                    <a16:rowId xmlns:a16="http://schemas.microsoft.com/office/drawing/2014/main" val="217701111"/>
                  </a:ext>
                </a:extLst>
              </a:tr>
              <a:tr h="2089703">
                <a:tc>
                  <a:txBody>
                    <a:bodyPr/>
                    <a:lstStyle/>
                    <a:p>
                      <a:pPr marL="342900" indent="-342900" algn="l">
                        <a:buFont typeface="Arial" panose="020B0604020202020204" pitchFamily="34" charset="0"/>
                        <a:buChar char="•"/>
                      </a:pPr>
                      <a:r>
                        <a:rPr lang="ja-JP" altLang="en-US" sz="2400" dirty="0">
                          <a:latin typeface="游ゴシック" panose="020B0400000000000000" pitchFamily="50" charset="-128"/>
                          <a:ea typeface="游ゴシック" panose="020B0400000000000000" pitchFamily="50" charset="-128"/>
                        </a:rPr>
                        <a:t>オキサリプラチン</a:t>
                      </a:r>
                      <a:endParaRPr lang="en-US" altLang="ja-JP" sz="2400" dirty="0">
                        <a:latin typeface="游ゴシック" panose="020B0400000000000000" pitchFamily="50" charset="-128"/>
                        <a:ea typeface="游ゴシック" panose="020B0400000000000000" pitchFamily="50" charset="-128"/>
                      </a:endParaRPr>
                    </a:p>
                    <a:p>
                      <a:pPr marL="342900" indent="-342900" algn="l">
                        <a:buFont typeface="Arial" panose="020B0604020202020204" pitchFamily="34" charset="0"/>
                        <a:buChar char="•"/>
                      </a:pPr>
                      <a:r>
                        <a:rPr lang="ja-JP" altLang="en-US" sz="2400" dirty="0">
                          <a:latin typeface="游ゴシック" panose="020B0400000000000000" pitchFamily="50" charset="-128"/>
                          <a:ea typeface="游ゴシック" panose="020B0400000000000000" pitchFamily="50" charset="-128"/>
                        </a:rPr>
                        <a:t>イリノテカン</a:t>
                      </a:r>
                    </a:p>
                    <a:p>
                      <a:pPr marL="342900" indent="-342900" algn="l">
                        <a:buFont typeface="Arial" panose="020B0604020202020204" pitchFamily="34" charset="0"/>
                        <a:buChar char="•"/>
                      </a:pPr>
                      <a:r>
                        <a:rPr lang="ja-JP" altLang="en-US" sz="2400" dirty="0">
                          <a:latin typeface="游ゴシック" panose="020B0400000000000000" pitchFamily="50" charset="-128"/>
                          <a:ea typeface="游ゴシック" panose="020B0400000000000000" pitchFamily="50" charset="-128"/>
                        </a:rPr>
                        <a:t>レボホリナートカルシウム</a:t>
                      </a:r>
                    </a:p>
                    <a:p>
                      <a:pPr marL="342900" indent="-342900" algn="l">
                        <a:buFont typeface="Arial" panose="020B0604020202020204" pitchFamily="34" charset="0"/>
                        <a:buChar char="•"/>
                      </a:pPr>
                      <a:r>
                        <a:rPr lang="ja-JP" altLang="en-US" sz="2400" dirty="0">
                          <a:latin typeface="游ゴシック" panose="020B0400000000000000" pitchFamily="50" charset="-128"/>
                          <a:ea typeface="游ゴシック" panose="020B0400000000000000" pitchFamily="50" charset="-128"/>
                        </a:rPr>
                        <a:t>５</a:t>
                      </a:r>
                      <a:r>
                        <a:rPr lang="en-US" altLang="ja-JP" sz="2400" dirty="0">
                          <a:latin typeface="游ゴシック" panose="020B0400000000000000" pitchFamily="50" charset="-128"/>
                          <a:ea typeface="游ゴシック" panose="020B0400000000000000" pitchFamily="50" charset="-128"/>
                        </a:rPr>
                        <a:t>-FU</a:t>
                      </a:r>
                      <a:endParaRPr kumimoji="1" lang="ja-JP" altLang="en-US" sz="2400" dirty="0">
                        <a:latin typeface="游ゴシック" panose="020B0400000000000000" pitchFamily="50" charset="-128"/>
                        <a:ea typeface="游ゴシック" panose="020B0400000000000000" pitchFamily="50" charset="-128"/>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400" dirty="0">
                          <a:latin typeface="游ゴシック" panose="020B0400000000000000" pitchFamily="50" charset="-128"/>
                          <a:ea typeface="游ゴシック" panose="020B0400000000000000" pitchFamily="50" charset="-128"/>
                        </a:rPr>
                        <a:t>発熱を伴う好中球減少（発熱性好中球減少）の頻度が比較的高く、重症化すると命にかかわる。</a:t>
                      </a:r>
                      <a:endParaRPr lang="en-US" altLang="ja-JP" sz="2400" dirty="0">
                        <a:latin typeface="游ゴシック" panose="020B0400000000000000" pitchFamily="50" charset="-128"/>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400" dirty="0">
                          <a:latin typeface="游ゴシック" panose="020B0400000000000000" pitchFamily="50" charset="-128"/>
                          <a:ea typeface="游ゴシック" panose="020B0400000000000000" pitchFamily="50" charset="-128"/>
                        </a:rPr>
                        <a:t>末梢神経障害、倦怠感、下痢の頻度も比較的高い。</a:t>
                      </a:r>
                      <a:endParaRPr lang="en-US" altLang="ja-JP" sz="2400" dirty="0">
                        <a:latin typeface="游ゴシック" panose="020B0400000000000000" pitchFamily="50" charset="-128"/>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400" dirty="0">
                          <a:latin typeface="游ゴシック" panose="020B0400000000000000" pitchFamily="50" charset="-128"/>
                          <a:ea typeface="游ゴシック" panose="020B0400000000000000" pitchFamily="50" charset="-128"/>
                        </a:rPr>
                        <a:t>体力があり全身状態が良好な人向き。</a:t>
                      </a:r>
                      <a:endParaRPr kumimoji="1" lang="ja-JP" altLang="en-US" sz="2400" dirty="0">
                        <a:latin typeface="游ゴシック" panose="020B0400000000000000" pitchFamily="50" charset="-128"/>
                        <a:ea typeface="游ゴシック" panose="020B0400000000000000" pitchFamily="50" charset="-128"/>
                      </a:endParaRPr>
                    </a:p>
                  </a:txBody>
                  <a:tcPr anchor="ctr"/>
                </a:tc>
                <a:extLst>
                  <a:ext uri="{0D108BD9-81ED-4DB2-BD59-A6C34878D82A}">
                    <a16:rowId xmlns:a16="http://schemas.microsoft.com/office/drawing/2014/main" val="3019140906"/>
                  </a:ext>
                </a:extLst>
              </a:tr>
            </a:tbl>
          </a:graphicData>
        </a:graphic>
      </p:graphicFrame>
      <p:pic>
        <p:nvPicPr>
          <p:cNvPr id="5" name="図 3">
            <a:extLst>
              <a:ext uri="{FF2B5EF4-FFF2-40B4-BE49-F238E27FC236}">
                <a16:creationId xmlns:a16="http://schemas.microsoft.com/office/drawing/2014/main" id="{6E41E010-8BE9-4C95-8009-44B01402CF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35">
            <a:extLst>
              <a:ext uri="{FF2B5EF4-FFF2-40B4-BE49-F238E27FC236}">
                <a16:creationId xmlns:a16="http://schemas.microsoft.com/office/drawing/2014/main" id="{73F6CA0B-6AFD-4D7D-9303-160ED8001CBD}"/>
              </a:ext>
            </a:extLst>
          </p:cNvPr>
          <p:cNvSpPr txBox="1">
            <a:spLocks noChangeArrowheads="1"/>
          </p:cNvSpPr>
          <p:nvPr/>
        </p:nvSpPr>
        <p:spPr bwMode="auto">
          <a:xfrm>
            <a:off x="731221" y="807365"/>
            <a:ext cx="855662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3200" b="1" dirty="0">
                <a:solidFill>
                  <a:srgbClr val="6C0B5E"/>
                </a:solidFill>
                <a:latin typeface="游ゴシック" panose="020B0400000000000000" pitchFamily="50" charset="-128"/>
                <a:ea typeface="游ゴシック" panose="020B0400000000000000" pitchFamily="50" charset="-128"/>
              </a:rPr>
              <a:t>ゲムシタビン／ナブパクリタキセル併用療法の副作用</a:t>
            </a:r>
          </a:p>
        </p:txBody>
      </p:sp>
      <p:sp>
        <p:nvSpPr>
          <p:cNvPr id="19" name="正方形/長方形 18">
            <a:extLst>
              <a:ext uri="{FF2B5EF4-FFF2-40B4-BE49-F238E27FC236}">
                <a16:creationId xmlns:a16="http://schemas.microsoft.com/office/drawing/2014/main" id="{0D1C6FD0-121B-43F2-B434-169B04CE520A}"/>
              </a:ext>
            </a:extLst>
          </p:cNvPr>
          <p:cNvSpPr/>
          <p:nvPr/>
        </p:nvSpPr>
        <p:spPr>
          <a:xfrm>
            <a:off x="786581" y="783603"/>
            <a:ext cx="8445909" cy="1077218"/>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aphicFrame>
        <p:nvGraphicFramePr>
          <p:cNvPr id="9" name="表 9">
            <a:extLst>
              <a:ext uri="{FF2B5EF4-FFF2-40B4-BE49-F238E27FC236}">
                <a16:creationId xmlns:a16="http://schemas.microsoft.com/office/drawing/2014/main" id="{051A9B1D-CF66-49A1-A953-B2DF3BD71107}"/>
              </a:ext>
            </a:extLst>
          </p:cNvPr>
          <p:cNvGraphicFramePr>
            <a:graphicFrameLocks noGrp="1"/>
          </p:cNvGraphicFramePr>
          <p:nvPr>
            <p:extLst>
              <p:ext uri="{D42A27DB-BD31-4B8C-83A1-F6EECF244321}">
                <p14:modId xmlns:p14="http://schemas.microsoft.com/office/powerpoint/2010/main" val="760795293"/>
              </p:ext>
            </p:extLst>
          </p:nvPr>
        </p:nvGraphicFramePr>
        <p:xfrm>
          <a:off x="475093" y="2918814"/>
          <a:ext cx="8955814" cy="2246469"/>
        </p:xfrm>
        <a:graphic>
          <a:graphicData uri="http://schemas.openxmlformats.org/drawingml/2006/table">
            <a:tbl>
              <a:tblPr firstRow="1" bandRow="1">
                <a:tableStyleId>{00A15C55-8517-42AA-B614-E9B94910E393}</a:tableStyleId>
              </a:tblPr>
              <a:tblGrid>
                <a:gridCol w="3481979">
                  <a:extLst>
                    <a:ext uri="{9D8B030D-6E8A-4147-A177-3AD203B41FA5}">
                      <a16:colId xmlns:a16="http://schemas.microsoft.com/office/drawing/2014/main" val="4102022157"/>
                    </a:ext>
                  </a:extLst>
                </a:gridCol>
                <a:gridCol w="5473835">
                  <a:extLst>
                    <a:ext uri="{9D8B030D-6E8A-4147-A177-3AD203B41FA5}">
                      <a16:colId xmlns:a16="http://schemas.microsoft.com/office/drawing/2014/main" val="754629311"/>
                    </a:ext>
                  </a:extLst>
                </a:gridCol>
              </a:tblGrid>
              <a:tr h="434188">
                <a:tc>
                  <a:txBody>
                    <a:bodyPr/>
                    <a:lstStyle/>
                    <a:p>
                      <a:pPr algn="ctr"/>
                      <a:r>
                        <a:rPr kumimoji="1" lang="ja-JP" altLang="en-US" sz="2400" dirty="0"/>
                        <a:t>使用薬剤</a:t>
                      </a:r>
                    </a:p>
                  </a:txBody>
                  <a:tcPr/>
                </a:tc>
                <a:tc>
                  <a:txBody>
                    <a:bodyPr/>
                    <a:lstStyle/>
                    <a:p>
                      <a:pPr algn="ctr"/>
                      <a:r>
                        <a:rPr kumimoji="1" lang="ja-JP" altLang="en-US" sz="2400" dirty="0"/>
                        <a:t>特徴</a:t>
                      </a:r>
                    </a:p>
                  </a:txBody>
                  <a:tcPr/>
                </a:tc>
                <a:extLst>
                  <a:ext uri="{0D108BD9-81ED-4DB2-BD59-A6C34878D82A}">
                    <a16:rowId xmlns:a16="http://schemas.microsoft.com/office/drawing/2014/main" val="217701111"/>
                  </a:ext>
                </a:extLst>
              </a:tr>
              <a:tr h="1789269">
                <a:tc>
                  <a:txBody>
                    <a:bodyPr/>
                    <a:lstStyle/>
                    <a:p>
                      <a:pPr marL="342900" indent="-342900">
                        <a:buFont typeface="Arial" panose="020B0604020202020204" pitchFamily="34" charset="0"/>
                        <a:buChar char="•"/>
                      </a:pPr>
                      <a:r>
                        <a:rPr lang="ja-JP" altLang="en-US" sz="2400" dirty="0">
                          <a:latin typeface="游ゴシック" panose="020B0400000000000000" pitchFamily="50" charset="-128"/>
                          <a:ea typeface="游ゴシック" panose="020B0400000000000000" pitchFamily="50" charset="-128"/>
                        </a:rPr>
                        <a:t>ゲムシタビン</a:t>
                      </a:r>
                    </a:p>
                    <a:p>
                      <a:pPr marL="342900" indent="-342900">
                        <a:buFont typeface="Arial" panose="020B0604020202020204" pitchFamily="34" charset="0"/>
                        <a:buChar char="•"/>
                      </a:pPr>
                      <a:r>
                        <a:rPr lang="ja-JP" altLang="en-US" sz="2400" dirty="0">
                          <a:latin typeface="游ゴシック" panose="020B0400000000000000" pitchFamily="50" charset="-128"/>
                          <a:ea typeface="游ゴシック" panose="020B0400000000000000" pitchFamily="50" charset="-128"/>
                        </a:rPr>
                        <a:t>ナブパクリタキセル</a:t>
                      </a:r>
                      <a:endParaRPr kumimoji="1" lang="ja-JP" altLang="en-US" sz="2400" dirty="0">
                        <a:latin typeface="游ゴシック" panose="020B0400000000000000" pitchFamily="50" charset="-128"/>
                        <a:ea typeface="游ゴシック" panose="020B0400000000000000" pitchFamily="50" charset="-128"/>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400" dirty="0">
                          <a:latin typeface="游ゴシック" panose="020B0400000000000000" pitchFamily="50" charset="-128"/>
                          <a:ea typeface="游ゴシック" panose="020B0400000000000000" pitchFamily="50" charset="-128"/>
                        </a:rPr>
                        <a:t>骨髄抑制</a:t>
                      </a:r>
                      <a:r>
                        <a:rPr lang="en-US" altLang="ja-JP" sz="2400" dirty="0">
                          <a:latin typeface="游ゴシック" panose="020B0400000000000000" pitchFamily="50" charset="-128"/>
                          <a:ea typeface="游ゴシック" panose="020B0400000000000000" pitchFamily="50" charset="-128"/>
                        </a:rPr>
                        <a:t>､</a:t>
                      </a:r>
                      <a:r>
                        <a:rPr lang="ja-JP" altLang="en-US" sz="2400" dirty="0">
                          <a:latin typeface="游ゴシック" panose="020B0400000000000000" pitchFamily="50" charset="-128"/>
                          <a:ea typeface="游ゴシック" panose="020B0400000000000000" pitchFamily="50" charset="-128"/>
                        </a:rPr>
                        <a:t>疲労</a:t>
                      </a:r>
                      <a:r>
                        <a:rPr lang="en-US" altLang="ja-JP" sz="2400" dirty="0">
                          <a:latin typeface="游ゴシック" panose="020B0400000000000000" pitchFamily="50" charset="-128"/>
                          <a:ea typeface="游ゴシック" panose="020B0400000000000000" pitchFamily="50" charset="-128"/>
                        </a:rPr>
                        <a:t>､</a:t>
                      </a:r>
                      <a:r>
                        <a:rPr lang="ja-JP" altLang="en-US" sz="2400" dirty="0">
                          <a:latin typeface="游ゴシック" panose="020B0400000000000000" pitchFamily="50" charset="-128"/>
                          <a:ea typeface="游ゴシック" panose="020B0400000000000000" pitchFamily="50" charset="-128"/>
                        </a:rPr>
                        <a:t>末梢神経障害、下痢、脱毛の頻度が比較的高い。</a:t>
                      </a:r>
                      <a:endParaRPr lang="en-US" altLang="ja-JP" sz="2400" dirty="0">
                        <a:latin typeface="游ゴシック" panose="020B0400000000000000" pitchFamily="50" charset="-128"/>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400" dirty="0">
                          <a:latin typeface="游ゴシック" panose="020B0400000000000000" pitchFamily="50" charset="-128"/>
                          <a:ea typeface="游ゴシック" panose="020B0400000000000000" pitchFamily="50" charset="-128"/>
                        </a:rPr>
                        <a:t>体力があり全身状態が良好な人向き。</a:t>
                      </a:r>
                      <a:endParaRPr kumimoji="1" lang="ja-JP" altLang="en-US" sz="2400" dirty="0">
                        <a:latin typeface="游ゴシック" panose="020B0400000000000000" pitchFamily="50" charset="-128"/>
                        <a:ea typeface="游ゴシック" panose="020B0400000000000000" pitchFamily="50" charset="-128"/>
                      </a:endParaRPr>
                    </a:p>
                  </a:txBody>
                  <a:tcPr anchor="ctr"/>
                </a:tc>
                <a:extLst>
                  <a:ext uri="{0D108BD9-81ED-4DB2-BD59-A6C34878D82A}">
                    <a16:rowId xmlns:a16="http://schemas.microsoft.com/office/drawing/2014/main" val="3019140906"/>
                  </a:ext>
                </a:extLst>
              </a:tr>
            </a:tbl>
          </a:graphicData>
        </a:graphic>
      </p:graphicFrame>
      <p:pic>
        <p:nvPicPr>
          <p:cNvPr id="5" name="図 3">
            <a:extLst>
              <a:ext uri="{FF2B5EF4-FFF2-40B4-BE49-F238E27FC236}">
                <a16:creationId xmlns:a16="http://schemas.microsoft.com/office/drawing/2014/main" id="{DA5852BF-F665-421F-AF63-AC667FBB6E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9106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図 3">
            <a:extLst>
              <a:ext uri="{FF2B5EF4-FFF2-40B4-BE49-F238E27FC236}">
                <a16:creationId xmlns:a16="http://schemas.microsoft.com/office/drawing/2014/main" id="{FA42BDD3-FCD1-45BB-B6C2-DBEA68307D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テキスト ボックス 1">
            <a:extLst>
              <a:ext uri="{FF2B5EF4-FFF2-40B4-BE49-F238E27FC236}">
                <a16:creationId xmlns:a16="http://schemas.microsoft.com/office/drawing/2014/main" id="{3B8A49B5-93EF-4A4E-ADC7-80F571B8EEC8}"/>
              </a:ext>
            </a:extLst>
          </p:cNvPr>
          <p:cNvSpPr txBox="1">
            <a:spLocks noChangeArrowheads="1"/>
          </p:cNvSpPr>
          <p:nvPr/>
        </p:nvSpPr>
        <p:spPr bwMode="auto">
          <a:xfrm>
            <a:off x="515143" y="2328863"/>
            <a:ext cx="8875713" cy="255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nSpc>
                <a:spcPct val="150000"/>
              </a:lnSpc>
              <a:spcBef>
                <a:spcPct val="0"/>
              </a:spcBef>
              <a:buNone/>
            </a:pPr>
            <a:r>
              <a:rPr lang="ja-JP" altLang="en-US" sz="2800" b="1" dirty="0">
                <a:solidFill>
                  <a:srgbClr val="6C0B5E"/>
                </a:solidFill>
                <a:latin typeface="游ゴシック" panose="020B0400000000000000" pitchFamily="50" charset="-128"/>
                <a:ea typeface="游ゴシック" panose="020B0400000000000000" pitchFamily="50" charset="-128"/>
              </a:rPr>
              <a:t>すい臓がん</a:t>
            </a:r>
            <a:r>
              <a:rPr lang="ja-JP" altLang="en-US" sz="2400" b="1" dirty="0">
                <a:solidFill>
                  <a:srgbClr val="6C0B5E"/>
                </a:solidFill>
                <a:latin typeface="游ゴシック" panose="020B0400000000000000" pitchFamily="50" charset="-128"/>
                <a:ea typeface="游ゴシック" panose="020B0400000000000000" pitchFamily="50" charset="-128"/>
              </a:rPr>
              <a:t>：</a:t>
            </a:r>
            <a:r>
              <a:rPr lang="ja-JP" altLang="en-US" sz="2400" dirty="0">
                <a:solidFill>
                  <a:srgbClr val="6C0B5E"/>
                </a:solidFill>
                <a:latin typeface="游ゴシック" panose="020B0400000000000000" pitchFamily="50" charset="-128"/>
                <a:ea typeface="游ゴシック" panose="020B0400000000000000" pitchFamily="50" charset="-128"/>
              </a:rPr>
              <a:t>食べ物の消化と血糖値の調節に大きな役割を果たしているすい臓に発生するがん</a:t>
            </a:r>
            <a:endParaRPr lang="en-US" altLang="ja-JP" sz="1000" dirty="0">
              <a:solidFill>
                <a:srgbClr val="6C0B5E"/>
              </a:solidFill>
              <a:latin typeface="游ゴシック" panose="020B0400000000000000" pitchFamily="50" charset="-128"/>
              <a:ea typeface="游ゴシック" panose="020B0400000000000000" pitchFamily="50" charset="-128"/>
            </a:endParaRPr>
          </a:p>
          <a:p>
            <a:pPr>
              <a:lnSpc>
                <a:spcPct val="150000"/>
              </a:lnSpc>
              <a:spcBef>
                <a:spcPct val="0"/>
              </a:spcBef>
              <a:buNone/>
            </a:pPr>
            <a:endParaRPr lang="en-US" altLang="ja-JP" sz="900" dirty="0">
              <a:solidFill>
                <a:srgbClr val="6C0B5E"/>
              </a:solidFill>
              <a:latin typeface="游ゴシック" panose="020B0400000000000000" pitchFamily="50" charset="-128"/>
              <a:ea typeface="游ゴシック" panose="020B0400000000000000" pitchFamily="50" charset="-128"/>
            </a:endParaRPr>
          </a:p>
          <a:p>
            <a:pPr marL="342900" indent="-342900">
              <a:lnSpc>
                <a:spcPct val="150000"/>
              </a:lnSpc>
              <a:spcBef>
                <a:spcPct val="0"/>
              </a:spcBef>
            </a:pPr>
            <a:r>
              <a:rPr lang="ja-JP" altLang="en-US" sz="2400" dirty="0">
                <a:solidFill>
                  <a:srgbClr val="6C0B5E"/>
                </a:solidFill>
                <a:latin typeface="游ゴシック" panose="020B0400000000000000" pitchFamily="50" charset="-128"/>
                <a:ea typeface="游ゴシック" panose="020B0400000000000000" pitchFamily="50" charset="-128"/>
              </a:rPr>
              <a:t>消化を助ける膵液が通る管の細胞に発生する</a:t>
            </a:r>
            <a:r>
              <a:rPr lang="ja-JP" altLang="en-US" sz="2400" b="1" dirty="0">
                <a:solidFill>
                  <a:srgbClr val="6C0B5E"/>
                </a:solidFill>
                <a:latin typeface="游ゴシック" panose="020B0400000000000000" pitchFamily="50" charset="-128"/>
                <a:ea typeface="游ゴシック" panose="020B0400000000000000" pitchFamily="50" charset="-128"/>
              </a:rPr>
              <a:t>膵管がん</a:t>
            </a:r>
            <a:r>
              <a:rPr lang="ja-JP" altLang="en-US" sz="2400" dirty="0">
                <a:solidFill>
                  <a:srgbClr val="6C0B5E"/>
                </a:solidFill>
                <a:latin typeface="游ゴシック" panose="020B0400000000000000" pitchFamily="50" charset="-128"/>
                <a:ea typeface="游ゴシック" panose="020B0400000000000000" pitchFamily="50" charset="-128"/>
              </a:rPr>
              <a:t>が大半</a:t>
            </a:r>
            <a:endParaRPr lang="en-US" altLang="ja-JP" sz="2400" dirty="0">
              <a:solidFill>
                <a:srgbClr val="6C0B5E"/>
              </a:solidFill>
              <a:latin typeface="游ゴシック" panose="020B0400000000000000" pitchFamily="50" charset="-128"/>
              <a:ea typeface="游ゴシック" panose="020B0400000000000000" pitchFamily="50" charset="-128"/>
            </a:endParaRPr>
          </a:p>
          <a:p>
            <a:pPr marL="342900" indent="-342900">
              <a:lnSpc>
                <a:spcPct val="150000"/>
              </a:lnSpc>
              <a:spcBef>
                <a:spcPct val="0"/>
              </a:spcBef>
            </a:pPr>
            <a:r>
              <a:rPr lang="ja-JP" altLang="en-US" sz="2400" b="1" dirty="0">
                <a:solidFill>
                  <a:srgbClr val="6C0B5E"/>
                </a:solidFill>
                <a:latin typeface="游ゴシック" panose="020B0400000000000000" pitchFamily="50" charset="-128"/>
                <a:ea typeface="游ゴシック" panose="020B0400000000000000" pitchFamily="50" charset="-128"/>
              </a:rPr>
              <a:t>膵神経内分泌腫瘍（膵神経内分泌がん）</a:t>
            </a:r>
            <a:r>
              <a:rPr lang="ja-JP" altLang="en-US" sz="2400" dirty="0">
                <a:solidFill>
                  <a:srgbClr val="6C0B5E"/>
                </a:solidFill>
                <a:latin typeface="游ゴシック" panose="020B0400000000000000" pitchFamily="50" charset="-128"/>
                <a:ea typeface="游ゴシック" panose="020B0400000000000000" pitchFamily="50" charset="-128"/>
              </a:rPr>
              <a:t>も</a:t>
            </a:r>
            <a:r>
              <a:rPr lang="en-US" altLang="ja-JP" sz="2400" dirty="0">
                <a:solidFill>
                  <a:srgbClr val="6C0B5E"/>
                </a:solidFill>
                <a:latin typeface="游ゴシック" panose="020B0400000000000000" pitchFamily="50" charset="-128"/>
                <a:ea typeface="游ゴシック" panose="020B0400000000000000" pitchFamily="50" charset="-128"/>
              </a:rPr>
              <a:t>2</a:t>
            </a:r>
            <a:r>
              <a:rPr lang="ja-JP" altLang="en-US" sz="2400" dirty="0">
                <a:solidFill>
                  <a:srgbClr val="6C0B5E"/>
                </a:solidFill>
                <a:latin typeface="游ゴシック" panose="020B0400000000000000" pitchFamily="50" charset="-128"/>
                <a:ea typeface="游ゴシック" panose="020B0400000000000000" pitchFamily="50" charset="-128"/>
              </a:rPr>
              <a:t>～</a:t>
            </a:r>
            <a:r>
              <a:rPr lang="en-US" altLang="ja-JP" sz="2400" dirty="0">
                <a:solidFill>
                  <a:srgbClr val="6C0B5E"/>
                </a:solidFill>
                <a:latin typeface="游ゴシック" panose="020B0400000000000000" pitchFamily="50" charset="-128"/>
                <a:ea typeface="游ゴシック" panose="020B0400000000000000" pitchFamily="50" charset="-128"/>
              </a:rPr>
              <a:t>3</a:t>
            </a:r>
            <a:r>
              <a:rPr lang="ja-JP" altLang="en-US" sz="2400" dirty="0">
                <a:solidFill>
                  <a:srgbClr val="6C0B5E"/>
                </a:solidFill>
                <a:latin typeface="游ゴシック" panose="020B0400000000000000" pitchFamily="50" charset="-128"/>
                <a:ea typeface="游ゴシック" panose="020B0400000000000000" pitchFamily="50" charset="-128"/>
              </a:rPr>
              <a:t>％発生</a:t>
            </a:r>
          </a:p>
        </p:txBody>
      </p:sp>
      <p:sp>
        <p:nvSpPr>
          <p:cNvPr id="11268" name="テキスト ボックス 7">
            <a:extLst>
              <a:ext uri="{FF2B5EF4-FFF2-40B4-BE49-F238E27FC236}">
                <a16:creationId xmlns:a16="http://schemas.microsoft.com/office/drawing/2014/main" id="{87CCA962-553F-4C6F-9B6F-E07BFCEB4F19}"/>
              </a:ext>
            </a:extLst>
          </p:cNvPr>
          <p:cNvSpPr txBox="1">
            <a:spLocks noChangeArrowheads="1"/>
          </p:cNvSpPr>
          <p:nvPr/>
        </p:nvSpPr>
        <p:spPr bwMode="auto">
          <a:xfrm>
            <a:off x="2339975" y="647700"/>
            <a:ext cx="70659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4000">
                <a:latin typeface="游ゴシック" panose="020B0400000000000000" pitchFamily="50" charset="-128"/>
                <a:ea typeface="游ゴシック" panose="020B0400000000000000" pitchFamily="50" charset="-128"/>
              </a:rPr>
              <a:t>すい臓がんは</a:t>
            </a:r>
            <a:endParaRPr lang="en-US" altLang="ja-JP" sz="4000">
              <a:latin typeface="游ゴシック" panose="020B0400000000000000" pitchFamily="50" charset="-128"/>
              <a:ea typeface="游ゴシック" panose="020B0400000000000000" pitchFamily="50" charset="-128"/>
            </a:endParaRPr>
          </a:p>
          <a:p>
            <a:pPr>
              <a:spcBef>
                <a:spcPct val="0"/>
              </a:spcBef>
              <a:buFontTx/>
              <a:buNone/>
            </a:pPr>
            <a:r>
              <a:rPr lang="ja-JP" altLang="en-US" sz="4000">
                <a:latin typeface="游ゴシック" panose="020B0400000000000000" pitchFamily="50" charset="-128"/>
                <a:ea typeface="游ゴシック" panose="020B0400000000000000" pitchFamily="50" charset="-128"/>
              </a:rPr>
              <a:t>どのような</a:t>
            </a:r>
            <a:r>
              <a:rPr lang="ja-JP" altLang="en-US" sz="4000">
                <a:solidFill>
                  <a:srgbClr val="791876"/>
                </a:solidFill>
                <a:latin typeface="游ゴシック" panose="020B0400000000000000" pitchFamily="50" charset="-128"/>
                <a:ea typeface="游ゴシック" panose="020B0400000000000000" pitchFamily="50" charset="-128"/>
              </a:rPr>
              <a:t>病気</a:t>
            </a:r>
            <a:r>
              <a:rPr lang="ja-JP" altLang="en-US" sz="4000">
                <a:latin typeface="游ゴシック" panose="020B0400000000000000" pitchFamily="50" charset="-128"/>
                <a:ea typeface="游ゴシック" panose="020B0400000000000000" pitchFamily="50" charset="-128"/>
              </a:rPr>
              <a:t>ですか</a:t>
            </a:r>
          </a:p>
        </p:txBody>
      </p:sp>
      <p:grpSp>
        <p:nvGrpSpPr>
          <p:cNvPr id="11269" name="グループ化 10">
            <a:extLst>
              <a:ext uri="{FF2B5EF4-FFF2-40B4-BE49-F238E27FC236}">
                <a16:creationId xmlns:a16="http://schemas.microsoft.com/office/drawing/2014/main" id="{D07EB74C-92D4-4F73-9740-2029CF32E939}"/>
              </a:ext>
            </a:extLst>
          </p:cNvPr>
          <p:cNvGrpSpPr>
            <a:grpSpLocks/>
          </p:cNvGrpSpPr>
          <p:nvPr/>
        </p:nvGrpSpPr>
        <p:grpSpPr bwMode="auto">
          <a:xfrm>
            <a:off x="360363" y="360363"/>
            <a:ext cx="1714500" cy="1619250"/>
            <a:chOff x="230483" y="609822"/>
            <a:chExt cx="1715053" cy="1619250"/>
          </a:xfrm>
        </p:grpSpPr>
        <p:sp>
          <p:nvSpPr>
            <p:cNvPr id="12" name="楕円 11">
              <a:extLst>
                <a:ext uri="{FF2B5EF4-FFF2-40B4-BE49-F238E27FC236}">
                  <a16:creationId xmlns:a16="http://schemas.microsoft.com/office/drawing/2014/main" id="{6C35804D-4197-41DB-B74B-1D7D6AFA2CD9}"/>
                </a:ext>
              </a:extLst>
            </p:cNvPr>
            <p:cNvSpPr/>
            <p:nvPr/>
          </p:nvSpPr>
          <p:spPr>
            <a:xfrm>
              <a:off x="230483" y="609822"/>
              <a:ext cx="1278349" cy="1279525"/>
            </a:xfrm>
            <a:prstGeom prst="ellipse">
              <a:avLst/>
            </a:prstGeom>
            <a:solidFill>
              <a:srgbClr val="891B86"/>
            </a:solidFill>
            <a:ln>
              <a:solidFill>
                <a:srgbClr val="891B8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4000" dirty="0">
                  <a:latin typeface="+mj-ea"/>
                  <a:ea typeface="+mj-ea"/>
                </a:rPr>
                <a:t>Q</a:t>
              </a:r>
              <a:endParaRPr lang="ja-JP" altLang="en-US" sz="4000" dirty="0">
                <a:latin typeface="+mj-ea"/>
                <a:ea typeface="+mj-ea"/>
              </a:endParaRPr>
            </a:p>
          </p:txBody>
        </p:sp>
        <p:sp>
          <p:nvSpPr>
            <p:cNvPr id="13" name="楕円 12">
              <a:extLst>
                <a:ext uri="{FF2B5EF4-FFF2-40B4-BE49-F238E27FC236}">
                  <a16:creationId xmlns:a16="http://schemas.microsoft.com/office/drawing/2014/main" id="{027565E0-7B40-47CB-BFA2-88C444547C5A}"/>
                </a:ext>
              </a:extLst>
            </p:cNvPr>
            <p:cNvSpPr/>
            <p:nvPr/>
          </p:nvSpPr>
          <p:spPr>
            <a:xfrm>
              <a:off x="1073717" y="1357534"/>
              <a:ext cx="871819" cy="871538"/>
            </a:xfrm>
            <a:prstGeom prst="ellipse">
              <a:avLst/>
            </a:prstGeom>
            <a:solidFill>
              <a:srgbClr val="FEFCD8"/>
            </a:solidFill>
            <a:ln>
              <a:solidFill>
                <a:srgbClr val="891B8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4000" dirty="0">
                  <a:solidFill>
                    <a:srgbClr val="891B86"/>
                  </a:solidFill>
                  <a:latin typeface="+mj-ea"/>
                  <a:ea typeface="+mj-ea"/>
                </a:rPr>
                <a:t>1</a:t>
              </a:r>
              <a:endParaRPr lang="ja-JP" altLang="en-US" sz="4000" dirty="0">
                <a:solidFill>
                  <a:srgbClr val="891B86"/>
                </a:solidFill>
                <a:latin typeface="+mj-ea"/>
                <a:ea typeface="+mj-ea"/>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35">
            <a:extLst>
              <a:ext uri="{FF2B5EF4-FFF2-40B4-BE49-F238E27FC236}">
                <a16:creationId xmlns:a16="http://schemas.microsoft.com/office/drawing/2014/main" id="{73F6CA0B-6AFD-4D7D-9303-160ED8001CBD}"/>
              </a:ext>
            </a:extLst>
          </p:cNvPr>
          <p:cNvSpPr txBox="1">
            <a:spLocks noChangeArrowheads="1"/>
          </p:cNvSpPr>
          <p:nvPr/>
        </p:nvSpPr>
        <p:spPr bwMode="auto">
          <a:xfrm>
            <a:off x="1904360" y="1029824"/>
            <a:ext cx="60972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3200" b="1" dirty="0">
                <a:solidFill>
                  <a:srgbClr val="6C0B5E"/>
                </a:solidFill>
                <a:latin typeface="游ゴシック" panose="020B0400000000000000" pitchFamily="50" charset="-128"/>
                <a:ea typeface="游ゴシック" panose="020B0400000000000000" pitchFamily="50" charset="-128"/>
              </a:rPr>
              <a:t>ゲムシタビン単独療法の副作用</a:t>
            </a:r>
          </a:p>
        </p:txBody>
      </p:sp>
      <p:sp>
        <p:nvSpPr>
          <p:cNvPr id="19" name="正方形/長方形 18">
            <a:extLst>
              <a:ext uri="{FF2B5EF4-FFF2-40B4-BE49-F238E27FC236}">
                <a16:creationId xmlns:a16="http://schemas.microsoft.com/office/drawing/2014/main" id="{0D1C6FD0-121B-43F2-B434-169B04CE520A}"/>
              </a:ext>
            </a:extLst>
          </p:cNvPr>
          <p:cNvSpPr/>
          <p:nvPr/>
        </p:nvSpPr>
        <p:spPr>
          <a:xfrm>
            <a:off x="1858961" y="949150"/>
            <a:ext cx="6024563" cy="746125"/>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aphicFrame>
        <p:nvGraphicFramePr>
          <p:cNvPr id="9" name="表 9">
            <a:extLst>
              <a:ext uri="{FF2B5EF4-FFF2-40B4-BE49-F238E27FC236}">
                <a16:creationId xmlns:a16="http://schemas.microsoft.com/office/drawing/2014/main" id="{051A9B1D-CF66-49A1-A953-B2DF3BD71107}"/>
              </a:ext>
            </a:extLst>
          </p:cNvPr>
          <p:cNvGraphicFramePr>
            <a:graphicFrameLocks noGrp="1"/>
          </p:cNvGraphicFramePr>
          <p:nvPr>
            <p:extLst>
              <p:ext uri="{D42A27DB-BD31-4B8C-83A1-F6EECF244321}">
                <p14:modId xmlns:p14="http://schemas.microsoft.com/office/powerpoint/2010/main" val="1937929558"/>
              </p:ext>
            </p:extLst>
          </p:nvPr>
        </p:nvGraphicFramePr>
        <p:xfrm>
          <a:off x="475093" y="2515691"/>
          <a:ext cx="8955814" cy="2783548"/>
        </p:xfrm>
        <a:graphic>
          <a:graphicData uri="http://schemas.openxmlformats.org/drawingml/2006/table">
            <a:tbl>
              <a:tblPr firstRow="1" bandRow="1">
                <a:tableStyleId>{00A15C55-8517-42AA-B614-E9B94910E393}</a:tableStyleId>
              </a:tblPr>
              <a:tblGrid>
                <a:gridCol w="3481979">
                  <a:extLst>
                    <a:ext uri="{9D8B030D-6E8A-4147-A177-3AD203B41FA5}">
                      <a16:colId xmlns:a16="http://schemas.microsoft.com/office/drawing/2014/main" val="4102022157"/>
                    </a:ext>
                  </a:extLst>
                </a:gridCol>
                <a:gridCol w="5473835">
                  <a:extLst>
                    <a:ext uri="{9D8B030D-6E8A-4147-A177-3AD203B41FA5}">
                      <a16:colId xmlns:a16="http://schemas.microsoft.com/office/drawing/2014/main" val="754629311"/>
                    </a:ext>
                  </a:extLst>
                </a:gridCol>
              </a:tblGrid>
              <a:tr h="497548">
                <a:tc>
                  <a:txBody>
                    <a:bodyPr/>
                    <a:lstStyle/>
                    <a:p>
                      <a:pPr algn="ctr"/>
                      <a:r>
                        <a:rPr kumimoji="1" lang="ja-JP" altLang="en-US" sz="2400" dirty="0"/>
                        <a:t>使用薬剤</a:t>
                      </a:r>
                    </a:p>
                  </a:txBody>
                  <a:tcPr/>
                </a:tc>
                <a:tc>
                  <a:txBody>
                    <a:bodyPr/>
                    <a:lstStyle/>
                    <a:p>
                      <a:pPr algn="ctr"/>
                      <a:r>
                        <a:rPr kumimoji="1" lang="ja-JP" altLang="en-US" sz="2400" dirty="0"/>
                        <a:t>特徴</a:t>
                      </a:r>
                    </a:p>
                  </a:txBody>
                  <a:tcPr/>
                </a:tc>
                <a:extLst>
                  <a:ext uri="{0D108BD9-81ED-4DB2-BD59-A6C34878D82A}">
                    <a16:rowId xmlns:a16="http://schemas.microsoft.com/office/drawing/2014/main" val="217701111"/>
                  </a:ext>
                </a:extLst>
              </a:tr>
              <a:tr h="2089703">
                <a:tc>
                  <a:txBody>
                    <a:bodyPr/>
                    <a:lstStyle/>
                    <a:p>
                      <a:pPr marL="342900" indent="-342900" algn="l">
                        <a:buFont typeface="Arial" panose="020B0604020202020204" pitchFamily="34" charset="0"/>
                        <a:buChar char="•"/>
                      </a:pPr>
                      <a:r>
                        <a:rPr lang="ja-JP" altLang="en-US" sz="2400" dirty="0">
                          <a:latin typeface="游ゴシック" panose="020B0400000000000000" pitchFamily="50" charset="-128"/>
                          <a:ea typeface="游ゴシック" panose="020B0400000000000000" pitchFamily="50" charset="-128"/>
                        </a:rPr>
                        <a:t>ゲムシタビン</a:t>
                      </a:r>
                      <a:endParaRPr kumimoji="1" lang="ja-JP" altLang="en-US" sz="2400" dirty="0">
                        <a:latin typeface="游ゴシック" panose="020B0400000000000000" pitchFamily="50" charset="-128"/>
                        <a:ea typeface="游ゴシック" panose="020B0400000000000000" pitchFamily="50" charset="-128"/>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400" dirty="0">
                          <a:latin typeface="游ゴシック" panose="020B0400000000000000" pitchFamily="50" charset="-128"/>
                          <a:ea typeface="游ゴシック" panose="020B0400000000000000" pitchFamily="50" charset="-128"/>
                        </a:rPr>
                        <a:t>骨髄抑制は発現するが自覚的に感じる副作用はまれ。</a:t>
                      </a:r>
                      <a:endParaRPr lang="en-US" altLang="ja-JP" sz="2400" dirty="0">
                        <a:latin typeface="游ゴシック" panose="020B0400000000000000" pitchFamily="50" charset="-128"/>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400" dirty="0">
                          <a:latin typeface="游ゴシック" panose="020B0400000000000000" pitchFamily="50" charset="-128"/>
                          <a:ea typeface="游ゴシック" panose="020B0400000000000000" pitchFamily="50" charset="-128"/>
                        </a:rPr>
                        <a:t>頻度は低いものの間質性肺炎が起こる場合がある。</a:t>
                      </a:r>
                      <a:endParaRPr lang="en-US" altLang="ja-JP" sz="2400" dirty="0">
                        <a:latin typeface="游ゴシック" panose="020B0400000000000000" pitchFamily="50" charset="-128"/>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400" dirty="0">
                          <a:latin typeface="游ゴシック" panose="020B0400000000000000" pitchFamily="50" charset="-128"/>
                          <a:ea typeface="游ゴシック" panose="020B0400000000000000" pitchFamily="50" charset="-128"/>
                        </a:rPr>
                        <a:t>高齢者、下痢をしやすい人は、ゲムシタビンの単独療法を選ぶ場合が多い。</a:t>
                      </a:r>
                      <a:endParaRPr kumimoji="1" lang="ja-JP" altLang="en-US" sz="2400" dirty="0">
                        <a:latin typeface="游ゴシック" panose="020B0400000000000000" pitchFamily="50" charset="-128"/>
                        <a:ea typeface="游ゴシック" panose="020B0400000000000000" pitchFamily="50" charset="-128"/>
                      </a:endParaRPr>
                    </a:p>
                  </a:txBody>
                  <a:tcPr anchor="ctr"/>
                </a:tc>
                <a:extLst>
                  <a:ext uri="{0D108BD9-81ED-4DB2-BD59-A6C34878D82A}">
                    <a16:rowId xmlns:a16="http://schemas.microsoft.com/office/drawing/2014/main" val="3019140906"/>
                  </a:ext>
                </a:extLst>
              </a:tr>
            </a:tbl>
          </a:graphicData>
        </a:graphic>
      </p:graphicFrame>
      <p:pic>
        <p:nvPicPr>
          <p:cNvPr id="5" name="図 3">
            <a:extLst>
              <a:ext uri="{FF2B5EF4-FFF2-40B4-BE49-F238E27FC236}">
                <a16:creationId xmlns:a16="http://schemas.microsoft.com/office/drawing/2014/main" id="{A3BE77D9-737D-48D7-B5C5-FAC86493F7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775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35">
            <a:extLst>
              <a:ext uri="{FF2B5EF4-FFF2-40B4-BE49-F238E27FC236}">
                <a16:creationId xmlns:a16="http://schemas.microsoft.com/office/drawing/2014/main" id="{73F6CA0B-6AFD-4D7D-9303-160ED8001CBD}"/>
              </a:ext>
            </a:extLst>
          </p:cNvPr>
          <p:cNvSpPr txBox="1">
            <a:spLocks noChangeArrowheads="1"/>
          </p:cNvSpPr>
          <p:nvPr/>
        </p:nvSpPr>
        <p:spPr bwMode="auto">
          <a:xfrm>
            <a:off x="1198894" y="807365"/>
            <a:ext cx="750821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3200" b="1" dirty="0">
                <a:solidFill>
                  <a:srgbClr val="6C0B5E"/>
                </a:solidFill>
                <a:latin typeface="游ゴシック" panose="020B0400000000000000" pitchFamily="50" charset="-128"/>
                <a:ea typeface="游ゴシック" panose="020B0400000000000000" pitchFamily="50" charset="-128"/>
              </a:rPr>
              <a:t>ゲムシタビン／エルロチニブ併用療法</a:t>
            </a:r>
            <a:endParaRPr lang="en-US" altLang="ja-JP" sz="3200" b="1" dirty="0">
              <a:solidFill>
                <a:srgbClr val="6C0B5E"/>
              </a:solidFill>
              <a:latin typeface="游ゴシック" panose="020B0400000000000000" pitchFamily="50" charset="-128"/>
              <a:ea typeface="游ゴシック" panose="020B0400000000000000" pitchFamily="50" charset="-128"/>
            </a:endParaRPr>
          </a:p>
          <a:p>
            <a:pPr algn="ctr"/>
            <a:r>
              <a:rPr lang="ja-JP" altLang="en-US" sz="3200" b="1" dirty="0">
                <a:solidFill>
                  <a:srgbClr val="6C0B5E"/>
                </a:solidFill>
                <a:latin typeface="游ゴシック" panose="020B0400000000000000" pitchFamily="50" charset="-128"/>
                <a:ea typeface="游ゴシック" panose="020B0400000000000000" pitchFamily="50" charset="-128"/>
              </a:rPr>
              <a:t>の副作用</a:t>
            </a:r>
          </a:p>
        </p:txBody>
      </p:sp>
      <p:sp>
        <p:nvSpPr>
          <p:cNvPr id="19" name="正方形/長方形 18">
            <a:extLst>
              <a:ext uri="{FF2B5EF4-FFF2-40B4-BE49-F238E27FC236}">
                <a16:creationId xmlns:a16="http://schemas.microsoft.com/office/drawing/2014/main" id="{0D1C6FD0-121B-43F2-B434-169B04CE520A}"/>
              </a:ext>
            </a:extLst>
          </p:cNvPr>
          <p:cNvSpPr/>
          <p:nvPr/>
        </p:nvSpPr>
        <p:spPr>
          <a:xfrm>
            <a:off x="1118420" y="783603"/>
            <a:ext cx="7669161" cy="1077218"/>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aphicFrame>
        <p:nvGraphicFramePr>
          <p:cNvPr id="9" name="表 9">
            <a:extLst>
              <a:ext uri="{FF2B5EF4-FFF2-40B4-BE49-F238E27FC236}">
                <a16:creationId xmlns:a16="http://schemas.microsoft.com/office/drawing/2014/main" id="{051A9B1D-CF66-49A1-A953-B2DF3BD71107}"/>
              </a:ext>
            </a:extLst>
          </p:cNvPr>
          <p:cNvGraphicFramePr>
            <a:graphicFrameLocks noGrp="1"/>
          </p:cNvGraphicFramePr>
          <p:nvPr>
            <p:extLst>
              <p:ext uri="{D42A27DB-BD31-4B8C-83A1-F6EECF244321}">
                <p14:modId xmlns:p14="http://schemas.microsoft.com/office/powerpoint/2010/main" val="3363064643"/>
              </p:ext>
            </p:extLst>
          </p:nvPr>
        </p:nvGraphicFramePr>
        <p:xfrm>
          <a:off x="475093" y="2474328"/>
          <a:ext cx="8955814" cy="3108960"/>
        </p:xfrm>
        <a:graphic>
          <a:graphicData uri="http://schemas.openxmlformats.org/drawingml/2006/table">
            <a:tbl>
              <a:tblPr firstRow="1" bandRow="1">
                <a:tableStyleId>{00A15C55-8517-42AA-B614-E9B94910E393}</a:tableStyleId>
              </a:tblPr>
              <a:tblGrid>
                <a:gridCol w="3481979">
                  <a:extLst>
                    <a:ext uri="{9D8B030D-6E8A-4147-A177-3AD203B41FA5}">
                      <a16:colId xmlns:a16="http://schemas.microsoft.com/office/drawing/2014/main" val="4102022157"/>
                    </a:ext>
                  </a:extLst>
                </a:gridCol>
                <a:gridCol w="5473835">
                  <a:extLst>
                    <a:ext uri="{9D8B030D-6E8A-4147-A177-3AD203B41FA5}">
                      <a16:colId xmlns:a16="http://schemas.microsoft.com/office/drawing/2014/main" val="754629311"/>
                    </a:ext>
                  </a:extLst>
                </a:gridCol>
              </a:tblGrid>
              <a:tr h="434188">
                <a:tc>
                  <a:txBody>
                    <a:bodyPr/>
                    <a:lstStyle/>
                    <a:p>
                      <a:pPr algn="ctr"/>
                      <a:r>
                        <a:rPr kumimoji="1" lang="ja-JP" altLang="en-US" sz="2400" dirty="0"/>
                        <a:t>使用薬剤</a:t>
                      </a:r>
                    </a:p>
                  </a:txBody>
                  <a:tcPr/>
                </a:tc>
                <a:tc>
                  <a:txBody>
                    <a:bodyPr/>
                    <a:lstStyle/>
                    <a:p>
                      <a:pPr algn="ctr"/>
                      <a:r>
                        <a:rPr kumimoji="1" lang="ja-JP" altLang="en-US" sz="2400" dirty="0"/>
                        <a:t>特徴</a:t>
                      </a:r>
                    </a:p>
                  </a:txBody>
                  <a:tcPr/>
                </a:tc>
                <a:extLst>
                  <a:ext uri="{0D108BD9-81ED-4DB2-BD59-A6C34878D82A}">
                    <a16:rowId xmlns:a16="http://schemas.microsoft.com/office/drawing/2014/main" val="217701111"/>
                  </a:ext>
                </a:extLst>
              </a:tr>
              <a:tr h="1789269">
                <a:tc>
                  <a:txBody>
                    <a:bodyPr/>
                    <a:lstStyle/>
                    <a:p>
                      <a:pPr marL="342900" indent="-342900">
                        <a:buFont typeface="Arial" panose="020B0604020202020204" pitchFamily="34" charset="0"/>
                        <a:buChar char="•"/>
                      </a:pPr>
                      <a:r>
                        <a:rPr lang="ja-JP" altLang="en-US" sz="2400" dirty="0">
                          <a:latin typeface="游ゴシック" panose="020B0400000000000000" pitchFamily="50" charset="-128"/>
                          <a:ea typeface="游ゴシック" panose="020B0400000000000000" pitchFamily="50" charset="-128"/>
                        </a:rPr>
                        <a:t>ゲムシタビン</a:t>
                      </a:r>
                    </a:p>
                    <a:p>
                      <a:pPr marL="342900" indent="-342900">
                        <a:buFont typeface="Arial" panose="020B0604020202020204" pitchFamily="34" charset="0"/>
                        <a:buChar char="•"/>
                      </a:pPr>
                      <a:r>
                        <a:rPr lang="ja-JP" altLang="en-US" sz="2400" dirty="0">
                          <a:latin typeface="游ゴシック" panose="020B0400000000000000" pitchFamily="50" charset="-128"/>
                          <a:ea typeface="游ゴシック" panose="020B0400000000000000" pitchFamily="50" charset="-128"/>
                        </a:rPr>
                        <a:t>エルロチニブ</a:t>
                      </a:r>
                      <a:endParaRPr kumimoji="1" lang="ja-JP" altLang="en-US" sz="2400" dirty="0">
                        <a:latin typeface="游ゴシック" panose="020B0400000000000000" pitchFamily="50" charset="-128"/>
                        <a:ea typeface="游ゴシック" panose="020B0400000000000000" pitchFamily="50" charset="-128"/>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400" dirty="0">
                          <a:latin typeface="游ゴシック" panose="020B0400000000000000" pitchFamily="50" charset="-128"/>
                          <a:ea typeface="游ゴシック" panose="020B0400000000000000" pitchFamily="50" charset="-128"/>
                        </a:rPr>
                        <a:t>最も気をつけたい副作用は間質性肺炎で、日本人、喫煙者ではリスクが高い。白血球減少、貧血、血小板減少などの重い副作用がゲムシタビン単独療法より出やすいので、体力があり全身状態がよい人向き。</a:t>
                      </a:r>
                      <a:endParaRPr lang="en-US" altLang="ja-JP" sz="2400" dirty="0">
                        <a:latin typeface="游ゴシック" panose="020B0400000000000000" pitchFamily="50" charset="-128"/>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400" dirty="0">
                          <a:latin typeface="游ゴシック" panose="020B0400000000000000" pitchFamily="50" charset="-128"/>
                          <a:ea typeface="游ゴシック" panose="020B0400000000000000" pitchFamily="50" charset="-128"/>
                        </a:rPr>
                        <a:t>発疹が比較的高頻度に出る。</a:t>
                      </a:r>
                      <a:endParaRPr kumimoji="1" lang="ja-JP" altLang="en-US" sz="2400" dirty="0">
                        <a:latin typeface="游ゴシック" panose="020B0400000000000000" pitchFamily="50" charset="-128"/>
                        <a:ea typeface="游ゴシック" panose="020B0400000000000000" pitchFamily="50" charset="-128"/>
                      </a:endParaRPr>
                    </a:p>
                  </a:txBody>
                  <a:tcPr anchor="ctr"/>
                </a:tc>
                <a:extLst>
                  <a:ext uri="{0D108BD9-81ED-4DB2-BD59-A6C34878D82A}">
                    <a16:rowId xmlns:a16="http://schemas.microsoft.com/office/drawing/2014/main" val="3019140906"/>
                  </a:ext>
                </a:extLst>
              </a:tr>
            </a:tbl>
          </a:graphicData>
        </a:graphic>
      </p:graphicFrame>
      <p:pic>
        <p:nvPicPr>
          <p:cNvPr id="5" name="図 3">
            <a:extLst>
              <a:ext uri="{FF2B5EF4-FFF2-40B4-BE49-F238E27FC236}">
                <a16:creationId xmlns:a16="http://schemas.microsoft.com/office/drawing/2014/main" id="{4AC5E70C-BAE5-4021-B0CC-550CA80705C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81562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35">
            <a:extLst>
              <a:ext uri="{FF2B5EF4-FFF2-40B4-BE49-F238E27FC236}">
                <a16:creationId xmlns:a16="http://schemas.microsoft.com/office/drawing/2014/main" id="{73F6CA0B-6AFD-4D7D-9303-160ED8001CBD}"/>
              </a:ext>
            </a:extLst>
          </p:cNvPr>
          <p:cNvSpPr txBox="1">
            <a:spLocks noChangeArrowheads="1"/>
          </p:cNvSpPr>
          <p:nvPr/>
        </p:nvSpPr>
        <p:spPr bwMode="auto">
          <a:xfrm>
            <a:off x="2660535" y="1029824"/>
            <a:ext cx="45849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en-US" altLang="ja-JP" sz="3200" b="1" dirty="0">
                <a:solidFill>
                  <a:srgbClr val="6C0B5E"/>
                </a:solidFill>
                <a:latin typeface="游ゴシック" panose="020B0400000000000000" pitchFamily="50" charset="-128"/>
                <a:ea typeface="游ゴシック" panose="020B0400000000000000" pitchFamily="50" charset="-128"/>
              </a:rPr>
              <a:t>S-1</a:t>
            </a:r>
            <a:r>
              <a:rPr lang="ja-JP" altLang="en-US" sz="3200" b="1" dirty="0">
                <a:solidFill>
                  <a:srgbClr val="6C0B5E"/>
                </a:solidFill>
                <a:latin typeface="游ゴシック" panose="020B0400000000000000" pitchFamily="50" charset="-128"/>
                <a:ea typeface="游ゴシック" panose="020B0400000000000000" pitchFamily="50" charset="-128"/>
              </a:rPr>
              <a:t>単独療法の副作用</a:t>
            </a:r>
          </a:p>
        </p:txBody>
      </p:sp>
      <p:sp>
        <p:nvSpPr>
          <p:cNvPr id="19" name="正方形/長方形 18">
            <a:extLst>
              <a:ext uri="{FF2B5EF4-FFF2-40B4-BE49-F238E27FC236}">
                <a16:creationId xmlns:a16="http://schemas.microsoft.com/office/drawing/2014/main" id="{0D1C6FD0-121B-43F2-B434-169B04CE520A}"/>
              </a:ext>
            </a:extLst>
          </p:cNvPr>
          <p:cNvSpPr/>
          <p:nvPr/>
        </p:nvSpPr>
        <p:spPr>
          <a:xfrm>
            <a:off x="2637835" y="949150"/>
            <a:ext cx="4630330" cy="746125"/>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aphicFrame>
        <p:nvGraphicFramePr>
          <p:cNvPr id="9" name="表 9">
            <a:extLst>
              <a:ext uri="{FF2B5EF4-FFF2-40B4-BE49-F238E27FC236}">
                <a16:creationId xmlns:a16="http://schemas.microsoft.com/office/drawing/2014/main" id="{051A9B1D-CF66-49A1-A953-B2DF3BD71107}"/>
              </a:ext>
            </a:extLst>
          </p:cNvPr>
          <p:cNvGraphicFramePr>
            <a:graphicFrameLocks noGrp="1"/>
          </p:cNvGraphicFramePr>
          <p:nvPr>
            <p:extLst>
              <p:ext uri="{D42A27DB-BD31-4B8C-83A1-F6EECF244321}">
                <p14:modId xmlns:p14="http://schemas.microsoft.com/office/powerpoint/2010/main" val="3947557738"/>
              </p:ext>
            </p:extLst>
          </p:nvPr>
        </p:nvGraphicFramePr>
        <p:xfrm>
          <a:off x="475093" y="2515691"/>
          <a:ext cx="8955814" cy="3149308"/>
        </p:xfrm>
        <a:graphic>
          <a:graphicData uri="http://schemas.openxmlformats.org/drawingml/2006/table">
            <a:tbl>
              <a:tblPr firstRow="1" bandRow="1">
                <a:tableStyleId>{00A15C55-8517-42AA-B614-E9B94910E393}</a:tableStyleId>
              </a:tblPr>
              <a:tblGrid>
                <a:gridCol w="3481979">
                  <a:extLst>
                    <a:ext uri="{9D8B030D-6E8A-4147-A177-3AD203B41FA5}">
                      <a16:colId xmlns:a16="http://schemas.microsoft.com/office/drawing/2014/main" val="4102022157"/>
                    </a:ext>
                  </a:extLst>
                </a:gridCol>
                <a:gridCol w="5473835">
                  <a:extLst>
                    <a:ext uri="{9D8B030D-6E8A-4147-A177-3AD203B41FA5}">
                      <a16:colId xmlns:a16="http://schemas.microsoft.com/office/drawing/2014/main" val="754629311"/>
                    </a:ext>
                  </a:extLst>
                </a:gridCol>
              </a:tblGrid>
              <a:tr h="497548">
                <a:tc>
                  <a:txBody>
                    <a:bodyPr/>
                    <a:lstStyle/>
                    <a:p>
                      <a:pPr algn="ctr"/>
                      <a:r>
                        <a:rPr kumimoji="1" lang="ja-JP" altLang="en-US" sz="2400" dirty="0"/>
                        <a:t>使用薬剤</a:t>
                      </a:r>
                    </a:p>
                  </a:txBody>
                  <a:tcPr/>
                </a:tc>
                <a:tc>
                  <a:txBody>
                    <a:bodyPr/>
                    <a:lstStyle/>
                    <a:p>
                      <a:pPr algn="ctr"/>
                      <a:r>
                        <a:rPr kumimoji="1" lang="ja-JP" altLang="en-US" sz="2400" dirty="0"/>
                        <a:t>特徴</a:t>
                      </a:r>
                    </a:p>
                  </a:txBody>
                  <a:tcPr/>
                </a:tc>
                <a:extLst>
                  <a:ext uri="{0D108BD9-81ED-4DB2-BD59-A6C34878D82A}">
                    <a16:rowId xmlns:a16="http://schemas.microsoft.com/office/drawing/2014/main" val="217701111"/>
                  </a:ext>
                </a:extLst>
              </a:tr>
              <a:tr h="2089703">
                <a:tc>
                  <a:txBody>
                    <a:bodyPr/>
                    <a:lstStyle/>
                    <a:p>
                      <a:pPr marL="342900" indent="-342900" algn="l">
                        <a:buFont typeface="Arial" panose="020B0604020202020204" pitchFamily="34" charset="0"/>
                        <a:buChar char="•"/>
                      </a:pPr>
                      <a:r>
                        <a:rPr lang="en-US" altLang="ja-JP" sz="2400" dirty="0">
                          <a:latin typeface="游ゴシック" panose="020B0400000000000000" pitchFamily="50" charset="-128"/>
                          <a:ea typeface="游ゴシック" panose="020B0400000000000000" pitchFamily="50" charset="-128"/>
                        </a:rPr>
                        <a:t>S-1</a:t>
                      </a:r>
                      <a:endParaRPr kumimoji="1" lang="ja-JP" altLang="en-US" sz="2400" dirty="0">
                        <a:latin typeface="游ゴシック" panose="020B0400000000000000" pitchFamily="50" charset="-128"/>
                        <a:ea typeface="游ゴシック" panose="020B0400000000000000" pitchFamily="50" charset="-128"/>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400" dirty="0">
                          <a:latin typeface="游ゴシック" panose="020B0400000000000000" pitchFamily="50" charset="-128"/>
                          <a:ea typeface="游ゴシック" panose="020B0400000000000000" pitchFamily="50" charset="-128"/>
                        </a:rPr>
                        <a:t>口内炎、吐き気、嘔吐、食欲不振やだるさが起こりやすい。</a:t>
                      </a:r>
                      <a:endParaRPr lang="en-US" altLang="ja-JP" sz="2400" dirty="0">
                        <a:latin typeface="游ゴシック" panose="020B0400000000000000" pitchFamily="50" charset="-128"/>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400" dirty="0">
                          <a:latin typeface="游ゴシック" panose="020B0400000000000000" pitchFamily="50" charset="-128"/>
                          <a:ea typeface="游ゴシック" panose="020B0400000000000000" pitchFamily="50" charset="-128"/>
                        </a:rPr>
                        <a:t>白血球減少は半数近くにみられるが重い症例は少ない。</a:t>
                      </a:r>
                      <a:endParaRPr lang="en-US" altLang="ja-JP" sz="2400" dirty="0">
                        <a:latin typeface="游ゴシック" panose="020B0400000000000000" pitchFamily="50" charset="-128"/>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400" dirty="0">
                          <a:latin typeface="游ゴシック" panose="020B0400000000000000" pitchFamily="50" charset="-128"/>
                          <a:ea typeface="游ゴシック" panose="020B0400000000000000" pitchFamily="50" charset="-128"/>
                        </a:rPr>
                        <a:t>そのほか、全身の皮膚が黒っぽくなる色素沈着、手足症候群が起こる場合がある。</a:t>
                      </a:r>
                      <a:endParaRPr kumimoji="1" lang="ja-JP" altLang="en-US" sz="2400" dirty="0">
                        <a:latin typeface="游ゴシック" panose="020B0400000000000000" pitchFamily="50" charset="-128"/>
                        <a:ea typeface="游ゴシック" panose="020B0400000000000000" pitchFamily="50" charset="-128"/>
                      </a:endParaRPr>
                    </a:p>
                  </a:txBody>
                  <a:tcPr anchor="ctr"/>
                </a:tc>
                <a:extLst>
                  <a:ext uri="{0D108BD9-81ED-4DB2-BD59-A6C34878D82A}">
                    <a16:rowId xmlns:a16="http://schemas.microsoft.com/office/drawing/2014/main" val="3019140906"/>
                  </a:ext>
                </a:extLst>
              </a:tr>
            </a:tbl>
          </a:graphicData>
        </a:graphic>
      </p:graphicFrame>
      <p:pic>
        <p:nvPicPr>
          <p:cNvPr id="5" name="図 3">
            <a:extLst>
              <a:ext uri="{FF2B5EF4-FFF2-40B4-BE49-F238E27FC236}">
                <a16:creationId xmlns:a16="http://schemas.microsoft.com/office/drawing/2014/main" id="{DA6ED631-0157-406B-AF23-5A37B02611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35037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9">
            <a:extLst>
              <a:ext uri="{FF2B5EF4-FFF2-40B4-BE49-F238E27FC236}">
                <a16:creationId xmlns:a16="http://schemas.microsoft.com/office/drawing/2014/main" id="{051A9B1D-CF66-49A1-A953-B2DF3BD71107}"/>
              </a:ext>
            </a:extLst>
          </p:cNvPr>
          <p:cNvGraphicFramePr>
            <a:graphicFrameLocks noGrp="1"/>
          </p:cNvGraphicFramePr>
          <p:nvPr>
            <p:extLst>
              <p:ext uri="{D42A27DB-BD31-4B8C-83A1-F6EECF244321}">
                <p14:modId xmlns:p14="http://schemas.microsoft.com/office/powerpoint/2010/main" val="449131391"/>
              </p:ext>
            </p:extLst>
          </p:nvPr>
        </p:nvGraphicFramePr>
        <p:xfrm>
          <a:off x="475093" y="1332000"/>
          <a:ext cx="8955814" cy="4338028"/>
        </p:xfrm>
        <a:graphic>
          <a:graphicData uri="http://schemas.openxmlformats.org/drawingml/2006/table">
            <a:tbl>
              <a:tblPr firstRow="1" bandRow="1">
                <a:tableStyleId>{00A15C55-8517-42AA-B614-E9B94910E393}</a:tableStyleId>
              </a:tblPr>
              <a:tblGrid>
                <a:gridCol w="3481979">
                  <a:extLst>
                    <a:ext uri="{9D8B030D-6E8A-4147-A177-3AD203B41FA5}">
                      <a16:colId xmlns:a16="http://schemas.microsoft.com/office/drawing/2014/main" val="4102022157"/>
                    </a:ext>
                  </a:extLst>
                </a:gridCol>
                <a:gridCol w="5473835">
                  <a:extLst>
                    <a:ext uri="{9D8B030D-6E8A-4147-A177-3AD203B41FA5}">
                      <a16:colId xmlns:a16="http://schemas.microsoft.com/office/drawing/2014/main" val="754629311"/>
                    </a:ext>
                  </a:extLst>
                </a:gridCol>
              </a:tblGrid>
              <a:tr h="497548">
                <a:tc>
                  <a:txBody>
                    <a:bodyPr/>
                    <a:lstStyle/>
                    <a:p>
                      <a:pPr algn="ctr"/>
                      <a:r>
                        <a:rPr kumimoji="1" lang="ja-JP" altLang="en-US" sz="2400" dirty="0"/>
                        <a:t>症状・副作用</a:t>
                      </a:r>
                    </a:p>
                  </a:txBody>
                  <a:tcPr/>
                </a:tc>
                <a:tc>
                  <a:txBody>
                    <a:bodyPr/>
                    <a:lstStyle/>
                    <a:p>
                      <a:pPr algn="ctr"/>
                      <a:r>
                        <a:rPr kumimoji="1" lang="ja-JP" altLang="en-US" sz="2400" dirty="0"/>
                        <a:t>対処法</a:t>
                      </a:r>
                    </a:p>
                  </a:txBody>
                  <a:tcPr/>
                </a:tc>
                <a:extLst>
                  <a:ext uri="{0D108BD9-81ED-4DB2-BD59-A6C34878D82A}">
                    <a16:rowId xmlns:a16="http://schemas.microsoft.com/office/drawing/2014/main" val="217701111"/>
                  </a:ext>
                </a:extLst>
              </a:tr>
              <a:tr h="832649">
                <a:tc>
                  <a:txBody>
                    <a:bodyPr/>
                    <a:lstStyle/>
                    <a:p>
                      <a:pPr marL="0" indent="0" algn="l">
                        <a:buFontTx/>
                        <a:buNone/>
                      </a:pPr>
                      <a:r>
                        <a:rPr lang="ja-JP" altLang="en-US" sz="2400" dirty="0">
                          <a:latin typeface="游ゴシック" panose="020B0400000000000000" pitchFamily="50" charset="-128"/>
                          <a:ea typeface="游ゴシック" panose="020B0400000000000000" pitchFamily="50" charset="-128"/>
                        </a:rPr>
                        <a:t>吐き気、嘔吐</a:t>
                      </a:r>
                      <a:endParaRPr kumimoji="1" lang="ja-JP" altLang="en-US" sz="2400" dirty="0">
                        <a:latin typeface="游ゴシック" panose="020B0400000000000000" pitchFamily="50" charset="-128"/>
                        <a:ea typeface="游ゴシック" panose="020B0400000000000000" pitchFamily="50" charset="-128"/>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400" dirty="0">
                          <a:latin typeface="游ゴシック" panose="020B0400000000000000" pitchFamily="50" charset="-128"/>
                          <a:ea typeface="游ゴシック" panose="020B0400000000000000" pitchFamily="50" charset="-128"/>
                        </a:rPr>
                        <a:t>予防的に吐き気止めの薬を服用。</a:t>
                      </a:r>
                      <a:endParaRPr lang="en-US" altLang="ja-JP" sz="2400" dirty="0">
                        <a:latin typeface="游ゴシック" panose="020B0400000000000000" pitchFamily="50" charset="-128"/>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400" dirty="0">
                          <a:latin typeface="游ゴシック" panose="020B0400000000000000" pitchFamily="50" charset="-128"/>
                          <a:ea typeface="游ゴシック" panose="020B0400000000000000" pitchFamily="50" charset="-128"/>
                        </a:rPr>
                        <a:t>抗がん剤投与当日の食事は控え目にし、乳製品や脂っこいものは避ける。</a:t>
                      </a:r>
                      <a:endParaRPr lang="en-US" altLang="ja-JP" sz="2400" dirty="0">
                        <a:latin typeface="游ゴシック" panose="020B0400000000000000" pitchFamily="50" charset="-128"/>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400" dirty="0">
                          <a:latin typeface="游ゴシック" panose="020B0400000000000000" pitchFamily="50" charset="-128"/>
                          <a:ea typeface="游ゴシック" panose="020B0400000000000000" pitchFamily="50" charset="-128"/>
                        </a:rPr>
                        <a:t>食事は気分のよいときに。</a:t>
                      </a:r>
                      <a:endParaRPr kumimoji="1" lang="ja-JP" altLang="en-US" sz="2400" dirty="0">
                        <a:latin typeface="游ゴシック" panose="020B0400000000000000" pitchFamily="50" charset="-128"/>
                        <a:ea typeface="游ゴシック" panose="020B0400000000000000" pitchFamily="50" charset="-128"/>
                      </a:endParaRPr>
                    </a:p>
                  </a:txBody>
                  <a:tcPr anchor="ctr"/>
                </a:tc>
                <a:extLst>
                  <a:ext uri="{0D108BD9-81ED-4DB2-BD59-A6C34878D82A}">
                    <a16:rowId xmlns:a16="http://schemas.microsoft.com/office/drawing/2014/main" val="3019140906"/>
                  </a:ext>
                </a:extLst>
              </a:tr>
              <a:tr h="832649">
                <a:tc>
                  <a:txBody>
                    <a:bodyPr/>
                    <a:lstStyle/>
                    <a:p>
                      <a:pPr marL="0" indent="0" algn="l">
                        <a:buFontTx/>
                        <a:buNone/>
                      </a:pPr>
                      <a:r>
                        <a:rPr kumimoji="1" lang="ja-JP" altLang="en-US" sz="2400" dirty="0">
                          <a:latin typeface="游ゴシック" panose="020B0400000000000000" pitchFamily="50" charset="-128"/>
                          <a:ea typeface="游ゴシック" panose="020B0400000000000000" pitchFamily="50" charset="-128"/>
                        </a:rPr>
                        <a:t>白血球・好中球・血小板減少</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dirty="0">
                          <a:latin typeface="游ゴシック" panose="020B0400000000000000" pitchFamily="50" charset="-128"/>
                          <a:ea typeface="游ゴシック" panose="020B0400000000000000" pitchFamily="50" charset="-128"/>
                        </a:rPr>
                        <a:t>自覚症状はない場合が多いが、感染を起こさないように人込みを避け、うがい、手洗いを励行。</a:t>
                      </a:r>
                      <a:endParaRPr kumimoji="1" lang="en-US" altLang="ja-JP" sz="2400" dirty="0">
                        <a:latin typeface="游ゴシック" panose="020B0400000000000000" pitchFamily="50" charset="-128"/>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dirty="0">
                          <a:latin typeface="游ゴシック" panose="020B0400000000000000" pitchFamily="50" charset="-128"/>
                          <a:ea typeface="游ゴシック" panose="020B0400000000000000" pitchFamily="50" charset="-128"/>
                        </a:rPr>
                        <a:t>血小板が減少しているときには傷をつくらないよう注意し、入浴時に内出血などがないか確認を。</a:t>
                      </a:r>
                    </a:p>
                  </a:txBody>
                  <a:tcPr anchor="ctr"/>
                </a:tc>
                <a:extLst>
                  <a:ext uri="{0D108BD9-81ED-4DB2-BD59-A6C34878D82A}">
                    <a16:rowId xmlns:a16="http://schemas.microsoft.com/office/drawing/2014/main" val="1730946874"/>
                  </a:ext>
                </a:extLst>
              </a:tr>
            </a:tbl>
          </a:graphicData>
        </a:graphic>
      </p:graphicFrame>
      <p:pic>
        <p:nvPicPr>
          <p:cNvPr id="5" name="図 3">
            <a:extLst>
              <a:ext uri="{FF2B5EF4-FFF2-40B4-BE49-F238E27FC236}">
                <a16:creationId xmlns:a16="http://schemas.microsoft.com/office/drawing/2014/main" id="{18A3BD2D-0ABE-4185-8486-2E8051BA38A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35">
            <a:extLst>
              <a:ext uri="{FF2B5EF4-FFF2-40B4-BE49-F238E27FC236}">
                <a16:creationId xmlns:a16="http://schemas.microsoft.com/office/drawing/2014/main" id="{34181021-50DA-45E1-8108-CFFEE0DBFFBD}"/>
              </a:ext>
            </a:extLst>
          </p:cNvPr>
          <p:cNvSpPr txBox="1">
            <a:spLocks noChangeArrowheads="1"/>
          </p:cNvSpPr>
          <p:nvPr/>
        </p:nvSpPr>
        <p:spPr bwMode="auto">
          <a:xfrm>
            <a:off x="2660535" y="402874"/>
            <a:ext cx="45849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3200" b="1" dirty="0">
                <a:solidFill>
                  <a:srgbClr val="6C0B5E"/>
                </a:solidFill>
                <a:latin typeface="游ゴシック" panose="020B0400000000000000" pitchFamily="50" charset="-128"/>
                <a:ea typeface="游ゴシック" panose="020B0400000000000000" pitchFamily="50" charset="-128"/>
              </a:rPr>
              <a:t>主な副作用と対処法</a:t>
            </a:r>
          </a:p>
        </p:txBody>
      </p:sp>
      <p:sp>
        <p:nvSpPr>
          <p:cNvPr id="10" name="正方形/長方形 9">
            <a:extLst>
              <a:ext uri="{FF2B5EF4-FFF2-40B4-BE49-F238E27FC236}">
                <a16:creationId xmlns:a16="http://schemas.microsoft.com/office/drawing/2014/main" id="{AFD71E9F-BE40-4560-859D-BC35FCC2C065}"/>
              </a:ext>
            </a:extLst>
          </p:cNvPr>
          <p:cNvSpPr/>
          <p:nvPr/>
        </p:nvSpPr>
        <p:spPr>
          <a:xfrm>
            <a:off x="2615135" y="324000"/>
            <a:ext cx="4630330" cy="746125"/>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Tree>
    <p:extLst>
      <p:ext uri="{BB962C8B-B14F-4D97-AF65-F5344CB8AC3E}">
        <p14:creationId xmlns:p14="http://schemas.microsoft.com/office/powerpoint/2010/main" val="3576794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35">
            <a:extLst>
              <a:ext uri="{FF2B5EF4-FFF2-40B4-BE49-F238E27FC236}">
                <a16:creationId xmlns:a16="http://schemas.microsoft.com/office/drawing/2014/main" id="{73F6CA0B-6AFD-4D7D-9303-160ED8001CBD}"/>
              </a:ext>
            </a:extLst>
          </p:cNvPr>
          <p:cNvSpPr txBox="1">
            <a:spLocks noChangeArrowheads="1"/>
          </p:cNvSpPr>
          <p:nvPr/>
        </p:nvSpPr>
        <p:spPr bwMode="auto">
          <a:xfrm>
            <a:off x="2660535" y="402874"/>
            <a:ext cx="45849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3200" b="1" dirty="0">
                <a:solidFill>
                  <a:srgbClr val="6C0B5E"/>
                </a:solidFill>
                <a:latin typeface="游ゴシック" panose="020B0400000000000000" pitchFamily="50" charset="-128"/>
                <a:ea typeface="游ゴシック" panose="020B0400000000000000" pitchFamily="50" charset="-128"/>
              </a:rPr>
              <a:t>主な副作用と対処法</a:t>
            </a:r>
          </a:p>
        </p:txBody>
      </p:sp>
      <p:sp>
        <p:nvSpPr>
          <p:cNvPr id="19" name="正方形/長方形 18">
            <a:extLst>
              <a:ext uri="{FF2B5EF4-FFF2-40B4-BE49-F238E27FC236}">
                <a16:creationId xmlns:a16="http://schemas.microsoft.com/office/drawing/2014/main" id="{0D1C6FD0-121B-43F2-B434-169B04CE520A}"/>
              </a:ext>
            </a:extLst>
          </p:cNvPr>
          <p:cNvSpPr/>
          <p:nvPr/>
        </p:nvSpPr>
        <p:spPr>
          <a:xfrm>
            <a:off x="2615135" y="324000"/>
            <a:ext cx="4630330" cy="746125"/>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aphicFrame>
        <p:nvGraphicFramePr>
          <p:cNvPr id="9" name="表 9">
            <a:extLst>
              <a:ext uri="{FF2B5EF4-FFF2-40B4-BE49-F238E27FC236}">
                <a16:creationId xmlns:a16="http://schemas.microsoft.com/office/drawing/2014/main" id="{051A9B1D-CF66-49A1-A953-B2DF3BD71107}"/>
              </a:ext>
            </a:extLst>
          </p:cNvPr>
          <p:cNvGraphicFramePr>
            <a:graphicFrameLocks noGrp="1"/>
          </p:cNvGraphicFramePr>
          <p:nvPr>
            <p:extLst>
              <p:ext uri="{D42A27DB-BD31-4B8C-83A1-F6EECF244321}">
                <p14:modId xmlns:p14="http://schemas.microsoft.com/office/powerpoint/2010/main" val="2221179170"/>
              </p:ext>
            </p:extLst>
          </p:nvPr>
        </p:nvGraphicFramePr>
        <p:xfrm>
          <a:off x="475093" y="1332000"/>
          <a:ext cx="8955814" cy="4703788"/>
        </p:xfrm>
        <a:graphic>
          <a:graphicData uri="http://schemas.openxmlformats.org/drawingml/2006/table">
            <a:tbl>
              <a:tblPr firstRow="1" bandRow="1">
                <a:tableStyleId>{00A15C55-8517-42AA-B614-E9B94910E393}</a:tableStyleId>
              </a:tblPr>
              <a:tblGrid>
                <a:gridCol w="3481979">
                  <a:extLst>
                    <a:ext uri="{9D8B030D-6E8A-4147-A177-3AD203B41FA5}">
                      <a16:colId xmlns:a16="http://schemas.microsoft.com/office/drawing/2014/main" val="4102022157"/>
                    </a:ext>
                  </a:extLst>
                </a:gridCol>
                <a:gridCol w="5473835">
                  <a:extLst>
                    <a:ext uri="{9D8B030D-6E8A-4147-A177-3AD203B41FA5}">
                      <a16:colId xmlns:a16="http://schemas.microsoft.com/office/drawing/2014/main" val="754629311"/>
                    </a:ext>
                  </a:extLst>
                </a:gridCol>
              </a:tblGrid>
              <a:tr h="497548">
                <a:tc>
                  <a:txBody>
                    <a:bodyPr/>
                    <a:lstStyle/>
                    <a:p>
                      <a:pPr algn="ctr"/>
                      <a:r>
                        <a:rPr kumimoji="1" lang="ja-JP" altLang="en-US" sz="2400" dirty="0"/>
                        <a:t>症状・副作用</a:t>
                      </a:r>
                    </a:p>
                  </a:txBody>
                  <a:tcPr/>
                </a:tc>
                <a:tc>
                  <a:txBody>
                    <a:bodyPr/>
                    <a:lstStyle/>
                    <a:p>
                      <a:pPr algn="ctr"/>
                      <a:r>
                        <a:rPr kumimoji="1" lang="ja-JP" altLang="en-US" sz="2400" dirty="0"/>
                        <a:t>対処法</a:t>
                      </a:r>
                    </a:p>
                  </a:txBody>
                  <a:tcPr/>
                </a:tc>
                <a:extLst>
                  <a:ext uri="{0D108BD9-81ED-4DB2-BD59-A6C34878D82A}">
                    <a16:rowId xmlns:a16="http://schemas.microsoft.com/office/drawing/2014/main" val="217701111"/>
                  </a:ext>
                </a:extLst>
              </a:tr>
              <a:tr h="832649">
                <a:tc>
                  <a:txBody>
                    <a:bodyPr/>
                    <a:lstStyle/>
                    <a:p>
                      <a:pPr marL="0" indent="0" algn="l">
                        <a:buFontTx/>
                        <a:buNone/>
                      </a:pPr>
                      <a:r>
                        <a:rPr lang="ja-JP" altLang="en-US" sz="2400" dirty="0">
                          <a:latin typeface="游ゴシック" panose="020B0400000000000000" pitchFamily="50" charset="-128"/>
                          <a:ea typeface="游ゴシック" panose="020B0400000000000000" pitchFamily="50" charset="-128"/>
                        </a:rPr>
                        <a:t>間質性肺炎</a:t>
                      </a:r>
                      <a:endParaRPr kumimoji="1" lang="ja-JP" altLang="en-US" sz="2400" dirty="0">
                        <a:latin typeface="游ゴシック" panose="020B0400000000000000" pitchFamily="50" charset="-128"/>
                        <a:ea typeface="游ゴシック" panose="020B0400000000000000" pitchFamily="50" charset="-128"/>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400" dirty="0">
                          <a:latin typeface="游ゴシック" panose="020B0400000000000000" pitchFamily="50" charset="-128"/>
                          <a:ea typeface="游ゴシック" panose="020B0400000000000000" pitchFamily="50" charset="-128"/>
                        </a:rPr>
                        <a:t>肺の間質という部分に炎症が起こる。発熱と息苦しさがあるようならすぐ病院へ連絡を。</a:t>
                      </a:r>
                      <a:endParaRPr lang="en-US" altLang="ja-JP" sz="2400" dirty="0">
                        <a:latin typeface="游ゴシック" panose="020B0400000000000000" pitchFamily="50" charset="-128"/>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400" dirty="0">
                          <a:latin typeface="游ゴシック" panose="020B0400000000000000" pitchFamily="50" charset="-128"/>
                          <a:ea typeface="游ゴシック" panose="020B0400000000000000" pitchFamily="50" charset="-128"/>
                        </a:rPr>
                        <a:t>原因となった薬の投与は中止し、ステロイド薬を服用して炎症を抑える。</a:t>
                      </a:r>
                      <a:endParaRPr kumimoji="1" lang="ja-JP" altLang="en-US" sz="2400" dirty="0">
                        <a:latin typeface="游ゴシック" panose="020B0400000000000000" pitchFamily="50" charset="-128"/>
                        <a:ea typeface="游ゴシック" panose="020B0400000000000000" pitchFamily="50" charset="-128"/>
                      </a:endParaRPr>
                    </a:p>
                  </a:txBody>
                  <a:tcPr anchor="ctr"/>
                </a:tc>
                <a:extLst>
                  <a:ext uri="{0D108BD9-81ED-4DB2-BD59-A6C34878D82A}">
                    <a16:rowId xmlns:a16="http://schemas.microsoft.com/office/drawing/2014/main" val="3019140906"/>
                  </a:ext>
                </a:extLst>
              </a:tr>
              <a:tr h="832649">
                <a:tc>
                  <a:txBody>
                    <a:bodyPr/>
                    <a:lstStyle/>
                    <a:p>
                      <a:pPr marL="0" indent="0" algn="l">
                        <a:buFontTx/>
                        <a:buNone/>
                      </a:pPr>
                      <a:r>
                        <a:rPr kumimoji="1" lang="ja-JP" altLang="en-US" sz="2400" dirty="0">
                          <a:latin typeface="游ゴシック" panose="020B0400000000000000" pitchFamily="50" charset="-128"/>
                          <a:ea typeface="游ゴシック" panose="020B0400000000000000" pitchFamily="50" charset="-128"/>
                        </a:rPr>
                        <a:t>貧血、だるさ、疲労感</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dirty="0">
                          <a:latin typeface="游ゴシック" panose="020B0400000000000000" pitchFamily="50" charset="-128"/>
                          <a:ea typeface="游ゴシック" panose="020B0400000000000000" pitchFamily="50" charset="-128"/>
                        </a:rPr>
                        <a:t>少しの活動でも疲れやふらつきを感じるときは休息を取り、車の運転は控える。</a:t>
                      </a:r>
                      <a:endParaRPr kumimoji="1" lang="en-US" altLang="ja-JP" sz="2400" dirty="0">
                        <a:latin typeface="游ゴシック" panose="020B0400000000000000" pitchFamily="50" charset="-128"/>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dirty="0">
                          <a:latin typeface="游ゴシック" panose="020B0400000000000000" pitchFamily="50" charset="-128"/>
                          <a:ea typeface="游ゴシック" panose="020B0400000000000000" pitchFamily="50" charset="-128"/>
                        </a:rPr>
                        <a:t>体がつらくない程度に家事や軽い運動は続けるほうがだるさが軽減されることも。</a:t>
                      </a:r>
                    </a:p>
                  </a:txBody>
                  <a:tcPr anchor="ctr"/>
                </a:tc>
                <a:extLst>
                  <a:ext uri="{0D108BD9-81ED-4DB2-BD59-A6C34878D82A}">
                    <a16:rowId xmlns:a16="http://schemas.microsoft.com/office/drawing/2014/main" val="1730946874"/>
                  </a:ext>
                </a:extLst>
              </a:tr>
            </a:tbl>
          </a:graphicData>
        </a:graphic>
      </p:graphicFrame>
      <p:pic>
        <p:nvPicPr>
          <p:cNvPr id="5" name="図 3">
            <a:extLst>
              <a:ext uri="{FF2B5EF4-FFF2-40B4-BE49-F238E27FC236}">
                <a16:creationId xmlns:a16="http://schemas.microsoft.com/office/drawing/2014/main" id="{CD65BBE2-54DA-4D7F-822F-71EFFCED8D8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84281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35">
            <a:extLst>
              <a:ext uri="{FF2B5EF4-FFF2-40B4-BE49-F238E27FC236}">
                <a16:creationId xmlns:a16="http://schemas.microsoft.com/office/drawing/2014/main" id="{73F6CA0B-6AFD-4D7D-9303-160ED8001CBD}"/>
              </a:ext>
            </a:extLst>
          </p:cNvPr>
          <p:cNvSpPr txBox="1">
            <a:spLocks noChangeArrowheads="1"/>
          </p:cNvSpPr>
          <p:nvPr/>
        </p:nvSpPr>
        <p:spPr bwMode="auto">
          <a:xfrm>
            <a:off x="2660535" y="404674"/>
            <a:ext cx="45849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3200" b="1" dirty="0">
                <a:solidFill>
                  <a:srgbClr val="6C0B5E"/>
                </a:solidFill>
                <a:latin typeface="游ゴシック" panose="020B0400000000000000" pitchFamily="50" charset="-128"/>
                <a:ea typeface="游ゴシック" panose="020B0400000000000000" pitchFamily="50" charset="-128"/>
              </a:rPr>
              <a:t>主な副作用と対処法</a:t>
            </a:r>
          </a:p>
        </p:txBody>
      </p:sp>
      <p:sp>
        <p:nvSpPr>
          <p:cNvPr id="19" name="正方形/長方形 18">
            <a:extLst>
              <a:ext uri="{FF2B5EF4-FFF2-40B4-BE49-F238E27FC236}">
                <a16:creationId xmlns:a16="http://schemas.microsoft.com/office/drawing/2014/main" id="{0D1C6FD0-121B-43F2-B434-169B04CE520A}"/>
              </a:ext>
            </a:extLst>
          </p:cNvPr>
          <p:cNvSpPr/>
          <p:nvPr/>
        </p:nvSpPr>
        <p:spPr>
          <a:xfrm>
            <a:off x="2615135" y="324000"/>
            <a:ext cx="4630330" cy="746125"/>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aphicFrame>
        <p:nvGraphicFramePr>
          <p:cNvPr id="9" name="表 9">
            <a:extLst>
              <a:ext uri="{FF2B5EF4-FFF2-40B4-BE49-F238E27FC236}">
                <a16:creationId xmlns:a16="http://schemas.microsoft.com/office/drawing/2014/main" id="{051A9B1D-CF66-49A1-A953-B2DF3BD71107}"/>
              </a:ext>
            </a:extLst>
          </p:cNvPr>
          <p:cNvGraphicFramePr>
            <a:graphicFrameLocks noGrp="1"/>
          </p:cNvGraphicFramePr>
          <p:nvPr>
            <p:extLst>
              <p:ext uri="{D42A27DB-BD31-4B8C-83A1-F6EECF244321}">
                <p14:modId xmlns:p14="http://schemas.microsoft.com/office/powerpoint/2010/main" val="1559828707"/>
              </p:ext>
            </p:extLst>
          </p:nvPr>
        </p:nvGraphicFramePr>
        <p:xfrm>
          <a:off x="475093" y="1162977"/>
          <a:ext cx="8955814" cy="5069548"/>
        </p:xfrm>
        <a:graphic>
          <a:graphicData uri="http://schemas.openxmlformats.org/drawingml/2006/table">
            <a:tbl>
              <a:tblPr firstRow="1" bandRow="1">
                <a:tableStyleId>{00A15C55-8517-42AA-B614-E9B94910E393}</a:tableStyleId>
              </a:tblPr>
              <a:tblGrid>
                <a:gridCol w="3481979">
                  <a:extLst>
                    <a:ext uri="{9D8B030D-6E8A-4147-A177-3AD203B41FA5}">
                      <a16:colId xmlns:a16="http://schemas.microsoft.com/office/drawing/2014/main" val="4102022157"/>
                    </a:ext>
                  </a:extLst>
                </a:gridCol>
                <a:gridCol w="5473835">
                  <a:extLst>
                    <a:ext uri="{9D8B030D-6E8A-4147-A177-3AD203B41FA5}">
                      <a16:colId xmlns:a16="http://schemas.microsoft.com/office/drawing/2014/main" val="754629311"/>
                    </a:ext>
                  </a:extLst>
                </a:gridCol>
              </a:tblGrid>
              <a:tr h="497548">
                <a:tc>
                  <a:txBody>
                    <a:bodyPr/>
                    <a:lstStyle/>
                    <a:p>
                      <a:pPr algn="ctr"/>
                      <a:r>
                        <a:rPr kumimoji="1" lang="ja-JP" altLang="en-US" sz="2400" dirty="0"/>
                        <a:t>症状・副作用</a:t>
                      </a:r>
                    </a:p>
                  </a:txBody>
                  <a:tcPr/>
                </a:tc>
                <a:tc>
                  <a:txBody>
                    <a:bodyPr/>
                    <a:lstStyle/>
                    <a:p>
                      <a:pPr algn="ctr"/>
                      <a:r>
                        <a:rPr kumimoji="1" lang="ja-JP" altLang="en-US" sz="2400" dirty="0"/>
                        <a:t>対処法</a:t>
                      </a:r>
                    </a:p>
                  </a:txBody>
                  <a:tcPr/>
                </a:tc>
                <a:extLst>
                  <a:ext uri="{0D108BD9-81ED-4DB2-BD59-A6C34878D82A}">
                    <a16:rowId xmlns:a16="http://schemas.microsoft.com/office/drawing/2014/main" val="217701111"/>
                  </a:ext>
                </a:extLst>
              </a:tr>
              <a:tr h="832649">
                <a:tc>
                  <a:txBody>
                    <a:bodyPr/>
                    <a:lstStyle/>
                    <a:p>
                      <a:pPr marL="0" indent="0" algn="l">
                        <a:buFontTx/>
                        <a:buNone/>
                      </a:pPr>
                      <a:r>
                        <a:rPr lang="ja-JP" altLang="en-US" sz="2400" dirty="0">
                          <a:latin typeface="游ゴシック" panose="020B0400000000000000" pitchFamily="50" charset="-128"/>
                          <a:ea typeface="游ゴシック" panose="020B0400000000000000" pitchFamily="50" charset="-128"/>
                        </a:rPr>
                        <a:t>下痢</a:t>
                      </a:r>
                      <a:endParaRPr kumimoji="1" lang="ja-JP" altLang="en-US" sz="2400" dirty="0">
                        <a:latin typeface="游ゴシック" panose="020B0400000000000000" pitchFamily="50" charset="-128"/>
                        <a:ea typeface="游ゴシック" panose="020B0400000000000000" pitchFamily="50" charset="-128"/>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400" dirty="0">
                          <a:latin typeface="游ゴシック" panose="020B0400000000000000" pitchFamily="50" charset="-128"/>
                          <a:ea typeface="游ゴシック" panose="020B0400000000000000" pitchFamily="50" charset="-128"/>
                        </a:rPr>
                        <a:t>ひどいときは下痢止めを使う。</a:t>
                      </a:r>
                      <a:endParaRPr lang="en-US" altLang="ja-JP" sz="2400" dirty="0">
                        <a:latin typeface="游ゴシック" panose="020B0400000000000000" pitchFamily="50" charset="-128"/>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400" dirty="0">
                          <a:latin typeface="游ゴシック" panose="020B0400000000000000" pitchFamily="50" charset="-128"/>
                          <a:ea typeface="游ゴシック" panose="020B0400000000000000" pitchFamily="50" charset="-128"/>
                        </a:rPr>
                        <a:t>乳製品や刺激物は控え、脱水にならないようにイオン飲料などで水分補給を。</a:t>
                      </a: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400" dirty="0">
                          <a:latin typeface="游ゴシック" panose="020B0400000000000000" pitchFamily="50" charset="-128"/>
                          <a:ea typeface="游ゴシック" panose="020B0400000000000000" pitchFamily="50" charset="-128"/>
                        </a:rPr>
                        <a:t>口内炎治療前に歯科で口腔ケアを受けておくとひどくなりにくい。</a:t>
                      </a:r>
                      <a:endParaRPr lang="en-US" altLang="ja-JP" sz="2400" dirty="0">
                        <a:latin typeface="游ゴシック" panose="020B0400000000000000" pitchFamily="50" charset="-128"/>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400" dirty="0">
                          <a:latin typeface="游ゴシック" panose="020B0400000000000000" pitchFamily="50" charset="-128"/>
                          <a:ea typeface="游ゴシック" panose="020B0400000000000000" pitchFamily="50" charset="-128"/>
                        </a:rPr>
                        <a:t>口の中を清潔にし保湿を心がける。</a:t>
                      </a:r>
                      <a:endParaRPr lang="en-US" altLang="ja-JP" sz="2400" dirty="0">
                        <a:latin typeface="游ゴシック" panose="020B0400000000000000" pitchFamily="50" charset="-128"/>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400" dirty="0">
                          <a:latin typeface="游ゴシック" panose="020B0400000000000000" pitchFamily="50" charset="-128"/>
                          <a:ea typeface="游ゴシック" panose="020B0400000000000000" pitchFamily="50" charset="-128"/>
                        </a:rPr>
                        <a:t>香辛料の強い食事、熱いもの、硬いものは控える。</a:t>
                      </a:r>
                      <a:endParaRPr kumimoji="1" lang="ja-JP" altLang="en-US" sz="2400" dirty="0">
                        <a:latin typeface="游ゴシック" panose="020B0400000000000000" pitchFamily="50" charset="-128"/>
                        <a:ea typeface="游ゴシック" panose="020B0400000000000000" pitchFamily="50" charset="-128"/>
                      </a:endParaRPr>
                    </a:p>
                  </a:txBody>
                  <a:tcPr anchor="ctr"/>
                </a:tc>
                <a:extLst>
                  <a:ext uri="{0D108BD9-81ED-4DB2-BD59-A6C34878D82A}">
                    <a16:rowId xmlns:a16="http://schemas.microsoft.com/office/drawing/2014/main" val="3019140906"/>
                  </a:ext>
                </a:extLst>
              </a:tr>
              <a:tr h="832649">
                <a:tc>
                  <a:txBody>
                    <a:bodyPr/>
                    <a:lstStyle/>
                    <a:p>
                      <a:pPr marL="0" indent="0" algn="l">
                        <a:buFontTx/>
                        <a:buNone/>
                      </a:pPr>
                      <a:r>
                        <a:rPr kumimoji="1" lang="ja-JP" altLang="en-US" sz="2400" dirty="0">
                          <a:latin typeface="游ゴシック" panose="020B0400000000000000" pitchFamily="50" charset="-128"/>
                          <a:ea typeface="游ゴシック" panose="020B0400000000000000" pitchFamily="50" charset="-128"/>
                        </a:rPr>
                        <a:t>血管痛</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dirty="0">
                          <a:latin typeface="游ゴシック" panose="020B0400000000000000" pitchFamily="50" charset="-128"/>
                          <a:ea typeface="游ゴシック" panose="020B0400000000000000" pitchFamily="50" charset="-128"/>
                        </a:rPr>
                        <a:t>点滴中に血管に沿って痛みがあるときは医療スタッフに知らせる。</a:t>
                      </a:r>
                      <a:endParaRPr kumimoji="1" lang="en-US" altLang="ja-JP" sz="2400" dirty="0">
                        <a:latin typeface="游ゴシック" panose="020B0400000000000000" pitchFamily="50" charset="-128"/>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dirty="0">
                          <a:latin typeface="游ゴシック" panose="020B0400000000000000" pitchFamily="50" charset="-128"/>
                          <a:ea typeface="游ゴシック" panose="020B0400000000000000" pitchFamily="50" charset="-128"/>
                        </a:rPr>
                        <a:t>腕を温めながら投与すると軽減する場合もある。</a:t>
                      </a:r>
                    </a:p>
                  </a:txBody>
                  <a:tcPr anchor="ctr"/>
                </a:tc>
                <a:extLst>
                  <a:ext uri="{0D108BD9-81ED-4DB2-BD59-A6C34878D82A}">
                    <a16:rowId xmlns:a16="http://schemas.microsoft.com/office/drawing/2014/main" val="1730946874"/>
                  </a:ext>
                </a:extLst>
              </a:tr>
            </a:tbl>
          </a:graphicData>
        </a:graphic>
      </p:graphicFrame>
      <p:pic>
        <p:nvPicPr>
          <p:cNvPr id="6" name="図 6">
            <a:extLst>
              <a:ext uri="{FF2B5EF4-FFF2-40B4-BE49-F238E27FC236}">
                <a16:creationId xmlns:a16="http://schemas.microsoft.com/office/drawing/2014/main" id="{FF845308-ABCD-4340-B94B-BD20D1E1CE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95309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9">
            <a:extLst>
              <a:ext uri="{FF2B5EF4-FFF2-40B4-BE49-F238E27FC236}">
                <a16:creationId xmlns:a16="http://schemas.microsoft.com/office/drawing/2014/main" id="{051A9B1D-CF66-49A1-A953-B2DF3BD71107}"/>
              </a:ext>
            </a:extLst>
          </p:cNvPr>
          <p:cNvGraphicFramePr>
            <a:graphicFrameLocks noGrp="1"/>
          </p:cNvGraphicFramePr>
          <p:nvPr>
            <p:extLst>
              <p:ext uri="{D42A27DB-BD31-4B8C-83A1-F6EECF244321}">
                <p14:modId xmlns:p14="http://schemas.microsoft.com/office/powerpoint/2010/main" val="2127230261"/>
              </p:ext>
            </p:extLst>
          </p:nvPr>
        </p:nvGraphicFramePr>
        <p:xfrm>
          <a:off x="475093" y="1332000"/>
          <a:ext cx="8955814" cy="4338028"/>
        </p:xfrm>
        <a:graphic>
          <a:graphicData uri="http://schemas.openxmlformats.org/drawingml/2006/table">
            <a:tbl>
              <a:tblPr firstRow="1" bandRow="1">
                <a:tableStyleId>{00A15C55-8517-42AA-B614-E9B94910E393}</a:tableStyleId>
              </a:tblPr>
              <a:tblGrid>
                <a:gridCol w="3481979">
                  <a:extLst>
                    <a:ext uri="{9D8B030D-6E8A-4147-A177-3AD203B41FA5}">
                      <a16:colId xmlns:a16="http://schemas.microsoft.com/office/drawing/2014/main" val="4102022157"/>
                    </a:ext>
                  </a:extLst>
                </a:gridCol>
                <a:gridCol w="5473835">
                  <a:extLst>
                    <a:ext uri="{9D8B030D-6E8A-4147-A177-3AD203B41FA5}">
                      <a16:colId xmlns:a16="http://schemas.microsoft.com/office/drawing/2014/main" val="754629311"/>
                    </a:ext>
                  </a:extLst>
                </a:gridCol>
              </a:tblGrid>
              <a:tr h="497548">
                <a:tc>
                  <a:txBody>
                    <a:bodyPr/>
                    <a:lstStyle/>
                    <a:p>
                      <a:pPr algn="ctr"/>
                      <a:r>
                        <a:rPr kumimoji="1" lang="ja-JP" altLang="en-US" sz="2400" dirty="0"/>
                        <a:t>症状・副作用</a:t>
                      </a:r>
                    </a:p>
                  </a:txBody>
                  <a:tcPr/>
                </a:tc>
                <a:tc>
                  <a:txBody>
                    <a:bodyPr/>
                    <a:lstStyle/>
                    <a:p>
                      <a:pPr algn="ctr"/>
                      <a:r>
                        <a:rPr kumimoji="1" lang="ja-JP" altLang="en-US" sz="2400" dirty="0"/>
                        <a:t>対処法</a:t>
                      </a:r>
                    </a:p>
                  </a:txBody>
                  <a:tcPr/>
                </a:tc>
                <a:extLst>
                  <a:ext uri="{0D108BD9-81ED-4DB2-BD59-A6C34878D82A}">
                    <a16:rowId xmlns:a16="http://schemas.microsoft.com/office/drawing/2014/main" val="217701111"/>
                  </a:ext>
                </a:extLst>
              </a:tr>
              <a:tr h="832649">
                <a:tc>
                  <a:txBody>
                    <a:bodyPr/>
                    <a:lstStyle/>
                    <a:p>
                      <a:pPr marL="0" indent="0" algn="l">
                        <a:buFontTx/>
                        <a:buNone/>
                      </a:pPr>
                      <a:r>
                        <a:rPr lang="zh-CN" altLang="en-US" sz="2400" dirty="0">
                          <a:latin typeface="游ゴシック" panose="020B0400000000000000" pitchFamily="50" charset="-128"/>
                          <a:ea typeface="游ゴシック" panose="020B0400000000000000" pitchFamily="50" charset="-128"/>
                        </a:rPr>
                        <a:t>色素沈着、手足症候群</a:t>
                      </a:r>
                      <a:endParaRPr kumimoji="1" lang="ja-JP" altLang="en-US" sz="2400" dirty="0">
                        <a:latin typeface="游ゴシック" panose="020B0400000000000000" pitchFamily="50" charset="-128"/>
                        <a:ea typeface="游ゴシック" panose="020B0400000000000000" pitchFamily="50" charset="-128"/>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400" dirty="0">
                          <a:latin typeface="游ゴシック" panose="020B0400000000000000" pitchFamily="50" charset="-128"/>
                          <a:ea typeface="游ゴシック" panose="020B0400000000000000" pitchFamily="50" charset="-128"/>
                        </a:rPr>
                        <a:t>皮膚が乾燥していると症状が目立ちやすく傷ができやすい。皮膚を清潔にし、こまめに保湿を。日焼けは避け、炎症がひどい場合は皮膚科へ。</a:t>
                      </a:r>
                      <a:endParaRPr kumimoji="1" lang="ja-JP" altLang="en-US" sz="2400" dirty="0">
                        <a:latin typeface="游ゴシック" panose="020B0400000000000000" pitchFamily="50" charset="-128"/>
                        <a:ea typeface="游ゴシック" panose="020B0400000000000000" pitchFamily="50" charset="-128"/>
                      </a:endParaRPr>
                    </a:p>
                  </a:txBody>
                  <a:tcPr anchor="ctr"/>
                </a:tc>
                <a:extLst>
                  <a:ext uri="{0D108BD9-81ED-4DB2-BD59-A6C34878D82A}">
                    <a16:rowId xmlns:a16="http://schemas.microsoft.com/office/drawing/2014/main" val="3019140906"/>
                  </a:ext>
                </a:extLst>
              </a:tr>
              <a:tr h="832649">
                <a:tc>
                  <a:txBody>
                    <a:bodyPr/>
                    <a:lstStyle/>
                    <a:p>
                      <a:pPr marL="0" indent="0" algn="l">
                        <a:buFontTx/>
                        <a:buNone/>
                      </a:pPr>
                      <a:r>
                        <a:rPr kumimoji="1" lang="ja-JP" altLang="en-US" sz="2400" dirty="0">
                          <a:latin typeface="游ゴシック" panose="020B0400000000000000" pitchFamily="50" charset="-128"/>
                          <a:ea typeface="游ゴシック" panose="020B0400000000000000" pitchFamily="50" charset="-128"/>
                        </a:rPr>
                        <a:t>末梢神経障害</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dirty="0">
                          <a:latin typeface="游ゴシック" panose="020B0400000000000000" pitchFamily="50" charset="-128"/>
                          <a:ea typeface="游ゴシック" panose="020B0400000000000000" pitchFamily="50" charset="-128"/>
                        </a:rPr>
                        <a:t>手足や口にしびれ感、ピリピリ感があったら、早めに担当医に伝える。</a:t>
                      </a:r>
                      <a:endParaRPr kumimoji="1" lang="en-US" altLang="ja-JP" sz="2400" dirty="0">
                        <a:latin typeface="游ゴシック" panose="020B0400000000000000" pitchFamily="50" charset="-128"/>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dirty="0">
                          <a:latin typeface="游ゴシック" panose="020B0400000000000000" pitchFamily="50" charset="-128"/>
                          <a:ea typeface="游ゴシック" panose="020B0400000000000000" pitchFamily="50" charset="-128"/>
                        </a:rPr>
                        <a:t>ビタミン剤や漢方薬の服用、手足を温めると症状が軽減する場合も。</a:t>
                      </a:r>
                      <a:endParaRPr kumimoji="1" lang="en-US" altLang="ja-JP" sz="2400" dirty="0">
                        <a:latin typeface="游ゴシック" panose="020B0400000000000000" pitchFamily="50" charset="-128"/>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dirty="0">
                          <a:latin typeface="游ゴシック" panose="020B0400000000000000" pitchFamily="50" charset="-128"/>
                          <a:ea typeface="游ゴシック" panose="020B0400000000000000" pitchFamily="50" charset="-128"/>
                        </a:rPr>
                        <a:t>外傷に気づきにくくなるのでけがややけどに注意。</a:t>
                      </a:r>
                    </a:p>
                  </a:txBody>
                  <a:tcPr anchor="ctr"/>
                </a:tc>
                <a:extLst>
                  <a:ext uri="{0D108BD9-81ED-4DB2-BD59-A6C34878D82A}">
                    <a16:rowId xmlns:a16="http://schemas.microsoft.com/office/drawing/2014/main" val="1730946874"/>
                  </a:ext>
                </a:extLst>
              </a:tr>
            </a:tbl>
          </a:graphicData>
        </a:graphic>
      </p:graphicFrame>
      <p:pic>
        <p:nvPicPr>
          <p:cNvPr id="5" name="図 3">
            <a:extLst>
              <a:ext uri="{FF2B5EF4-FFF2-40B4-BE49-F238E27FC236}">
                <a16:creationId xmlns:a16="http://schemas.microsoft.com/office/drawing/2014/main" id="{5B8B8A2B-1EF7-42FD-9D13-1D48981633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35">
            <a:extLst>
              <a:ext uri="{FF2B5EF4-FFF2-40B4-BE49-F238E27FC236}">
                <a16:creationId xmlns:a16="http://schemas.microsoft.com/office/drawing/2014/main" id="{71A117BA-8D9C-4C29-ABC0-5783E3477AC7}"/>
              </a:ext>
            </a:extLst>
          </p:cNvPr>
          <p:cNvSpPr txBox="1">
            <a:spLocks noChangeArrowheads="1"/>
          </p:cNvSpPr>
          <p:nvPr/>
        </p:nvSpPr>
        <p:spPr bwMode="auto">
          <a:xfrm>
            <a:off x="2660535" y="404674"/>
            <a:ext cx="45849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3200" b="1" dirty="0">
                <a:solidFill>
                  <a:srgbClr val="6C0B5E"/>
                </a:solidFill>
                <a:latin typeface="游ゴシック" panose="020B0400000000000000" pitchFamily="50" charset="-128"/>
                <a:ea typeface="游ゴシック" panose="020B0400000000000000" pitchFamily="50" charset="-128"/>
              </a:rPr>
              <a:t>主な副作用と対処法</a:t>
            </a:r>
          </a:p>
        </p:txBody>
      </p:sp>
      <p:sp>
        <p:nvSpPr>
          <p:cNvPr id="7" name="正方形/長方形 6">
            <a:extLst>
              <a:ext uri="{FF2B5EF4-FFF2-40B4-BE49-F238E27FC236}">
                <a16:creationId xmlns:a16="http://schemas.microsoft.com/office/drawing/2014/main" id="{5FE2BBCD-3F53-4216-B3BF-188C7B76143E}"/>
              </a:ext>
            </a:extLst>
          </p:cNvPr>
          <p:cNvSpPr/>
          <p:nvPr/>
        </p:nvSpPr>
        <p:spPr>
          <a:xfrm>
            <a:off x="2615135" y="324000"/>
            <a:ext cx="4630330" cy="746125"/>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Tree>
    <p:extLst>
      <p:ext uri="{BB962C8B-B14F-4D97-AF65-F5344CB8AC3E}">
        <p14:creationId xmlns:p14="http://schemas.microsoft.com/office/powerpoint/2010/main" val="4215884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9">
            <a:extLst>
              <a:ext uri="{FF2B5EF4-FFF2-40B4-BE49-F238E27FC236}">
                <a16:creationId xmlns:a16="http://schemas.microsoft.com/office/drawing/2014/main" id="{051A9B1D-CF66-49A1-A953-B2DF3BD71107}"/>
              </a:ext>
            </a:extLst>
          </p:cNvPr>
          <p:cNvGraphicFramePr>
            <a:graphicFrameLocks noGrp="1"/>
          </p:cNvGraphicFramePr>
          <p:nvPr>
            <p:extLst>
              <p:ext uri="{D42A27DB-BD31-4B8C-83A1-F6EECF244321}">
                <p14:modId xmlns:p14="http://schemas.microsoft.com/office/powerpoint/2010/main" val="1297947361"/>
              </p:ext>
            </p:extLst>
          </p:nvPr>
        </p:nvGraphicFramePr>
        <p:xfrm>
          <a:off x="475093" y="1332000"/>
          <a:ext cx="8955814" cy="4338028"/>
        </p:xfrm>
        <a:graphic>
          <a:graphicData uri="http://schemas.openxmlformats.org/drawingml/2006/table">
            <a:tbl>
              <a:tblPr firstRow="1" bandRow="1">
                <a:tableStyleId>{00A15C55-8517-42AA-B614-E9B94910E393}</a:tableStyleId>
              </a:tblPr>
              <a:tblGrid>
                <a:gridCol w="3481979">
                  <a:extLst>
                    <a:ext uri="{9D8B030D-6E8A-4147-A177-3AD203B41FA5}">
                      <a16:colId xmlns:a16="http://schemas.microsoft.com/office/drawing/2014/main" val="4102022157"/>
                    </a:ext>
                  </a:extLst>
                </a:gridCol>
                <a:gridCol w="5473835">
                  <a:extLst>
                    <a:ext uri="{9D8B030D-6E8A-4147-A177-3AD203B41FA5}">
                      <a16:colId xmlns:a16="http://schemas.microsoft.com/office/drawing/2014/main" val="754629311"/>
                    </a:ext>
                  </a:extLst>
                </a:gridCol>
              </a:tblGrid>
              <a:tr h="497548">
                <a:tc>
                  <a:txBody>
                    <a:bodyPr/>
                    <a:lstStyle/>
                    <a:p>
                      <a:pPr algn="ctr"/>
                      <a:r>
                        <a:rPr kumimoji="1" lang="ja-JP" altLang="en-US" sz="2400" dirty="0"/>
                        <a:t>症状・副作用</a:t>
                      </a:r>
                    </a:p>
                  </a:txBody>
                  <a:tcPr/>
                </a:tc>
                <a:tc>
                  <a:txBody>
                    <a:bodyPr/>
                    <a:lstStyle/>
                    <a:p>
                      <a:pPr algn="ctr"/>
                      <a:r>
                        <a:rPr kumimoji="1" lang="ja-JP" altLang="en-US" sz="2400" dirty="0"/>
                        <a:t>対処法</a:t>
                      </a:r>
                    </a:p>
                  </a:txBody>
                  <a:tcPr/>
                </a:tc>
                <a:extLst>
                  <a:ext uri="{0D108BD9-81ED-4DB2-BD59-A6C34878D82A}">
                    <a16:rowId xmlns:a16="http://schemas.microsoft.com/office/drawing/2014/main" val="217701111"/>
                  </a:ext>
                </a:extLst>
              </a:tr>
              <a:tr h="832649">
                <a:tc>
                  <a:txBody>
                    <a:bodyPr/>
                    <a:lstStyle/>
                    <a:p>
                      <a:pPr marL="0" indent="0" algn="l">
                        <a:buFontTx/>
                        <a:buNone/>
                      </a:pPr>
                      <a:r>
                        <a:rPr lang="ja-JP" altLang="en-US" sz="2400" dirty="0">
                          <a:latin typeface="游ゴシック" panose="020B0400000000000000" pitchFamily="50" charset="-128"/>
                          <a:ea typeface="游ゴシック" panose="020B0400000000000000" pitchFamily="50" charset="-128"/>
                        </a:rPr>
                        <a:t>かすみ目、涙目</a:t>
                      </a:r>
                      <a:endParaRPr kumimoji="1" lang="ja-JP" altLang="en-US" sz="2400" dirty="0">
                        <a:latin typeface="游ゴシック" panose="020B0400000000000000" pitchFamily="50" charset="-128"/>
                        <a:ea typeface="游ゴシック" panose="020B0400000000000000" pitchFamily="50" charset="-128"/>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400" dirty="0">
                          <a:latin typeface="游ゴシック" panose="020B0400000000000000" pitchFamily="50" charset="-128"/>
                          <a:ea typeface="游ゴシック" panose="020B0400000000000000" pitchFamily="50" charset="-128"/>
                        </a:rPr>
                        <a:t>角膜障害、涙道障害が生じる場合もあるので、ひどい場合は担当医に相談のうえ、眼科を受診する。</a:t>
                      </a:r>
                    </a:p>
                  </a:txBody>
                  <a:tcPr anchor="ctr"/>
                </a:tc>
                <a:extLst>
                  <a:ext uri="{0D108BD9-81ED-4DB2-BD59-A6C34878D82A}">
                    <a16:rowId xmlns:a16="http://schemas.microsoft.com/office/drawing/2014/main" val="3019140906"/>
                  </a:ext>
                </a:extLst>
              </a:tr>
              <a:tr h="832649">
                <a:tc>
                  <a:txBody>
                    <a:bodyPr/>
                    <a:lstStyle/>
                    <a:p>
                      <a:pPr marL="0" indent="0" algn="l">
                        <a:buFontTx/>
                        <a:buNone/>
                      </a:pPr>
                      <a:r>
                        <a:rPr kumimoji="1" lang="ja-JP" altLang="en-US" sz="2400" dirty="0">
                          <a:latin typeface="游ゴシック" panose="020B0400000000000000" pitchFamily="50" charset="-128"/>
                          <a:ea typeface="游ゴシック" panose="020B0400000000000000" pitchFamily="50" charset="-128"/>
                        </a:rPr>
                        <a:t>脱毛</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dirty="0">
                          <a:latin typeface="游ゴシック" panose="020B0400000000000000" pitchFamily="50" charset="-128"/>
                          <a:ea typeface="游ゴシック" panose="020B0400000000000000" pitchFamily="50" charset="-128"/>
                        </a:rPr>
                        <a:t>髪を短くしておいたほうが処理しやすい。</a:t>
                      </a:r>
                      <a:endParaRPr kumimoji="1" lang="en-US" altLang="ja-JP" sz="2400" dirty="0">
                        <a:latin typeface="游ゴシック" panose="020B0400000000000000" pitchFamily="50" charset="-128"/>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dirty="0">
                          <a:latin typeface="游ゴシック" panose="020B0400000000000000" pitchFamily="50" charset="-128"/>
                          <a:ea typeface="游ゴシック" panose="020B0400000000000000" pitchFamily="50" charset="-128"/>
                        </a:rPr>
                        <a:t>帽子やナイトキャップを被ると髪の毛が散らばるのを防ぎ、脱毛によるショックを軽減できる。</a:t>
                      </a:r>
                      <a:endParaRPr kumimoji="1" lang="en-US" altLang="ja-JP" sz="2400" dirty="0">
                        <a:latin typeface="游ゴシック" panose="020B0400000000000000" pitchFamily="50" charset="-128"/>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dirty="0">
                          <a:latin typeface="游ゴシック" panose="020B0400000000000000" pitchFamily="50" charset="-128"/>
                          <a:ea typeface="游ゴシック" panose="020B0400000000000000" pitchFamily="50" charset="-128"/>
                        </a:rPr>
                        <a:t>必要に応じてかつらやバンダナの利用を。</a:t>
                      </a:r>
                    </a:p>
                  </a:txBody>
                  <a:tcPr anchor="ctr"/>
                </a:tc>
                <a:extLst>
                  <a:ext uri="{0D108BD9-81ED-4DB2-BD59-A6C34878D82A}">
                    <a16:rowId xmlns:a16="http://schemas.microsoft.com/office/drawing/2014/main" val="1730946874"/>
                  </a:ext>
                </a:extLst>
              </a:tr>
            </a:tbl>
          </a:graphicData>
        </a:graphic>
      </p:graphicFrame>
      <p:pic>
        <p:nvPicPr>
          <p:cNvPr id="5" name="図 3">
            <a:extLst>
              <a:ext uri="{FF2B5EF4-FFF2-40B4-BE49-F238E27FC236}">
                <a16:creationId xmlns:a16="http://schemas.microsoft.com/office/drawing/2014/main" id="{20B3F36F-66CC-46D7-9ED3-780C280643E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35">
            <a:extLst>
              <a:ext uri="{FF2B5EF4-FFF2-40B4-BE49-F238E27FC236}">
                <a16:creationId xmlns:a16="http://schemas.microsoft.com/office/drawing/2014/main" id="{D5921ED3-F4F4-4479-92E5-50E092E267C8}"/>
              </a:ext>
            </a:extLst>
          </p:cNvPr>
          <p:cNvSpPr txBox="1">
            <a:spLocks noChangeArrowheads="1"/>
          </p:cNvSpPr>
          <p:nvPr/>
        </p:nvSpPr>
        <p:spPr bwMode="auto">
          <a:xfrm>
            <a:off x="2660535" y="404674"/>
            <a:ext cx="45849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3200" b="1" dirty="0">
                <a:solidFill>
                  <a:srgbClr val="6C0B5E"/>
                </a:solidFill>
                <a:latin typeface="游ゴシック" panose="020B0400000000000000" pitchFamily="50" charset="-128"/>
                <a:ea typeface="游ゴシック" panose="020B0400000000000000" pitchFamily="50" charset="-128"/>
              </a:rPr>
              <a:t>主な副作用と対処法</a:t>
            </a:r>
          </a:p>
        </p:txBody>
      </p:sp>
      <p:sp>
        <p:nvSpPr>
          <p:cNvPr id="7" name="正方形/長方形 6">
            <a:extLst>
              <a:ext uri="{FF2B5EF4-FFF2-40B4-BE49-F238E27FC236}">
                <a16:creationId xmlns:a16="http://schemas.microsoft.com/office/drawing/2014/main" id="{D54A2CFD-2614-4524-ABB8-72FC4A3881DD}"/>
              </a:ext>
            </a:extLst>
          </p:cNvPr>
          <p:cNvSpPr/>
          <p:nvPr/>
        </p:nvSpPr>
        <p:spPr>
          <a:xfrm>
            <a:off x="2615135" y="324000"/>
            <a:ext cx="4630330" cy="746125"/>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Tree>
    <p:extLst>
      <p:ext uri="{BB962C8B-B14F-4D97-AF65-F5344CB8AC3E}">
        <p14:creationId xmlns:p14="http://schemas.microsoft.com/office/powerpoint/2010/main" val="25276583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5" name="図 6">
            <a:extLst>
              <a:ext uri="{FF2B5EF4-FFF2-40B4-BE49-F238E27FC236}">
                <a16:creationId xmlns:a16="http://schemas.microsoft.com/office/drawing/2014/main" id="{5ABF708B-924C-4AB8-BF44-2A07A5B86B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11">
            <a:extLst>
              <a:ext uri="{FF2B5EF4-FFF2-40B4-BE49-F238E27FC236}">
                <a16:creationId xmlns:a16="http://schemas.microsoft.com/office/drawing/2014/main" id="{07BB6ED8-B100-4883-AF88-9B737B506491}"/>
              </a:ext>
            </a:extLst>
          </p:cNvPr>
          <p:cNvSpPr/>
          <p:nvPr/>
        </p:nvSpPr>
        <p:spPr>
          <a:xfrm>
            <a:off x="4046124" y="1859647"/>
            <a:ext cx="5502275" cy="3459162"/>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61451" name="テキスト ボックス 1">
            <a:extLst>
              <a:ext uri="{FF2B5EF4-FFF2-40B4-BE49-F238E27FC236}">
                <a16:creationId xmlns:a16="http://schemas.microsoft.com/office/drawing/2014/main" id="{46FB4EFD-4625-4E6B-A6F6-FF9043F8D686}"/>
              </a:ext>
            </a:extLst>
          </p:cNvPr>
          <p:cNvSpPr txBox="1">
            <a:spLocks noChangeArrowheads="1"/>
          </p:cNvSpPr>
          <p:nvPr/>
        </p:nvSpPr>
        <p:spPr bwMode="auto">
          <a:xfrm>
            <a:off x="1832769" y="839394"/>
            <a:ext cx="62404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2400" b="1" dirty="0">
                <a:latin typeface="游ゴシック" panose="020B0400000000000000" pitchFamily="50" charset="-128"/>
                <a:ea typeface="游ゴシック" panose="020B0400000000000000" pitchFamily="50" charset="-128"/>
              </a:rPr>
              <a:t>重い副作用が発生したときには休薬が必要</a:t>
            </a:r>
          </a:p>
        </p:txBody>
      </p:sp>
      <p:sp>
        <p:nvSpPr>
          <p:cNvPr id="61452" name="テキスト ボックス 2">
            <a:extLst>
              <a:ext uri="{FF2B5EF4-FFF2-40B4-BE49-F238E27FC236}">
                <a16:creationId xmlns:a16="http://schemas.microsoft.com/office/drawing/2014/main" id="{FDF811DE-9038-42C0-A524-376A725FFE1D}"/>
              </a:ext>
            </a:extLst>
          </p:cNvPr>
          <p:cNvSpPr txBox="1">
            <a:spLocks noChangeArrowheads="1"/>
          </p:cNvSpPr>
          <p:nvPr/>
        </p:nvSpPr>
        <p:spPr bwMode="auto">
          <a:xfrm>
            <a:off x="4196142" y="2281128"/>
            <a:ext cx="5202238"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nSpc>
                <a:spcPct val="150000"/>
              </a:lnSpc>
              <a:spcBef>
                <a:spcPct val="0"/>
              </a:spcBef>
              <a:buFont typeface="Wingdings" panose="05000000000000000000" pitchFamily="2" charset="2"/>
              <a:buChar char="l"/>
            </a:pPr>
            <a:r>
              <a:rPr lang="en-US" altLang="ja-JP" sz="2800" b="1" dirty="0">
                <a:solidFill>
                  <a:srgbClr val="6C0B5E"/>
                </a:solidFill>
                <a:latin typeface="游ゴシック" panose="020B0400000000000000" pitchFamily="50" charset="-128"/>
                <a:ea typeface="游ゴシック" panose="020B0400000000000000" pitchFamily="50" charset="-128"/>
              </a:rPr>
              <a:t>38</a:t>
            </a:r>
            <a:r>
              <a:rPr lang="ja-JP" altLang="en-US" sz="2800" b="1" dirty="0">
                <a:solidFill>
                  <a:srgbClr val="6C0B5E"/>
                </a:solidFill>
                <a:latin typeface="游ゴシック" panose="020B0400000000000000" pitchFamily="50" charset="-128"/>
                <a:ea typeface="游ゴシック" panose="020B0400000000000000" pitchFamily="50" charset="-128"/>
              </a:rPr>
              <a:t>度以上の発熱、悪寒</a:t>
            </a:r>
            <a:endParaRPr lang="en-US" altLang="ja-JP" sz="2800" b="1" dirty="0">
              <a:solidFill>
                <a:srgbClr val="6C0B5E"/>
              </a:solidFill>
              <a:latin typeface="游ゴシック" panose="020B0400000000000000" pitchFamily="50" charset="-128"/>
              <a:ea typeface="游ゴシック" panose="020B0400000000000000" pitchFamily="50" charset="-128"/>
            </a:endParaRPr>
          </a:p>
          <a:p>
            <a:pPr>
              <a:lnSpc>
                <a:spcPct val="150000"/>
              </a:lnSpc>
              <a:spcBef>
                <a:spcPct val="0"/>
              </a:spcBef>
              <a:buFont typeface="Wingdings" panose="05000000000000000000" pitchFamily="2" charset="2"/>
              <a:buChar char="l"/>
            </a:pPr>
            <a:r>
              <a:rPr lang="ja-JP" altLang="en-US" sz="2800" b="1" dirty="0">
                <a:solidFill>
                  <a:srgbClr val="6C0B5E"/>
                </a:solidFill>
                <a:latin typeface="游ゴシック" panose="020B0400000000000000" pitchFamily="50" charset="-128"/>
                <a:ea typeface="游ゴシック" panose="020B0400000000000000" pitchFamily="50" charset="-128"/>
              </a:rPr>
              <a:t>呼吸困難</a:t>
            </a:r>
            <a:endParaRPr lang="en-US" altLang="ja-JP" sz="2800" b="1" dirty="0">
              <a:solidFill>
                <a:srgbClr val="6C0B5E"/>
              </a:solidFill>
              <a:latin typeface="游ゴシック" panose="020B0400000000000000" pitchFamily="50" charset="-128"/>
              <a:ea typeface="游ゴシック" panose="020B0400000000000000" pitchFamily="50" charset="-128"/>
            </a:endParaRPr>
          </a:p>
          <a:p>
            <a:pPr>
              <a:lnSpc>
                <a:spcPct val="150000"/>
              </a:lnSpc>
              <a:spcBef>
                <a:spcPct val="0"/>
              </a:spcBef>
              <a:buFont typeface="Wingdings" panose="05000000000000000000" pitchFamily="2" charset="2"/>
              <a:buChar char="l"/>
            </a:pPr>
            <a:r>
              <a:rPr lang="ja-JP" altLang="en-US" sz="2800" b="1" dirty="0">
                <a:solidFill>
                  <a:srgbClr val="6C0B5E"/>
                </a:solidFill>
                <a:latin typeface="游ゴシック" panose="020B0400000000000000" pitchFamily="50" charset="-128"/>
                <a:ea typeface="游ゴシック" panose="020B0400000000000000" pitchFamily="50" charset="-128"/>
              </a:rPr>
              <a:t>動悸や息苦しさ、空咳が続く</a:t>
            </a:r>
            <a:endParaRPr lang="en-US" altLang="ja-JP" sz="2800" b="1" dirty="0">
              <a:solidFill>
                <a:srgbClr val="6C0B5E"/>
              </a:solidFill>
              <a:latin typeface="游ゴシック" panose="020B0400000000000000" pitchFamily="50" charset="-128"/>
              <a:ea typeface="游ゴシック" panose="020B0400000000000000" pitchFamily="50" charset="-128"/>
            </a:endParaRPr>
          </a:p>
          <a:p>
            <a:pPr>
              <a:lnSpc>
                <a:spcPct val="150000"/>
              </a:lnSpc>
              <a:spcBef>
                <a:spcPct val="0"/>
              </a:spcBef>
              <a:buFont typeface="Wingdings" panose="05000000000000000000" pitchFamily="2" charset="2"/>
              <a:buChar char="l"/>
            </a:pPr>
            <a:r>
              <a:rPr lang="ja-JP" altLang="en-US" sz="2800" b="1" dirty="0">
                <a:solidFill>
                  <a:srgbClr val="6C0B5E"/>
                </a:solidFill>
                <a:latin typeface="游ゴシック" panose="020B0400000000000000" pitchFamily="50" charset="-128"/>
                <a:ea typeface="游ゴシック" panose="020B0400000000000000" pitchFamily="50" charset="-128"/>
              </a:rPr>
              <a:t>下痢がひどく水分もとれない</a:t>
            </a:r>
            <a:endParaRPr lang="en-US" altLang="ja-JP" sz="2800" b="1" dirty="0">
              <a:solidFill>
                <a:srgbClr val="6C0B5E"/>
              </a:solidFill>
              <a:latin typeface="游ゴシック" panose="020B0400000000000000" pitchFamily="50" charset="-128"/>
              <a:ea typeface="游ゴシック" panose="020B0400000000000000" pitchFamily="50" charset="-128"/>
            </a:endParaRPr>
          </a:p>
        </p:txBody>
      </p:sp>
      <p:sp>
        <p:nvSpPr>
          <p:cNvPr id="4" name="右矢印 3">
            <a:extLst>
              <a:ext uri="{FF2B5EF4-FFF2-40B4-BE49-F238E27FC236}">
                <a16:creationId xmlns:a16="http://schemas.microsoft.com/office/drawing/2014/main" id="{B26BB78B-95F7-440A-865B-EE8643C6333A}"/>
              </a:ext>
            </a:extLst>
          </p:cNvPr>
          <p:cNvSpPr/>
          <p:nvPr/>
        </p:nvSpPr>
        <p:spPr>
          <a:xfrm>
            <a:off x="667924" y="1746934"/>
            <a:ext cx="2890837" cy="3400425"/>
          </a:xfrm>
          <a:prstGeom prst="rightArrow">
            <a:avLst>
              <a:gd name="adj1" fmla="val 50000"/>
              <a:gd name="adj2" fmla="val 56741"/>
            </a:avLst>
          </a:prstGeom>
          <a:solidFill>
            <a:srgbClr val="891B86"/>
          </a:solid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ja-JP" altLang="en-US" sz="2400" b="1" dirty="0">
                <a:latin typeface="游ゴシック" panose="020B0400000000000000" pitchFamily="50" charset="-128"/>
                <a:ea typeface="游ゴシック" panose="020B0400000000000000" pitchFamily="50" charset="-128"/>
              </a:rPr>
              <a:t>こんな症状が</a:t>
            </a:r>
            <a:endParaRPr lang="en-US" altLang="ja-JP" sz="2400" b="1" dirty="0">
              <a:latin typeface="游ゴシック" panose="020B0400000000000000" pitchFamily="50" charset="-128"/>
              <a:ea typeface="游ゴシック" panose="020B0400000000000000" pitchFamily="50" charset="-128"/>
            </a:endParaRPr>
          </a:p>
          <a:p>
            <a:pPr>
              <a:defRPr/>
            </a:pPr>
            <a:r>
              <a:rPr lang="ja-JP" altLang="en-US" sz="2400" b="1" dirty="0">
                <a:latin typeface="游ゴシック" panose="020B0400000000000000" pitchFamily="50" charset="-128"/>
                <a:ea typeface="游ゴシック" panose="020B0400000000000000" pitchFamily="50" charset="-128"/>
              </a:rPr>
              <a:t>出たときには</a:t>
            </a:r>
            <a:endParaRPr lang="en-US" altLang="ja-JP" sz="2400" b="1" dirty="0">
              <a:latin typeface="游ゴシック" panose="020B0400000000000000" pitchFamily="50" charset="-128"/>
              <a:ea typeface="游ゴシック" panose="020B0400000000000000" pitchFamily="50" charset="-128"/>
            </a:endParaRPr>
          </a:p>
          <a:p>
            <a:pPr>
              <a:defRPr/>
            </a:pPr>
            <a:r>
              <a:rPr lang="ja-JP" altLang="en-US" sz="2400" b="1" dirty="0">
                <a:latin typeface="游ゴシック" panose="020B0400000000000000" pitchFamily="50" charset="-128"/>
                <a:ea typeface="游ゴシック" panose="020B0400000000000000" pitchFamily="50" charset="-128"/>
              </a:rPr>
              <a:t>すぐ病院へ</a:t>
            </a:r>
            <a:endParaRPr lang="en-US" altLang="ja-JP" sz="2400" b="1" dirty="0">
              <a:latin typeface="游ゴシック" panose="020B0400000000000000" pitchFamily="50" charset="-128"/>
              <a:ea typeface="游ゴシック" panose="020B0400000000000000" pitchFamily="50" charset="-128"/>
            </a:endParaRPr>
          </a:p>
          <a:p>
            <a:pPr>
              <a:defRPr/>
            </a:pPr>
            <a:r>
              <a:rPr lang="ja-JP" altLang="en-US" sz="2400" b="1" dirty="0">
                <a:latin typeface="游ゴシック" panose="020B0400000000000000" pitchFamily="50" charset="-128"/>
                <a:ea typeface="游ゴシック" panose="020B0400000000000000" pitchFamily="50" charset="-128"/>
              </a:rPr>
              <a:t>連絡を！</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図 5">
            <a:extLst>
              <a:ext uri="{FF2B5EF4-FFF2-40B4-BE49-F238E27FC236}">
                <a16:creationId xmlns:a16="http://schemas.microsoft.com/office/drawing/2014/main" id="{041F5226-17CF-42F6-AA27-E681480AC6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楕円 5">
            <a:extLst>
              <a:ext uri="{FF2B5EF4-FFF2-40B4-BE49-F238E27FC236}">
                <a16:creationId xmlns:a16="http://schemas.microsoft.com/office/drawing/2014/main" id="{9BDECC67-6BCD-4197-9D71-8C155AC868E5}"/>
              </a:ext>
            </a:extLst>
          </p:cNvPr>
          <p:cNvSpPr/>
          <p:nvPr/>
        </p:nvSpPr>
        <p:spPr bwMode="auto">
          <a:xfrm>
            <a:off x="360363" y="360363"/>
            <a:ext cx="1277937" cy="1279525"/>
          </a:xfrm>
          <a:prstGeom prst="ellipse">
            <a:avLst/>
          </a:prstGeom>
          <a:solidFill>
            <a:srgbClr val="891B86"/>
          </a:solidFill>
          <a:ln>
            <a:solidFill>
              <a:srgbClr val="891B8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4000" dirty="0">
                <a:latin typeface="+mj-ea"/>
                <a:ea typeface="+mj-ea"/>
              </a:rPr>
              <a:t>Q</a:t>
            </a:r>
            <a:endParaRPr lang="ja-JP" altLang="en-US" sz="4000" dirty="0">
              <a:latin typeface="+mj-ea"/>
              <a:ea typeface="+mj-ea"/>
            </a:endParaRPr>
          </a:p>
        </p:txBody>
      </p:sp>
      <p:sp>
        <p:nvSpPr>
          <p:cNvPr id="7" name="楕円 6">
            <a:extLst>
              <a:ext uri="{FF2B5EF4-FFF2-40B4-BE49-F238E27FC236}">
                <a16:creationId xmlns:a16="http://schemas.microsoft.com/office/drawing/2014/main" id="{D5FE4E8F-4E28-4482-87C5-B9E084422CF9}"/>
              </a:ext>
            </a:extLst>
          </p:cNvPr>
          <p:cNvSpPr/>
          <p:nvPr/>
        </p:nvSpPr>
        <p:spPr bwMode="auto">
          <a:xfrm>
            <a:off x="1203325" y="1108075"/>
            <a:ext cx="871538" cy="871538"/>
          </a:xfrm>
          <a:prstGeom prst="ellipse">
            <a:avLst/>
          </a:prstGeom>
          <a:solidFill>
            <a:srgbClr val="FEFCD8"/>
          </a:solidFill>
          <a:ln>
            <a:solidFill>
              <a:srgbClr val="891B8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4000" dirty="0">
                <a:solidFill>
                  <a:srgbClr val="891B86"/>
                </a:solidFill>
                <a:latin typeface="+mj-ea"/>
                <a:ea typeface="+mj-ea"/>
              </a:rPr>
              <a:t>8</a:t>
            </a:r>
            <a:endParaRPr lang="ja-JP" altLang="en-US" sz="4000" dirty="0">
              <a:solidFill>
                <a:srgbClr val="891B86"/>
              </a:solidFill>
              <a:latin typeface="+mj-ea"/>
              <a:ea typeface="+mj-ea"/>
            </a:endParaRPr>
          </a:p>
        </p:txBody>
      </p:sp>
      <p:sp>
        <p:nvSpPr>
          <p:cNvPr id="8" name="テキスト ボックス 7">
            <a:extLst>
              <a:ext uri="{FF2B5EF4-FFF2-40B4-BE49-F238E27FC236}">
                <a16:creationId xmlns:a16="http://schemas.microsoft.com/office/drawing/2014/main" id="{4B40C5D9-F537-48C6-8BFE-A84B1DE2F6E9}"/>
              </a:ext>
            </a:extLst>
          </p:cNvPr>
          <p:cNvSpPr txBox="1">
            <a:spLocks noChangeArrowheads="1"/>
          </p:cNvSpPr>
          <p:nvPr/>
        </p:nvSpPr>
        <p:spPr bwMode="auto">
          <a:xfrm>
            <a:off x="2074863" y="584200"/>
            <a:ext cx="7566025" cy="1446550"/>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None/>
              <a:defRPr/>
            </a:pPr>
            <a:r>
              <a:rPr lang="ja-JP" altLang="en-US" sz="4000" spc="-150" dirty="0">
                <a:solidFill>
                  <a:srgbClr val="6C0B5E"/>
                </a:solidFill>
                <a:latin typeface="游ゴシック" panose="020B0400000000000000" pitchFamily="50" charset="-128"/>
                <a:ea typeface="游ゴシック" panose="020B0400000000000000" pitchFamily="50" charset="-128"/>
              </a:rPr>
              <a:t>化学放射線療法</a:t>
            </a:r>
            <a:r>
              <a:rPr lang="ja-JP" altLang="en-US" sz="4000" spc="-150" dirty="0">
                <a:latin typeface="游ゴシック" panose="020B0400000000000000" pitchFamily="50" charset="-128"/>
                <a:ea typeface="游ゴシック" panose="020B0400000000000000" pitchFamily="50" charset="-128"/>
              </a:rPr>
              <a:t>は</a:t>
            </a:r>
          </a:p>
          <a:p>
            <a:pPr>
              <a:buNone/>
              <a:defRPr/>
            </a:pPr>
            <a:r>
              <a:rPr lang="ja-JP" altLang="en-US" sz="4000" spc="-150" dirty="0">
                <a:latin typeface="游ゴシック" panose="020B0400000000000000" pitchFamily="50" charset="-128"/>
                <a:ea typeface="游ゴシック" panose="020B0400000000000000" pitchFamily="50" charset="-128"/>
              </a:rPr>
              <a:t>どのような治療法ですか</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図 3">
            <a:extLst>
              <a:ext uri="{FF2B5EF4-FFF2-40B4-BE49-F238E27FC236}">
                <a16:creationId xmlns:a16="http://schemas.microsoft.com/office/drawing/2014/main" id="{4B0AA244-0FB9-4AD8-9F47-1BADBAD351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正方形/長方形 17">
            <a:extLst>
              <a:ext uri="{FF2B5EF4-FFF2-40B4-BE49-F238E27FC236}">
                <a16:creationId xmlns:a16="http://schemas.microsoft.com/office/drawing/2014/main" id="{1BB5091F-20D2-41C1-AE08-557819B12031}"/>
              </a:ext>
            </a:extLst>
          </p:cNvPr>
          <p:cNvSpPr/>
          <p:nvPr/>
        </p:nvSpPr>
        <p:spPr>
          <a:xfrm>
            <a:off x="5257800" y="1244600"/>
            <a:ext cx="2513013" cy="803275"/>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pic>
        <p:nvPicPr>
          <p:cNvPr id="12292" name="図 19">
            <a:extLst>
              <a:ext uri="{FF2B5EF4-FFF2-40B4-BE49-F238E27FC236}">
                <a16:creationId xmlns:a16="http://schemas.microsoft.com/office/drawing/2014/main" id="{C9D07E81-BEE7-4CC7-BB27-003EE669A56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7038" y="1455738"/>
            <a:ext cx="4256087"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テキスト ボックス 1">
            <a:extLst>
              <a:ext uri="{FF2B5EF4-FFF2-40B4-BE49-F238E27FC236}">
                <a16:creationId xmlns:a16="http://schemas.microsoft.com/office/drawing/2014/main" id="{6EBC54AF-3696-412A-830E-88294A3C5187}"/>
              </a:ext>
            </a:extLst>
          </p:cNvPr>
          <p:cNvSpPr txBox="1">
            <a:spLocks noChangeArrowheads="1"/>
          </p:cNvSpPr>
          <p:nvPr/>
        </p:nvSpPr>
        <p:spPr bwMode="auto">
          <a:xfrm>
            <a:off x="4954588" y="1408113"/>
            <a:ext cx="31289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2800" b="1">
                <a:solidFill>
                  <a:srgbClr val="6C0B5E"/>
                </a:solidFill>
                <a:latin typeface="游ゴシック" panose="020B0400000000000000" pitchFamily="50" charset="-128"/>
                <a:ea typeface="游ゴシック" panose="020B0400000000000000" pitchFamily="50" charset="-128"/>
              </a:rPr>
              <a:t>すい臓の役割</a:t>
            </a:r>
          </a:p>
        </p:txBody>
      </p:sp>
      <p:sp>
        <p:nvSpPr>
          <p:cNvPr id="3" name="テキスト ボックス 2">
            <a:extLst>
              <a:ext uri="{FF2B5EF4-FFF2-40B4-BE49-F238E27FC236}">
                <a16:creationId xmlns:a16="http://schemas.microsoft.com/office/drawing/2014/main" id="{095F5DCF-B9C0-4691-B6BF-42F0D9803ABC}"/>
              </a:ext>
            </a:extLst>
          </p:cNvPr>
          <p:cNvSpPr txBox="1"/>
          <p:nvPr/>
        </p:nvSpPr>
        <p:spPr>
          <a:xfrm>
            <a:off x="5256213" y="2365375"/>
            <a:ext cx="4470400" cy="2678113"/>
          </a:xfrm>
          <a:prstGeom prst="rect">
            <a:avLst/>
          </a:prstGeom>
          <a:noFill/>
        </p:spPr>
        <p:txBody>
          <a:bodyPr>
            <a:spAutoFit/>
          </a:bodyPr>
          <a:lstStyle/>
          <a:p>
            <a:pPr>
              <a:defRPr/>
            </a:pPr>
            <a:r>
              <a:rPr lang="ja-JP" altLang="en-US" sz="2400" spc="-150" dirty="0">
                <a:latin typeface="游ゴシック" panose="020B0400000000000000" pitchFamily="50" charset="-128"/>
                <a:ea typeface="游ゴシック" panose="020B0400000000000000" pitchFamily="50" charset="-128"/>
              </a:rPr>
              <a:t>①炭水化物、脂肪やたんぱく質を</a:t>
            </a:r>
            <a:endParaRPr lang="en-US" altLang="ja-JP" sz="2400" spc="-150" dirty="0">
              <a:latin typeface="游ゴシック" panose="020B0400000000000000" pitchFamily="50" charset="-128"/>
              <a:ea typeface="游ゴシック" panose="020B0400000000000000" pitchFamily="50" charset="-128"/>
            </a:endParaRPr>
          </a:p>
          <a:p>
            <a:pPr>
              <a:defRPr/>
            </a:pPr>
            <a:r>
              <a:rPr lang="ja-JP" altLang="en-US" sz="2400" spc="-150" dirty="0">
                <a:latin typeface="游ゴシック" panose="020B0400000000000000" pitchFamily="50" charset="-128"/>
                <a:ea typeface="游ゴシック" panose="020B0400000000000000" pitchFamily="50" charset="-128"/>
              </a:rPr>
              <a:t>　分解する消化酵素を含む膵液を</a:t>
            </a:r>
            <a:endParaRPr lang="en-US" altLang="ja-JP" sz="2400" spc="-150" dirty="0">
              <a:latin typeface="游ゴシック" panose="020B0400000000000000" pitchFamily="50" charset="-128"/>
              <a:ea typeface="游ゴシック" panose="020B0400000000000000" pitchFamily="50" charset="-128"/>
            </a:endParaRPr>
          </a:p>
          <a:p>
            <a:pPr>
              <a:defRPr/>
            </a:pPr>
            <a:r>
              <a:rPr lang="ja-JP" altLang="en-US" sz="2400" spc="-150" dirty="0">
                <a:latin typeface="游ゴシック" panose="020B0400000000000000" pitchFamily="50" charset="-128"/>
                <a:ea typeface="游ゴシック" panose="020B0400000000000000" pitchFamily="50" charset="-128"/>
              </a:rPr>
              <a:t>　分泌する</a:t>
            </a:r>
            <a:r>
              <a:rPr lang="ja-JP" altLang="en-US" sz="2400" b="1" spc="-150" dirty="0">
                <a:latin typeface="游ゴシック" panose="020B0400000000000000" pitchFamily="50" charset="-128"/>
                <a:ea typeface="游ゴシック" panose="020B0400000000000000" pitchFamily="50" charset="-128"/>
              </a:rPr>
              <a:t>（外分泌）</a:t>
            </a:r>
            <a:endParaRPr lang="en-US" altLang="ja-JP" sz="2400" b="1" spc="-150" dirty="0">
              <a:latin typeface="游ゴシック" panose="020B0400000000000000" pitchFamily="50" charset="-128"/>
              <a:ea typeface="游ゴシック" panose="020B0400000000000000" pitchFamily="50" charset="-128"/>
            </a:endParaRPr>
          </a:p>
          <a:p>
            <a:pPr>
              <a:defRPr/>
            </a:pPr>
            <a:endParaRPr lang="en-US" altLang="ja-JP" sz="2400" spc="-150" dirty="0">
              <a:latin typeface="游ゴシック" panose="020B0400000000000000" pitchFamily="50" charset="-128"/>
              <a:ea typeface="游ゴシック" panose="020B0400000000000000" pitchFamily="50" charset="-128"/>
            </a:endParaRPr>
          </a:p>
          <a:p>
            <a:pPr>
              <a:defRPr/>
            </a:pPr>
            <a:r>
              <a:rPr lang="ja-JP" altLang="en-US" sz="2400" spc="-150" dirty="0">
                <a:latin typeface="游ゴシック" panose="020B0400000000000000" pitchFamily="50" charset="-128"/>
                <a:ea typeface="游ゴシック" panose="020B0400000000000000" pitchFamily="50" charset="-128"/>
              </a:rPr>
              <a:t>②血糖値を調節するインスリン、</a:t>
            </a:r>
            <a:endParaRPr lang="en-US" altLang="ja-JP" sz="2400" spc="-150" dirty="0">
              <a:latin typeface="游ゴシック" panose="020B0400000000000000" pitchFamily="50" charset="-128"/>
              <a:ea typeface="游ゴシック" panose="020B0400000000000000" pitchFamily="50" charset="-128"/>
            </a:endParaRPr>
          </a:p>
          <a:p>
            <a:pPr>
              <a:defRPr/>
            </a:pPr>
            <a:r>
              <a:rPr lang="ja-JP" altLang="en-US" sz="2400" spc="-150" dirty="0">
                <a:latin typeface="游ゴシック" panose="020B0400000000000000" pitchFamily="50" charset="-128"/>
                <a:ea typeface="游ゴシック" panose="020B0400000000000000" pitchFamily="50" charset="-128"/>
              </a:rPr>
              <a:t>　グルカゴンなどのホルモンを</a:t>
            </a:r>
            <a:endParaRPr lang="en-US" altLang="ja-JP" sz="2400" spc="-150" dirty="0">
              <a:latin typeface="游ゴシック" panose="020B0400000000000000" pitchFamily="50" charset="-128"/>
              <a:ea typeface="游ゴシック" panose="020B0400000000000000" pitchFamily="50" charset="-128"/>
            </a:endParaRPr>
          </a:p>
          <a:p>
            <a:pPr>
              <a:defRPr/>
            </a:pPr>
            <a:r>
              <a:rPr lang="ja-JP" altLang="en-US" sz="2400" spc="-150" dirty="0">
                <a:latin typeface="游ゴシック" panose="020B0400000000000000" pitchFamily="50" charset="-128"/>
                <a:ea typeface="游ゴシック" panose="020B0400000000000000" pitchFamily="50" charset="-128"/>
              </a:rPr>
              <a:t>　産出する</a:t>
            </a:r>
            <a:r>
              <a:rPr lang="ja-JP" altLang="en-US" sz="2400" b="1" spc="-150" dirty="0">
                <a:latin typeface="游ゴシック" panose="020B0400000000000000" pitchFamily="50" charset="-128"/>
                <a:ea typeface="游ゴシック" panose="020B0400000000000000" pitchFamily="50" charset="-128"/>
              </a:rPr>
              <a:t>（内分泌）</a:t>
            </a:r>
          </a:p>
        </p:txBody>
      </p:sp>
      <p:sp>
        <p:nvSpPr>
          <p:cNvPr id="12295" name="テキスト ボックス 9">
            <a:extLst>
              <a:ext uri="{FF2B5EF4-FFF2-40B4-BE49-F238E27FC236}">
                <a16:creationId xmlns:a16="http://schemas.microsoft.com/office/drawing/2014/main" id="{5B49130E-ED01-4733-9D4D-B440888AF499}"/>
              </a:ext>
            </a:extLst>
          </p:cNvPr>
          <p:cNvSpPr txBox="1">
            <a:spLocks noChangeArrowheads="1"/>
          </p:cNvSpPr>
          <p:nvPr/>
        </p:nvSpPr>
        <p:spPr bwMode="auto">
          <a:xfrm>
            <a:off x="542925" y="563563"/>
            <a:ext cx="3670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latin typeface="游ゴシック" panose="020B0400000000000000" pitchFamily="50" charset="-128"/>
                <a:ea typeface="游ゴシック" panose="020B0400000000000000" pitchFamily="50" charset="-128"/>
              </a:rPr>
              <a:t>すい臓とその周囲の臓器</a:t>
            </a:r>
          </a:p>
        </p:txBody>
      </p:sp>
      <p:grpSp>
        <p:nvGrpSpPr>
          <p:cNvPr id="12296" name="グループ化 13">
            <a:extLst>
              <a:ext uri="{FF2B5EF4-FFF2-40B4-BE49-F238E27FC236}">
                <a16:creationId xmlns:a16="http://schemas.microsoft.com/office/drawing/2014/main" id="{7FA7AEA1-3E8D-4CF6-ABE9-C8F3A01095FD}"/>
              </a:ext>
            </a:extLst>
          </p:cNvPr>
          <p:cNvGrpSpPr>
            <a:grpSpLocks/>
          </p:cNvGrpSpPr>
          <p:nvPr/>
        </p:nvGrpSpPr>
        <p:grpSpPr bwMode="auto">
          <a:xfrm>
            <a:off x="65088" y="1244600"/>
            <a:ext cx="5297487" cy="4681538"/>
            <a:chOff x="0" y="1727673"/>
            <a:chExt cx="5296947" cy="4681134"/>
          </a:xfrm>
        </p:grpSpPr>
        <p:sp>
          <p:nvSpPr>
            <p:cNvPr id="22" name="円/楕円 21">
              <a:extLst>
                <a:ext uri="{FF2B5EF4-FFF2-40B4-BE49-F238E27FC236}">
                  <a16:creationId xmlns:a16="http://schemas.microsoft.com/office/drawing/2014/main" id="{D5732EE4-D133-4C33-A295-25D8393442AB}"/>
                </a:ext>
              </a:extLst>
            </p:cNvPr>
            <p:cNvSpPr/>
            <p:nvPr/>
          </p:nvSpPr>
          <p:spPr bwMode="auto">
            <a:xfrm>
              <a:off x="1185741" y="2211819"/>
              <a:ext cx="142860" cy="142863"/>
            </a:xfrm>
            <a:prstGeom prst="ellipse">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23" name="直線コネクタ 22">
              <a:extLst>
                <a:ext uri="{FF2B5EF4-FFF2-40B4-BE49-F238E27FC236}">
                  <a16:creationId xmlns:a16="http://schemas.microsoft.com/office/drawing/2014/main" id="{9307B46C-B782-4D33-988A-A803CF8BB85E}"/>
                </a:ext>
              </a:extLst>
            </p:cNvPr>
            <p:cNvCxnSpPr>
              <a:endCxn id="22" idx="1"/>
            </p:cNvCxnSpPr>
            <p:nvPr/>
          </p:nvCxnSpPr>
          <p:spPr bwMode="auto">
            <a:xfrm>
              <a:off x="855575" y="1938793"/>
              <a:ext cx="350802" cy="29366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円/楕円 24">
              <a:extLst>
                <a:ext uri="{FF2B5EF4-FFF2-40B4-BE49-F238E27FC236}">
                  <a16:creationId xmlns:a16="http://schemas.microsoft.com/office/drawing/2014/main" id="{C77FCFF3-6F8D-4E59-8EE6-175C85A7FF49}"/>
                </a:ext>
              </a:extLst>
            </p:cNvPr>
            <p:cNvSpPr/>
            <p:nvPr/>
          </p:nvSpPr>
          <p:spPr bwMode="auto">
            <a:xfrm>
              <a:off x="1328602" y="3515044"/>
              <a:ext cx="144448" cy="144451"/>
            </a:xfrm>
            <a:prstGeom prst="ellipse">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26" name="直線コネクタ 25">
              <a:extLst>
                <a:ext uri="{FF2B5EF4-FFF2-40B4-BE49-F238E27FC236}">
                  <a16:creationId xmlns:a16="http://schemas.microsoft.com/office/drawing/2014/main" id="{BF0DA8E5-558B-49D3-957E-CEA9549182B4}"/>
                </a:ext>
              </a:extLst>
            </p:cNvPr>
            <p:cNvCxnSpPr>
              <a:endCxn id="25" idx="1"/>
            </p:cNvCxnSpPr>
            <p:nvPr/>
          </p:nvCxnSpPr>
          <p:spPr bwMode="auto">
            <a:xfrm>
              <a:off x="660333" y="2751523"/>
              <a:ext cx="688905" cy="78415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円/楕円 27">
              <a:extLst>
                <a:ext uri="{FF2B5EF4-FFF2-40B4-BE49-F238E27FC236}">
                  <a16:creationId xmlns:a16="http://schemas.microsoft.com/office/drawing/2014/main" id="{99974B2E-3A9F-49B1-B323-E668AF090355}"/>
                </a:ext>
              </a:extLst>
            </p:cNvPr>
            <p:cNvSpPr/>
            <p:nvPr/>
          </p:nvSpPr>
          <p:spPr bwMode="auto">
            <a:xfrm>
              <a:off x="2158780" y="3659494"/>
              <a:ext cx="142860" cy="142863"/>
            </a:xfrm>
            <a:prstGeom prst="ellipse">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29" name="直線コネクタ 28">
              <a:extLst>
                <a:ext uri="{FF2B5EF4-FFF2-40B4-BE49-F238E27FC236}">
                  <a16:creationId xmlns:a16="http://schemas.microsoft.com/office/drawing/2014/main" id="{70834069-7EA5-4174-99DB-9EE87DFB7184}"/>
                </a:ext>
              </a:extLst>
            </p:cNvPr>
            <p:cNvCxnSpPr>
              <a:stCxn id="28" idx="3"/>
            </p:cNvCxnSpPr>
            <p:nvPr/>
          </p:nvCxnSpPr>
          <p:spPr bwMode="auto">
            <a:xfrm flipH="1">
              <a:off x="1107962" y="3781721"/>
              <a:ext cx="1071453" cy="61272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円/楕円 30">
              <a:extLst>
                <a:ext uri="{FF2B5EF4-FFF2-40B4-BE49-F238E27FC236}">
                  <a16:creationId xmlns:a16="http://schemas.microsoft.com/office/drawing/2014/main" id="{9C3C09BE-B0D1-457E-BC19-2D611F19E566}"/>
                </a:ext>
              </a:extLst>
            </p:cNvPr>
            <p:cNvSpPr/>
            <p:nvPr/>
          </p:nvSpPr>
          <p:spPr bwMode="auto">
            <a:xfrm>
              <a:off x="1980998" y="4351585"/>
              <a:ext cx="142860" cy="144450"/>
            </a:xfrm>
            <a:prstGeom prst="ellipse">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32" name="直線コネクタ 31">
              <a:extLst>
                <a:ext uri="{FF2B5EF4-FFF2-40B4-BE49-F238E27FC236}">
                  <a16:creationId xmlns:a16="http://schemas.microsoft.com/office/drawing/2014/main" id="{3B5EA48F-6784-4DD0-A8DF-A5F0C1A50DB8}"/>
                </a:ext>
              </a:extLst>
            </p:cNvPr>
            <p:cNvCxnSpPr>
              <a:stCxn id="31" idx="3"/>
            </p:cNvCxnSpPr>
            <p:nvPr/>
          </p:nvCxnSpPr>
          <p:spPr bwMode="auto">
            <a:xfrm flipH="1">
              <a:off x="1185741" y="4475399"/>
              <a:ext cx="815892" cy="46033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円/楕円 33">
              <a:extLst>
                <a:ext uri="{FF2B5EF4-FFF2-40B4-BE49-F238E27FC236}">
                  <a16:creationId xmlns:a16="http://schemas.microsoft.com/office/drawing/2014/main" id="{51F61127-B6ED-4893-9F50-4BC251EE4AE3}"/>
                </a:ext>
              </a:extLst>
            </p:cNvPr>
            <p:cNvSpPr/>
            <p:nvPr/>
          </p:nvSpPr>
          <p:spPr bwMode="auto">
            <a:xfrm>
              <a:off x="1930203" y="4699217"/>
              <a:ext cx="142860" cy="142863"/>
            </a:xfrm>
            <a:prstGeom prst="ellipse">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35" name="直線コネクタ 34">
              <a:extLst>
                <a:ext uri="{FF2B5EF4-FFF2-40B4-BE49-F238E27FC236}">
                  <a16:creationId xmlns:a16="http://schemas.microsoft.com/office/drawing/2014/main" id="{C81001AF-FED9-4C65-86F2-EBD678CF4C3A}"/>
                </a:ext>
              </a:extLst>
            </p:cNvPr>
            <p:cNvCxnSpPr>
              <a:stCxn id="34" idx="3"/>
            </p:cNvCxnSpPr>
            <p:nvPr/>
          </p:nvCxnSpPr>
          <p:spPr bwMode="auto">
            <a:xfrm flipH="1">
              <a:off x="1625434" y="4821444"/>
              <a:ext cx="325404" cy="43493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円/楕円 36">
              <a:extLst>
                <a:ext uri="{FF2B5EF4-FFF2-40B4-BE49-F238E27FC236}">
                  <a16:creationId xmlns:a16="http://schemas.microsoft.com/office/drawing/2014/main" id="{8455BD37-75BE-4678-8831-B4877D0CF023}"/>
                </a:ext>
              </a:extLst>
            </p:cNvPr>
            <p:cNvSpPr/>
            <p:nvPr/>
          </p:nvSpPr>
          <p:spPr bwMode="auto">
            <a:xfrm>
              <a:off x="2285767" y="4503971"/>
              <a:ext cx="142860" cy="144450"/>
            </a:xfrm>
            <a:prstGeom prst="ellipse">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38" name="直線コネクタ 37">
              <a:extLst>
                <a:ext uri="{FF2B5EF4-FFF2-40B4-BE49-F238E27FC236}">
                  <a16:creationId xmlns:a16="http://schemas.microsoft.com/office/drawing/2014/main" id="{D6700B51-5D4C-4263-A6A5-61D4A2C43FC4}"/>
                </a:ext>
              </a:extLst>
            </p:cNvPr>
            <p:cNvCxnSpPr>
              <a:stCxn id="37" idx="4"/>
            </p:cNvCxnSpPr>
            <p:nvPr/>
          </p:nvCxnSpPr>
          <p:spPr bwMode="auto">
            <a:xfrm flipH="1">
              <a:off x="2073064" y="4648421"/>
              <a:ext cx="284133" cy="113972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円/楕円 39">
              <a:extLst>
                <a:ext uri="{FF2B5EF4-FFF2-40B4-BE49-F238E27FC236}">
                  <a16:creationId xmlns:a16="http://schemas.microsoft.com/office/drawing/2014/main" id="{E7E59BA8-8FCF-47A9-91D3-1E02E3C6907E}"/>
                </a:ext>
              </a:extLst>
            </p:cNvPr>
            <p:cNvSpPr/>
            <p:nvPr/>
          </p:nvSpPr>
          <p:spPr bwMode="auto">
            <a:xfrm>
              <a:off x="4292162" y="3091218"/>
              <a:ext cx="142860" cy="144450"/>
            </a:xfrm>
            <a:prstGeom prst="ellipse">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41" name="直線コネクタ 40">
              <a:extLst>
                <a:ext uri="{FF2B5EF4-FFF2-40B4-BE49-F238E27FC236}">
                  <a16:creationId xmlns:a16="http://schemas.microsoft.com/office/drawing/2014/main" id="{45FC741C-C829-4CBD-AC62-68471F31470D}"/>
                </a:ext>
              </a:extLst>
            </p:cNvPr>
            <p:cNvCxnSpPr>
              <a:endCxn id="40" idx="1"/>
            </p:cNvCxnSpPr>
            <p:nvPr/>
          </p:nvCxnSpPr>
          <p:spPr bwMode="auto">
            <a:xfrm>
              <a:off x="4003267" y="2440399"/>
              <a:ext cx="309530" cy="67304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 name="円/楕円 42">
              <a:extLst>
                <a:ext uri="{FF2B5EF4-FFF2-40B4-BE49-F238E27FC236}">
                  <a16:creationId xmlns:a16="http://schemas.microsoft.com/office/drawing/2014/main" id="{57942573-C94D-41E6-B5A1-D06483930A80}"/>
                </a:ext>
              </a:extLst>
            </p:cNvPr>
            <p:cNvSpPr/>
            <p:nvPr/>
          </p:nvSpPr>
          <p:spPr bwMode="auto">
            <a:xfrm>
              <a:off x="3723895" y="3659494"/>
              <a:ext cx="144447" cy="142863"/>
            </a:xfrm>
            <a:prstGeom prst="ellipse">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44" name="直線コネクタ 43">
              <a:extLst>
                <a:ext uri="{FF2B5EF4-FFF2-40B4-BE49-F238E27FC236}">
                  <a16:creationId xmlns:a16="http://schemas.microsoft.com/office/drawing/2014/main" id="{BEE873EC-3291-4B2F-9CB4-70B8AA1D92EF}"/>
                </a:ext>
              </a:extLst>
            </p:cNvPr>
            <p:cNvCxnSpPr>
              <a:stCxn id="43" idx="5"/>
            </p:cNvCxnSpPr>
            <p:nvPr/>
          </p:nvCxnSpPr>
          <p:spPr bwMode="auto">
            <a:xfrm>
              <a:off x="3847708" y="3781721"/>
              <a:ext cx="352389" cy="40954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7" name="円/楕円 46">
              <a:extLst>
                <a:ext uri="{FF2B5EF4-FFF2-40B4-BE49-F238E27FC236}">
                  <a16:creationId xmlns:a16="http://schemas.microsoft.com/office/drawing/2014/main" id="{3BD16028-0FEF-461F-A386-728C751EDDA0}"/>
                </a:ext>
              </a:extLst>
            </p:cNvPr>
            <p:cNvSpPr/>
            <p:nvPr/>
          </p:nvSpPr>
          <p:spPr bwMode="auto">
            <a:xfrm>
              <a:off x="3030228" y="4048398"/>
              <a:ext cx="144448" cy="142863"/>
            </a:xfrm>
            <a:prstGeom prst="ellipse">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48" name="直線コネクタ 47">
              <a:extLst>
                <a:ext uri="{FF2B5EF4-FFF2-40B4-BE49-F238E27FC236}">
                  <a16:creationId xmlns:a16="http://schemas.microsoft.com/office/drawing/2014/main" id="{CDCD6347-27AF-4BC0-B0CD-089EAA3B0A88}"/>
                </a:ext>
              </a:extLst>
            </p:cNvPr>
            <p:cNvCxnSpPr>
              <a:cxnSpLocks/>
            </p:cNvCxnSpPr>
            <p:nvPr/>
          </p:nvCxnSpPr>
          <p:spPr bwMode="auto">
            <a:xfrm>
              <a:off x="3174676" y="4153164"/>
              <a:ext cx="549219" cy="35080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0" name="円/楕円 49">
              <a:extLst>
                <a:ext uri="{FF2B5EF4-FFF2-40B4-BE49-F238E27FC236}">
                  <a16:creationId xmlns:a16="http://schemas.microsoft.com/office/drawing/2014/main" id="{30B1382B-E924-4778-886A-2F8A45CF487A}"/>
                </a:ext>
              </a:extLst>
            </p:cNvPr>
            <p:cNvSpPr/>
            <p:nvPr/>
          </p:nvSpPr>
          <p:spPr bwMode="auto">
            <a:xfrm>
              <a:off x="2522280" y="4426190"/>
              <a:ext cx="144448" cy="144451"/>
            </a:xfrm>
            <a:prstGeom prst="ellipse">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51" name="直線コネクタ 50">
              <a:extLst>
                <a:ext uri="{FF2B5EF4-FFF2-40B4-BE49-F238E27FC236}">
                  <a16:creationId xmlns:a16="http://schemas.microsoft.com/office/drawing/2014/main" id="{83E3B86E-4F30-4731-9D28-3D740637BF52}"/>
                </a:ext>
              </a:extLst>
            </p:cNvPr>
            <p:cNvCxnSpPr>
              <a:stCxn id="50" idx="4"/>
            </p:cNvCxnSpPr>
            <p:nvPr/>
          </p:nvCxnSpPr>
          <p:spPr bwMode="auto">
            <a:xfrm>
              <a:off x="2593711" y="4570641"/>
              <a:ext cx="330166" cy="10365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3" name="円/楕円 52">
              <a:extLst>
                <a:ext uri="{FF2B5EF4-FFF2-40B4-BE49-F238E27FC236}">
                  <a16:creationId xmlns:a16="http://schemas.microsoft.com/office/drawing/2014/main" id="{7F3BB2EF-051C-4BEE-B9D4-45627C973373}"/>
                </a:ext>
              </a:extLst>
            </p:cNvPr>
            <p:cNvSpPr/>
            <p:nvPr/>
          </p:nvSpPr>
          <p:spPr bwMode="auto">
            <a:xfrm>
              <a:off x="2801651" y="4472224"/>
              <a:ext cx="144448" cy="144450"/>
            </a:xfrm>
            <a:prstGeom prst="ellipse">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54" name="直線コネクタ 53">
              <a:extLst>
                <a:ext uri="{FF2B5EF4-FFF2-40B4-BE49-F238E27FC236}">
                  <a16:creationId xmlns:a16="http://schemas.microsoft.com/office/drawing/2014/main" id="{DCEFC7E7-D14D-4B91-A0C6-6F9DB066024F}"/>
                </a:ext>
              </a:extLst>
            </p:cNvPr>
            <p:cNvCxnSpPr>
              <a:stCxn id="53" idx="5"/>
            </p:cNvCxnSpPr>
            <p:nvPr/>
          </p:nvCxnSpPr>
          <p:spPr bwMode="auto">
            <a:xfrm>
              <a:off x="2923877" y="4596038"/>
              <a:ext cx="444455" cy="24604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6" name="円/楕円 55">
              <a:extLst>
                <a:ext uri="{FF2B5EF4-FFF2-40B4-BE49-F238E27FC236}">
                  <a16:creationId xmlns:a16="http://schemas.microsoft.com/office/drawing/2014/main" id="{92B239FA-FB61-48C5-910E-A8AD89909CC5}"/>
                </a:ext>
              </a:extLst>
            </p:cNvPr>
            <p:cNvSpPr/>
            <p:nvPr/>
          </p:nvSpPr>
          <p:spPr bwMode="auto">
            <a:xfrm>
              <a:off x="2400055" y="5010340"/>
              <a:ext cx="142860" cy="144451"/>
            </a:xfrm>
            <a:prstGeom prst="ellipse">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57" name="直線コネクタ 56">
              <a:extLst>
                <a:ext uri="{FF2B5EF4-FFF2-40B4-BE49-F238E27FC236}">
                  <a16:creationId xmlns:a16="http://schemas.microsoft.com/office/drawing/2014/main" id="{7A1FD13C-38C2-47F4-9D8E-F50AD5697FB3}"/>
                </a:ext>
              </a:extLst>
            </p:cNvPr>
            <p:cNvCxnSpPr>
              <a:stCxn id="56" idx="4"/>
            </p:cNvCxnSpPr>
            <p:nvPr/>
          </p:nvCxnSpPr>
          <p:spPr bwMode="auto">
            <a:xfrm>
              <a:off x="2471485" y="5154790"/>
              <a:ext cx="246038" cy="73653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9" name="円/楕円 58">
              <a:extLst>
                <a:ext uri="{FF2B5EF4-FFF2-40B4-BE49-F238E27FC236}">
                  <a16:creationId xmlns:a16="http://schemas.microsoft.com/office/drawing/2014/main" id="{0ADE8EE9-107A-4D7B-A8A6-281B2F58DA2F}"/>
                </a:ext>
              </a:extLst>
            </p:cNvPr>
            <p:cNvSpPr/>
            <p:nvPr/>
          </p:nvSpPr>
          <p:spPr bwMode="auto">
            <a:xfrm>
              <a:off x="2712760" y="4648421"/>
              <a:ext cx="144448" cy="144451"/>
            </a:xfrm>
            <a:prstGeom prst="ellipse">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60" name="直線コネクタ 59">
              <a:extLst>
                <a:ext uri="{FF2B5EF4-FFF2-40B4-BE49-F238E27FC236}">
                  <a16:creationId xmlns:a16="http://schemas.microsoft.com/office/drawing/2014/main" id="{521D0044-6B69-45FF-BF64-6942604BEC6C}"/>
                </a:ext>
              </a:extLst>
            </p:cNvPr>
            <p:cNvCxnSpPr>
              <a:stCxn id="59" idx="5"/>
            </p:cNvCxnSpPr>
            <p:nvPr/>
          </p:nvCxnSpPr>
          <p:spPr bwMode="auto">
            <a:xfrm>
              <a:off x="2834986" y="4770648"/>
              <a:ext cx="736525" cy="4857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直線コネクタ 69">
              <a:extLst>
                <a:ext uri="{FF2B5EF4-FFF2-40B4-BE49-F238E27FC236}">
                  <a16:creationId xmlns:a16="http://schemas.microsoft.com/office/drawing/2014/main" id="{0366BC6D-F411-4D05-9800-374746B61750}"/>
                </a:ext>
              </a:extLst>
            </p:cNvPr>
            <p:cNvCxnSpPr/>
            <p:nvPr/>
          </p:nvCxnSpPr>
          <p:spPr bwMode="auto">
            <a:xfrm>
              <a:off x="2471911" y="3612003"/>
              <a:ext cx="558735" cy="957732"/>
            </a:xfrm>
            <a:prstGeom prst="line">
              <a:avLst/>
            </a:prstGeom>
            <a:ln>
              <a:solidFill>
                <a:srgbClr val="6C0B5E"/>
              </a:solidFill>
              <a:prstDash val="sysDash"/>
            </a:ln>
            <a:effectLst>
              <a:glow rad="38100">
                <a:schemeClr val="bg1">
                  <a:alpha val="91000"/>
                </a:schemeClr>
              </a:glow>
            </a:effectLst>
          </p:spPr>
          <p:style>
            <a:lnRef idx="2">
              <a:schemeClr val="accent1"/>
            </a:lnRef>
            <a:fillRef idx="0">
              <a:schemeClr val="accent1"/>
            </a:fillRef>
            <a:effectRef idx="1">
              <a:schemeClr val="accent1"/>
            </a:effectRef>
            <a:fontRef idx="minor">
              <a:schemeClr val="tx1"/>
            </a:fontRef>
          </p:style>
        </p:cxnSp>
        <p:cxnSp>
          <p:nvCxnSpPr>
            <p:cNvPr id="71" name="直線コネクタ 70">
              <a:extLst>
                <a:ext uri="{FF2B5EF4-FFF2-40B4-BE49-F238E27FC236}">
                  <a16:creationId xmlns:a16="http://schemas.microsoft.com/office/drawing/2014/main" id="{9DE22E10-84A3-467F-B3BD-8071F69F2824}"/>
                </a:ext>
              </a:extLst>
            </p:cNvPr>
            <p:cNvCxnSpPr/>
            <p:nvPr/>
          </p:nvCxnSpPr>
          <p:spPr bwMode="auto">
            <a:xfrm>
              <a:off x="3089905" y="3323721"/>
              <a:ext cx="558735" cy="957732"/>
            </a:xfrm>
            <a:prstGeom prst="line">
              <a:avLst/>
            </a:prstGeom>
            <a:ln>
              <a:solidFill>
                <a:srgbClr val="6C0B5E"/>
              </a:solidFill>
              <a:prstDash val="sysDash"/>
            </a:ln>
            <a:effectLst>
              <a:glow rad="38100">
                <a:schemeClr val="bg1">
                  <a:alpha val="91000"/>
                </a:schemeClr>
              </a:glow>
            </a:effectLst>
          </p:spPr>
          <p:style>
            <a:lnRef idx="2">
              <a:schemeClr val="accent1"/>
            </a:lnRef>
            <a:fillRef idx="0">
              <a:schemeClr val="accent1"/>
            </a:fillRef>
            <a:effectRef idx="1">
              <a:schemeClr val="accent1"/>
            </a:effectRef>
            <a:fontRef idx="minor">
              <a:schemeClr val="tx1"/>
            </a:fontRef>
          </p:style>
        </p:cxnSp>
        <p:sp>
          <p:nvSpPr>
            <p:cNvPr id="12325" name="テキスト ボックス 10">
              <a:extLst>
                <a:ext uri="{FF2B5EF4-FFF2-40B4-BE49-F238E27FC236}">
                  <a16:creationId xmlns:a16="http://schemas.microsoft.com/office/drawing/2014/main" id="{9C0CBDD4-745C-4EAF-9EC0-EDC185964FA5}"/>
                </a:ext>
              </a:extLst>
            </p:cNvPr>
            <p:cNvSpPr txBox="1">
              <a:spLocks noChangeArrowheads="1"/>
            </p:cNvSpPr>
            <p:nvPr/>
          </p:nvSpPr>
          <p:spPr bwMode="auto">
            <a:xfrm>
              <a:off x="108677" y="1727673"/>
              <a:ext cx="7988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latin typeface="游ゴシック" panose="020B0400000000000000" pitchFamily="50" charset="-128"/>
                  <a:ea typeface="游ゴシック" panose="020B0400000000000000" pitchFamily="50" charset="-128"/>
                </a:rPr>
                <a:t>肝臓</a:t>
              </a:r>
            </a:p>
          </p:txBody>
        </p:sp>
        <p:sp>
          <p:nvSpPr>
            <p:cNvPr id="12326" name="テキスト ボックス 62">
              <a:extLst>
                <a:ext uri="{FF2B5EF4-FFF2-40B4-BE49-F238E27FC236}">
                  <a16:creationId xmlns:a16="http://schemas.microsoft.com/office/drawing/2014/main" id="{DF3B6DEA-EDF6-4CFD-B1C2-E4628A8136FA}"/>
                </a:ext>
              </a:extLst>
            </p:cNvPr>
            <p:cNvSpPr txBox="1">
              <a:spLocks noChangeArrowheads="1"/>
            </p:cNvSpPr>
            <p:nvPr/>
          </p:nvSpPr>
          <p:spPr bwMode="auto">
            <a:xfrm>
              <a:off x="26871" y="2309141"/>
              <a:ext cx="1105503"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latin typeface="游ゴシック" panose="020B0400000000000000" pitchFamily="50" charset="-128"/>
                  <a:ea typeface="游ゴシック" panose="020B0400000000000000" pitchFamily="50" charset="-128"/>
                </a:rPr>
                <a:t>胆のう</a:t>
              </a:r>
            </a:p>
          </p:txBody>
        </p:sp>
        <p:sp>
          <p:nvSpPr>
            <p:cNvPr id="12327" name="テキスト ボックス 63">
              <a:extLst>
                <a:ext uri="{FF2B5EF4-FFF2-40B4-BE49-F238E27FC236}">
                  <a16:creationId xmlns:a16="http://schemas.microsoft.com/office/drawing/2014/main" id="{F88011C4-7B07-443F-9921-B2372E6B7653}"/>
                </a:ext>
              </a:extLst>
            </p:cNvPr>
            <p:cNvSpPr txBox="1">
              <a:spLocks noChangeArrowheads="1"/>
            </p:cNvSpPr>
            <p:nvPr/>
          </p:nvSpPr>
          <p:spPr bwMode="auto">
            <a:xfrm>
              <a:off x="3641867" y="2054498"/>
              <a:ext cx="8542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latin typeface="游ゴシック" panose="020B0400000000000000" pitchFamily="50" charset="-128"/>
                  <a:ea typeface="游ゴシック" panose="020B0400000000000000" pitchFamily="50" charset="-128"/>
                </a:rPr>
                <a:t>脾臓</a:t>
              </a:r>
            </a:p>
          </p:txBody>
        </p:sp>
        <p:sp>
          <p:nvSpPr>
            <p:cNvPr id="12328" name="テキスト ボックス 64">
              <a:extLst>
                <a:ext uri="{FF2B5EF4-FFF2-40B4-BE49-F238E27FC236}">
                  <a16:creationId xmlns:a16="http://schemas.microsoft.com/office/drawing/2014/main" id="{1083A9A2-1083-4B20-8710-13832FB37FA8}"/>
                </a:ext>
              </a:extLst>
            </p:cNvPr>
            <p:cNvSpPr txBox="1">
              <a:spLocks noChangeArrowheads="1"/>
            </p:cNvSpPr>
            <p:nvPr/>
          </p:nvSpPr>
          <p:spPr bwMode="auto">
            <a:xfrm>
              <a:off x="4140601" y="3956940"/>
              <a:ext cx="11161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latin typeface="游ゴシック" panose="020B0400000000000000" pitchFamily="50" charset="-128"/>
                  <a:ea typeface="游ゴシック" panose="020B0400000000000000" pitchFamily="50" charset="-128"/>
                </a:rPr>
                <a:t>膵尾部</a:t>
              </a:r>
            </a:p>
          </p:txBody>
        </p:sp>
        <p:sp>
          <p:nvSpPr>
            <p:cNvPr id="12329" name="テキスト ボックス 65">
              <a:extLst>
                <a:ext uri="{FF2B5EF4-FFF2-40B4-BE49-F238E27FC236}">
                  <a16:creationId xmlns:a16="http://schemas.microsoft.com/office/drawing/2014/main" id="{61ADF7D2-56C4-4A8D-B9A5-4834472FA902}"/>
                </a:ext>
              </a:extLst>
            </p:cNvPr>
            <p:cNvSpPr txBox="1">
              <a:spLocks noChangeArrowheads="1"/>
            </p:cNvSpPr>
            <p:nvPr/>
          </p:nvSpPr>
          <p:spPr bwMode="auto">
            <a:xfrm>
              <a:off x="3648882" y="4288736"/>
              <a:ext cx="1200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latin typeface="游ゴシック" panose="020B0400000000000000" pitchFamily="50" charset="-128"/>
                  <a:ea typeface="游ゴシック" panose="020B0400000000000000" pitchFamily="50" charset="-128"/>
                </a:rPr>
                <a:t>膵体部</a:t>
              </a:r>
            </a:p>
          </p:txBody>
        </p:sp>
        <p:sp>
          <p:nvSpPr>
            <p:cNvPr id="2" name="テキスト ボックス 66">
              <a:extLst>
                <a:ext uri="{FF2B5EF4-FFF2-40B4-BE49-F238E27FC236}">
                  <a16:creationId xmlns:a16="http://schemas.microsoft.com/office/drawing/2014/main" id="{8E4DC6CE-FAAD-49EF-96FB-03BDF73CF7B2}"/>
                </a:ext>
              </a:extLst>
            </p:cNvPr>
            <p:cNvSpPr txBox="1">
              <a:spLocks noChangeArrowheads="1"/>
            </p:cNvSpPr>
            <p:nvPr/>
          </p:nvSpPr>
          <p:spPr bwMode="auto">
            <a:xfrm>
              <a:off x="3361982" y="4640485"/>
              <a:ext cx="1934965" cy="461922"/>
            </a:xfrm>
            <a:prstGeom prst="rect">
              <a:avLst/>
            </a:prstGeom>
            <a:solidFill>
              <a:schemeClr val="bg1"/>
            </a:solidFill>
            <a:ln>
              <a:noFill/>
            </a:ln>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2400" spc="-150" dirty="0">
                  <a:latin typeface="游ゴシック" panose="020B0400000000000000" pitchFamily="50" charset="-128"/>
                  <a:ea typeface="游ゴシック" panose="020B0400000000000000" pitchFamily="50" charset="-128"/>
                </a:rPr>
                <a:t>上腸間膜動脈</a:t>
              </a:r>
            </a:p>
          </p:txBody>
        </p:sp>
        <p:sp>
          <p:nvSpPr>
            <p:cNvPr id="12331" name="テキスト ボックス 67">
              <a:extLst>
                <a:ext uri="{FF2B5EF4-FFF2-40B4-BE49-F238E27FC236}">
                  <a16:creationId xmlns:a16="http://schemas.microsoft.com/office/drawing/2014/main" id="{C5732CED-E76B-48BE-BD15-17A611138535}"/>
                </a:ext>
              </a:extLst>
            </p:cNvPr>
            <p:cNvSpPr txBox="1">
              <a:spLocks noChangeArrowheads="1"/>
            </p:cNvSpPr>
            <p:nvPr/>
          </p:nvSpPr>
          <p:spPr bwMode="auto">
            <a:xfrm>
              <a:off x="139143" y="4729220"/>
              <a:ext cx="11367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latin typeface="游ゴシック" panose="020B0400000000000000" pitchFamily="50" charset="-128"/>
                  <a:ea typeface="游ゴシック" panose="020B0400000000000000" pitchFamily="50" charset="-128"/>
                </a:rPr>
                <a:t>副膵管</a:t>
              </a:r>
            </a:p>
          </p:txBody>
        </p:sp>
        <p:sp>
          <p:nvSpPr>
            <p:cNvPr id="12332" name="テキスト ボックス 68">
              <a:extLst>
                <a:ext uri="{FF2B5EF4-FFF2-40B4-BE49-F238E27FC236}">
                  <a16:creationId xmlns:a16="http://schemas.microsoft.com/office/drawing/2014/main" id="{FDB55BBE-06B4-452E-A686-A7B40923FB51}"/>
                </a:ext>
              </a:extLst>
            </p:cNvPr>
            <p:cNvSpPr txBox="1">
              <a:spLocks noChangeArrowheads="1"/>
            </p:cNvSpPr>
            <p:nvPr/>
          </p:nvSpPr>
          <p:spPr bwMode="auto">
            <a:xfrm>
              <a:off x="3575980" y="5117133"/>
              <a:ext cx="808153"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latin typeface="游ゴシック" panose="020B0400000000000000" pitchFamily="50" charset="-128"/>
                  <a:ea typeface="游ゴシック" panose="020B0400000000000000" pitchFamily="50" charset="-128"/>
                </a:rPr>
                <a:t>門脈</a:t>
              </a:r>
            </a:p>
          </p:txBody>
        </p:sp>
        <p:sp>
          <p:nvSpPr>
            <p:cNvPr id="12333" name="テキスト ボックス 71">
              <a:extLst>
                <a:ext uri="{FF2B5EF4-FFF2-40B4-BE49-F238E27FC236}">
                  <a16:creationId xmlns:a16="http://schemas.microsoft.com/office/drawing/2014/main" id="{E7B0C834-1F59-4C39-A5C1-621816F064AD}"/>
                </a:ext>
              </a:extLst>
            </p:cNvPr>
            <p:cNvSpPr txBox="1">
              <a:spLocks noChangeArrowheads="1"/>
            </p:cNvSpPr>
            <p:nvPr/>
          </p:nvSpPr>
          <p:spPr bwMode="auto">
            <a:xfrm>
              <a:off x="2848920" y="5515901"/>
              <a:ext cx="1125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latin typeface="游ゴシック" panose="020B0400000000000000" pitchFamily="50" charset="-128"/>
                  <a:ea typeface="游ゴシック" panose="020B0400000000000000" pitchFamily="50" charset="-128"/>
                </a:rPr>
                <a:t>膵頭部</a:t>
              </a:r>
            </a:p>
          </p:txBody>
        </p:sp>
        <p:sp>
          <p:nvSpPr>
            <p:cNvPr id="5" name="テキスト ボックス 72">
              <a:extLst>
                <a:ext uri="{FF2B5EF4-FFF2-40B4-BE49-F238E27FC236}">
                  <a16:creationId xmlns:a16="http://schemas.microsoft.com/office/drawing/2014/main" id="{3D3683A4-8DEA-42F0-96BA-15EE829EBEDA}"/>
                </a:ext>
              </a:extLst>
            </p:cNvPr>
            <p:cNvSpPr txBox="1">
              <a:spLocks noChangeArrowheads="1"/>
            </p:cNvSpPr>
            <p:nvPr/>
          </p:nvSpPr>
          <p:spPr bwMode="auto">
            <a:xfrm>
              <a:off x="0" y="5223046"/>
              <a:ext cx="2201638" cy="461923"/>
            </a:xfrm>
            <a:prstGeom prst="rect">
              <a:avLst/>
            </a:prstGeom>
            <a:noFill/>
            <a:ln>
              <a:noFill/>
            </a:ln>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2400" spc="-150" dirty="0">
                  <a:latin typeface="游ゴシック" panose="020B0400000000000000" pitchFamily="50" charset="-128"/>
                  <a:ea typeface="游ゴシック" panose="020B0400000000000000" pitchFamily="50" charset="-128"/>
                </a:rPr>
                <a:t>十二指腸乳頭部</a:t>
              </a:r>
            </a:p>
          </p:txBody>
        </p:sp>
        <p:sp>
          <p:nvSpPr>
            <p:cNvPr id="12335" name="テキスト ボックス 73">
              <a:extLst>
                <a:ext uri="{FF2B5EF4-FFF2-40B4-BE49-F238E27FC236}">
                  <a16:creationId xmlns:a16="http://schemas.microsoft.com/office/drawing/2014/main" id="{2B761B39-4245-4C8C-92B6-F61BF6DF75F5}"/>
                </a:ext>
              </a:extLst>
            </p:cNvPr>
            <p:cNvSpPr txBox="1">
              <a:spLocks noChangeArrowheads="1"/>
            </p:cNvSpPr>
            <p:nvPr/>
          </p:nvSpPr>
          <p:spPr bwMode="auto">
            <a:xfrm>
              <a:off x="2377264" y="5947142"/>
              <a:ext cx="14051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latin typeface="游ゴシック" panose="020B0400000000000000" pitchFamily="50" charset="-128"/>
                  <a:ea typeface="游ゴシック" panose="020B0400000000000000" pitchFamily="50" charset="-128"/>
                </a:rPr>
                <a:t>十二指腸</a:t>
              </a:r>
            </a:p>
          </p:txBody>
        </p:sp>
        <p:sp>
          <p:nvSpPr>
            <p:cNvPr id="12336" name="テキスト ボックス 74">
              <a:extLst>
                <a:ext uri="{FF2B5EF4-FFF2-40B4-BE49-F238E27FC236}">
                  <a16:creationId xmlns:a16="http://schemas.microsoft.com/office/drawing/2014/main" id="{D38443BD-995A-4269-A0E9-AEFC025A3634}"/>
                </a:ext>
              </a:extLst>
            </p:cNvPr>
            <p:cNvSpPr txBox="1">
              <a:spLocks noChangeArrowheads="1"/>
            </p:cNvSpPr>
            <p:nvPr/>
          </p:nvSpPr>
          <p:spPr bwMode="auto">
            <a:xfrm>
              <a:off x="1452562" y="5762349"/>
              <a:ext cx="1200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latin typeface="游ゴシック" panose="020B0400000000000000" pitchFamily="50" charset="-128"/>
                  <a:ea typeface="游ゴシック" panose="020B0400000000000000" pitchFamily="50" charset="-128"/>
                </a:rPr>
                <a:t>主膵管</a:t>
              </a:r>
            </a:p>
          </p:txBody>
        </p:sp>
        <p:sp>
          <p:nvSpPr>
            <p:cNvPr id="12337" name="テキスト ボックス 75">
              <a:extLst>
                <a:ext uri="{FF2B5EF4-FFF2-40B4-BE49-F238E27FC236}">
                  <a16:creationId xmlns:a16="http://schemas.microsoft.com/office/drawing/2014/main" id="{9C5246F6-785E-4E05-B2DB-5FBA5532FF36}"/>
                </a:ext>
              </a:extLst>
            </p:cNvPr>
            <p:cNvSpPr txBox="1">
              <a:spLocks noChangeArrowheads="1"/>
            </p:cNvSpPr>
            <p:nvPr/>
          </p:nvSpPr>
          <p:spPr bwMode="auto">
            <a:xfrm>
              <a:off x="288084" y="4272220"/>
              <a:ext cx="8241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latin typeface="游ゴシック" panose="020B0400000000000000" pitchFamily="50" charset="-128"/>
                  <a:ea typeface="游ゴシック" panose="020B0400000000000000" pitchFamily="50" charset="-128"/>
                </a:rPr>
                <a:t>胆管</a:t>
              </a:r>
            </a:p>
          </p:txBody>
        </p:sp>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図 5">
            <a:extLst>
              <a:ext uri="{FF2B5EF4-FFF2-40B4-BE49-F238E27FC236}">
                <a16:creationId xmlns:a16="http://schemas.microsoft.com/office/drawing/2014/main" id="{041F5226-17CF-42F6-AA27-E681480AC6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楕円 5">
            <a:extLst>
              <a:ext uri="{FF2B5EF4-FFF2-40B4-BE49-F238E27FC236}">
                <a16:creationId xmlns:a16="http://schemas.microsoft.com/office/drawing/2014/main" id="{9BDECC67-6BCD-4197-9D71-8C155AC868E5}"/>
              </a:ext>
            </a:extLst>
          </p:cNvPr>
          <p:cNvSpPr/>
          <p:nvPr/>
        </p:nvSpPr>
        <p:spPr bwMode="auto">
          <a:xfrm>
            <a:off x="360363" y="360363"/>
            <a:ext cx="1277937" cy="1279525"/>
          </a:xfrm>
          <a:prstGeom prst="ellipse">
            <a:avLst/>
          </a:prstGeom>
          <a:solidFill>
            <a:srgbClr val="891B86"/>
          </a:solidFill>
          <a:ln>
            <a:solidFill>
              <a:srgbClr val="891B8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4000" dirty="0">
                <a:latin typeface="+mj-ea"/>
                <a:ea typeface="+mj-ea"/>
              </a:rPr>
              <a:t>Q</a:t>
            </a:r>
            <a:endParaRPr lang="ja-JP" altLang="en-US" sz="4000" dirty="0">
              <a:latin typeface="+mj-ea"/>
              <a:ea typeface="+mj-ea"/>
            </a:endParaRPr>
          </a:p>
        </p:txBody>
      </p:sp>
      <p:sp>
        <p:nvSpPr>
          <p:cNvPr id="7" name="楕円 6">
            <a:extLst>
              <a:ext uri="{FF2B5EF4-FFF2-40B4-BE49-F238E27FC236}">
                <a16:creationId xmlns:a16="http://schemas.microsoft.com/office/drawing/2014/main" id="{D5FE4E8F-4E28-4482-87C5-B9E084422CF9}"/>
              </a:ext>
            </a:extLst>
          </p:cNvPr>
          <p:cNvSpPr/>
          <p:nvPr/>
        </p:nvSpPr>
        <p:spPr bwMode="auto">
          <a:xfrm>
            <a:off x="1203325" y="1108075"/>
            <a:ext cx="871538" cy="871538"/>
          </a:xfrm>
          <a:prstGeom prst="ellipse">
            <a:avLst/>
          </a:prstGeom>
          <a:solidFill>
            <a:srgbClr val="FEFCD8"/>
          </a:solidFill>
          <a:ln>
            <a:solidFill>
              <a:srgbClr val="891B8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4000" dirty="0">
                <a:solidFill>
                  <a:srgbClr val="891B86"/>
                </a:solidFill>
                <a:latin typeface="+mj-ea"/>
                <a:ea typeface="+mj-ea"/>
              </a:rPr>
              <a:t>8</a:t>
            </a:r>
            <a:endParaRPr lang="ja-JP" altLang="en-US" sz="4000" dirty="0">
              <a:solidFill>
                <a:srgbClr val="891B86"/>
              </a:solidFill>
              <a:latin typeface="+mj-ea"/>
              <a:ea typeface="+mj-ea"/>
            </a:endParaRPr>
          </a:p>
        </p:txBody>
      </p:sp>
      <p:sp>
        <p:nvSpPr>
          <p:cNvPr id="8" name="テキスト ボックス 7">
            <a:extLst>
              <a:ext uri="{FF2B5EF4-FFF2-40B4-BE49-F238E27FC236}">
                <a16:creationId xmlns:a16="http://schemas.microsoft.com/office/drawing/2014/main" id="{4B40C5D9-F537-48C6-8BFE-A84B1DE2F6E9}"/>
              </a:ext>
            </a:extLst>
          </p:cNvPr>
          <p:cNvSpPr txBox="1">
            <a:spLocks noChangeArrowheads="1"/>
          </p:cNvSpPr>
          <p:nvPr/>
        </p:nvSpPr>
        <p:spPr bwMode="auto">
          <a:xfrm>
            <a:off x="2074863" y="584200"/>
            <a:ext cx="7566025" cy="1446550"/>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None/>
              <a:defRPr/>
            </a:pPr>
            <a:r>
              <a:rPr lang="ja-JP" altLang="en-US" sz="4000" spc="-150" dirty="0">
                <a:solidFill>
                  <a:srgbClr val="6C0B5E"/>
                </a:solidFill>
                <a:latin typeface="游ゴシック" panose="020B0400000000000000" pitchFamily="50" charset="-128"/>
                <a:ea typeface="游ゴシック" panose="020B0400000000000000" pitchFamily="50" charset="-128"/>
              </a:rPr>
              <a:t>化学放射線療法</a:t>
            </a:r>
            <a:r>
              <a:rPr lang="ja-JP" altLang="en-US" sz="4000" spc="-150" dirty="0">
                <a:latin typeface="游ゴシック" panose="020B0400000000000000" pitchFamily="50" charset="-128"/>
                <a:ea typeface="游ゴシック" panose="020B0400000000000000" pitchFamily="50" charset="-128"/>
              </a:rPr>
              <a:t>は</a:t>
            </a:r>
          </a:p>
          <a:p>
            <a:pPr>
              <a:buNone/>
              <a:defRPr/>
            </a:pPr>
            <a:r>
              <a:rPr lang="ja-JP" altLang="en-US" sz="4000" spc="-150" dirty="0">
                <a:latin typeface="游ゴシック" panose="020B0400000000000000" pitchFamily="50" charset="-128"/>
                <a:ea typeface="游ゴシック" panose="020B0400000000000000" pitchFamily="50" charset="-128"/>
              </a:rPr>
              <a:t>どのような治療法ですか</a:t>
            </a:r>
          </a:p>
        </p:txBody>
      </p:sp>
      <p:sp>
        <p:nvSpPr>
          <p:cNvPr id="9" name="テキスト ボックス 1">
            <a:extLst>
              <a:ext uri="{FF2B5EF4-FFF2-40B4-BE49-F238E27FC236}">
                <a16:creationId xmlns:a16="http://schemas.microsoft.com/office/drawing/2014/main" id="{50064826-4EB9-4C00-BE85-DE05AAD6CFB0}"/>
              </a:ext>
            </a:extLst>
          </p:cNvPr>
          <p:cNvSpPr txBox="1">
            <a:spLocks noChangeArrowheads="1"/>
          </p:cNvSpPr>
          <p:nvPr/>
        </p:nvSpPr>
        <p:spPr bwMode="auto">
          <a:xfrm>
            <a:off x="1325562" y="2554625"/>
            <a:ext cx="7407472" cy="2255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nSpc>
                <a:spcPct val="150000"/>
              </a:lnSpc>
              <a:spcBef>
                <a:spcPct val="0"/>
              </a:spcBef>
              <a:buFontTx/>
              <a:buNone/>
            </a:pPr>
            <a:r>
              <a:rPr lang="ja-JP" altLang="en-US" sz="2400" b="1" dirty="0">
                <a:solidFill>
                  <a:srgbClr val="6C0B5E"/>
                </a:solidFill>
                <a:latin typeface="游ゴシック" panose="020B0400000000000000" pitchFamily="50" charset="-128"/>
                <a:ea typeface="游ゴシック" panose="020B0400000000000000" pitchFamily="50" charset="-128"/>
              </a:rPr>
              <a:t>化学放射線療法</a:t>
            </a:r>
            <a:r>
              <a:rPr lang="ja-JP" altLang="en-US" sz="2400" dirty="0">
                <a:solidFill>
                  <a:srgbClr val="6C0B5E"/>
                </a:solidFill>
                <a:latin typeface="游ゴシック" panose="020B0400000000000000" pitchFamily="50" charset="-128"/>
                <a:ea typeface="游ゴシック" panose="020B0400000000000000" pitchFamily="50" charset="-128"/>
              </a:rPr>
              <a:t>は抗がん剤と放射線照射を併用してがんの制御を目指す方法です。</a:t>
            </a:r>
            <a:endParaRPr lang="en-US" altLang="ja-JP" sz="2400" dirty="0">
              <a:solidFill>
                <a:srgbClr val="6C0B5E"/>
              </a:solidFill>
              <a:latin typeface="游ゴシック" panose="020B0400000000000000" pitchFamily="50" charset="-128"/>
              <a:ea typeface="游ゴシック" panose="020B0400000000000000" pitchFamily="50" charset="-128"/>
            </a:endParaRPr>
          </a:p>
          <a:p>
            <a:pPr>
              <a:lnSpc>
                <a:spcPct val="150000"/>
              </a:lnSpc>
              <a:spcBef>
                <a:spcPct val="0"/>
              </a:spcBef>
              <a:buFontTx/>
              <a:buNone/>
            </a:pPr>
            <a:r>
              <a:rPr lang="ja-JP" altLang="en-US" sz="2400" b="1" dirty="0">
                <a:solidFill>
                  <a:srgbClr val="6C0B5E"/>
                </a:solidFill>
                <a:latin typeface="游ゴシック" panose="020B0400000000000000" pitchFamily="50" charset="-128"/>
                <a:ea typeface="游ゴシック" panose="020B0400000000000000" pitchFamily="50" charset="-128"/>
              </a:rPr>
              <a:t>切除可能境界</a:t>
            </a:r>
            <a:r>
              <a:rPr lang="ja-JP" altLang="en-US" sz="2400" dirty="0">
                <a:solidFill>
                  <a:srgbClr val="6C0B5E"/>
                </a:solidFill>
                <a:latin typeface="游ゴシック" panose="020B0400000000000000" pitchFamily="50" charset="-128"/>
                <a:ea typeface="游ゴシック" panose="020B0400000000000000" pitchFamily="50" charset="-128"/>
              </a:rPr>
              <a:t>と診断されたとき、あるいは</a:t>
            </a:r>
            <a:r>
              <a:rPr lang="ja-JP" altLang="en-US" sz="2400" b="1" dirty="0">
                <a:solidFill>
                  <a:srgbClr val="6C0B5E"/>
                </a:solidFill>
                <a:latin typeface="游ゴシック" panose="020B0400000000000000" pitchFamily="50" charset="-128"/>
                <a:ea typeface="游ゴシック" panose="020B0400000000000000" pitchFamily="50" charset="-128"/>
              </a:rPr>
              <a:t>局所進行がん</a:t>
            </a:r>
            <a:r>
              <a:rPr lang="ja-JP" altLang="en-US" sz="2400" dirty="0">
                <a:solidFill>
                  <a:srgbClr val="6C0B5E"/>
                </a:solidFill>
                <a:latin typeface="游ゴシック" panose="020B0400000000000000" pitchFamily="50" charset="-128"/>
                <a:ea typeface="游ゴシック" panose="020B0400000000000000" pitchFamily="50" charset="-128"/>
              </a:rPr>
              <a:t>では</a:t>
            </a:r>
            <a:r>
              <a:rPr lang="ja-JP" altLang="en-US" sz="2400" b="1" dirty="0">
                <a:solidFill>
                  <a:srgbClr val="6C0B5E"/>
                </a:solidFill>
                <a:latin typeface="游ゴシック" panose="020B0400000000000000" pitchFamily="50" charset="-128"/>
                <a:ea typeface="游ゴシック" panose="020B0400000000000000" pitchFamily="50" charset="-128"/>
              </a:rPr>
              <a:t>化学放射線療法</a:t>
            </a:r>
            <a:r>
              <a:rPr lang="ja-JP" altLang="en-US" sz="2400" dirty="0">
                <a:solidFill>
                  <a:srgbClr val="6C0B5E"/>
                </a:solidFill>
                <a:latin typeface="游ゴシック" panose="020B0400000000000000" pitchFamily="50" charset="-128"/>
                <a:ea typeface="游ゴシック" panose="020B0400000000000000" pitchFamily="50" charset="-128"/>
              </a:rPr>
              <a:t>も選択肢の</a:t>
            </a:r>
            <a:r>
              <a:rPr lang="en-US" altLang="ja-JP" sz="2400" dirty="0">
                <a:solidFill>
                  <a:srgbClr val="6C0B5E"/>
                </a:solidFill>
                <a:latin typeface="游ゴシック" panose="020B0400000000000000" pitchFamily="50" charset="-128"/>
                <a:ea typeface="游ゴシック" panose="020B0400000000000000" pitchFamily="50" charset="-128"/>
              </a:rPr>
              <a:t>1</a:t>
            </a:r>
            <a:r>
              <a:rPr lang="ja-JP" altLang="en-US" sz="2400" dirty="0">
                <a:solidFill>
                  <a:srgbClr val="6C0B5E"/>
                </a:solidFill>
                <a:latin typeface="游ゴシック" panose="020B0400000000000000" pitchFamily="50" charset="-128"/>
                <a:ea typeface="游ゴシック" panose="020B0400000000000000" pitchFamily="50" charset="-128"/>
              </a:rPr>
              <a:t>つになります。</a:t>
            </a:r>
          </a:p>
        </p:txBody>
      </p:sp>
    </p:spTree>
    <p:extLst>
      <p:ext uri="{BB962C8B-B14F-4D97-AF65-F5344CB8AC3E}">
        <p14:creationId xmlns:p14="http://schemas.microsoft.com/office/powerpoint/2010/main" val="13374683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図 6">
            <a:extLst>
              <a:ext uri="{FF2B5EF4-FFF2-40B4-BE49-F238E27FC236}">
                <a16:creationId xmlns:a16="http://schemas.microsoft.com/office/drawing/2014/main" id="{F69B0DCA-7655-405E-AEC3-DE86D93FF2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正方形/長方形 10">
            <a:extLst>
              <a:ext uri="{FF2B5EF4-FFF2-40B4-BE49-F238E27FC236}">
                <a16:creationId xmlns:a16="http://schemas.microsoft.com/office/drawing/2014/main" id="{7A6C0AB5-CCB7-40C4-BBE8-82F268C6B545}"/>
              </a:ext>
            </a:extLst>
          </p:cNvPr>
          <p:cNvSpPr/>
          <p:nvPr/>
        </p:nvSpPr>
        <p:spPr>
          <a:xfrm>
            <a:off x="323850" y="908609"/>
            <a:ext cx="9250363" cy="3355975"/>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64527" name="テキスト ボックス 1">
            <a:extLst>
              <a:ext uri="{FF2B5EF4-FFF2-40B4-BE49-F238E27FC236}">
                <a16:creationId xmlns:a16="http://schemas.microsoft.com/office/drawing/2014/main" id="{D1F3372C-AD25-4484-90DC-86D05A893992}"/>
              </a:ext>
            </a:extLst>
          </p:cNvPr>
          <p:cNvSpPr txBox="1">
            <a:spLocks noChangeArrowheads="1"/>
          </p:cNvSpPr>
          <p:nvPr/>
        </p:nvSpPr>
        <p:spPr bwMode="auto">
          <a:xfrm>
            <a:off x="3308350" y="616509"/>
            <a:ext cx="3344863"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b="1">
                <a:solidFill>
                  <a:srgbClr val="6C0B5E"/>
                </a:solidFill>
                <a:latin typeface="游ゴシック" panose="020B0400000000000000" pitchFamily="50" charset="-128"/>
                <a:ea typeface="游ゴシック" panose="020B0400000000000000" pitchFamily="50" charset="-128"/>
              </a:rPr>
              <a:t>化学放射線療法</a:t>
            </a:r>
          </a:p>
        </p:txBody>
      </p:sp>
      <p:sp>
        <p:nvSpPr>
          <p:cNvPr id="64528" name="テキスト ボックス 2">
            <a:extLst>
              <a:ext uri="{FF2B5EF4-FFF2-40B4-BE49-F238E27FC236}">
                <a16:creationId xmlns:a16="http://schemas.microsoft.com/office/drawing/2014/main" id="{57E59303-6ACF-4D1E-B444-AADEFD8156B7}"/>
              </a:ext>
            </a:extLst>
          </p:cNvPr>
          <p:cNvSpPr txBox="1">
            <a:spLocks noChangeArrowheads="1"/>
          </p:cNvSpPr>
          <p:nvPr/>
        </p:nvSpPr>
        <p:spPr bwMode="auto">
          <a:xfrm>
            <a:off x="2725738" y="1272146"/>
            <a:ext cx="4829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2400">
                <a:latin typeface="游ゴシック" panose="020B0400000000000000" pitchFamily="50" charset="-128"/>
                <a:ea typeface="游ゴシック" panose="020B0400000000000000" pitchFamily="50" charset="-128"/>
              </a:rPr>
              <a:t>抗がん剤と放射線照射を併用して</a:t>
            </a:r>
            <a:endParaRPr lang="en-US" altLang="ja-JP" sz="2400">
              <a:latin typeface="游ゴシック" panose="020B0400000000000000" pitchFamily="50" charset="-128"/>
              <a:ea typeface="游ゴシック" panose="020B0400000000000000" pitchFamily="50" charset="-128"/>
            </a:endParaRPr>
          </a:p>
          <a:p>
            <a:pPr algn="ctr">
              <a:spcBef>
                <a:spcPct val="0"/>
              </a:spcBef>
              <a:buFontTx/>
              <a:buNone/>
            </a:pPr>
            <a:r>
              <a:rPr lang="ja-JP" altLang="en-US" sz="2400">
                <a:latin typeface="游ゴシック" panose="020B0400000000000000" pitchFamily="50" charset="-128"/>
                <a:ea typeface="游ゴシック" panose="020B0400000000000000" pitchFamily="50" charset="-128"/>
              </a:rPr>
              <a:t>がんの制御を目指す方法</a:t>
            </a:r>
          </a:p>
        </p:txBody>
      </p:sp>
      <p:sp>
        <p:nvSpPr>
          <p:cNvPr id="4" name="テキスト ボックス 3">
            <a:extLst>
              <a:ext uri="{FF2B5EF4-FFF2-40B4-BE49-F238E27FC236}">
                <a16:creationId xmlns:a16="http://schemas.microsoft.com/office/drawing/2014/main" id="{319F9CD2-FAFF-4D26-8538-915DDD261647}"/>
              </a:ext>
            </a:extLst>
          </p:cNvPr>
          <p:cNvSpPr txBox="1"/>
          <p:nvPr/>
        </p:nvSpPr>
        <p:spPr>
          <a:xfrm>
            <a:off x="420688" y="2399271"/>
            <a:ext cx="2887662" cy="522288"/>
          </a:xfrm>
          <a:prstGeom prst="rect">
            <a:avLst/>
          </a:prstGeom>
          <a:noFill/>
        </p:spPr>
        <p:txBody>
          <a:bodyPr>
            <a:spAutoFit/>
          </a:bodyPr>
          <a:lstStyle/>
          <a:p>
            <a:pPr>
              <a:defRPr/>
            </a:pPr>
            <a:r>
              <a:rPr lang="ja-JP" altLang="en-US" sz="2800" b="1" u="heavy" spc="-150" dirty="0">
                <a:uFill>
                  <a:solidFill>
                    <a:srgbClr val="FF0000"/>
                  </a:solidFill>
                </a:uFill>
                <a:latin typeface="游ゴシック" panose="020B0400000000000000" pitchFamily="50" charset="-128"/>
                <a:ea typeface="游ゴシック" panose="020B0400000000000000" pitchFamily="50" charset="-128"/>
              </a:rPr>
              <a:t>放射線療法</a:t>
            </a:r>
            <a:r>
              <a:rPr lang="ja-JP" altLang="en-US" sz="2800" spc="-150" dirty="0">
                <a:latin typeface="游ゴシック" panose="020B0400000000000000" pitchFamily="50" charset="-128"/>
                <a:ea typeface="游ゴシック" panose="020B0400000000000000" pitchFamily="50" charset="-128"/>
              </a:rPr>
              <a:t>・・・</a:t>
            </a:r>
            <a:endParaRPr lang="en-US" altLang="ja-JP" sz="2800" spc="-150" dirty="0">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DFEDC4E1-EFF5-425E-B6D6-CF467F16ABF6}"/>
              </a:ext>
            </a:extLst>
          </p:cNvPr>
          <p:cNvSpPr txBox="1"/>
          <p:nvPr/>
        </p:nvSpPr>
        <p:spPr>
          <a:xfrm>
            <a:off x="3022600" y="2399271"/>
            <a:ext cx="6837363" cy="1570038"/>
          </a:xfrm>
          <a:prstGeom prst="rect">
            <a:avLst/>
          </a:prstGeom>
          <a:noFill/>
        </p:spPr>
        <p:txBody>
          <a:bodyPr>
            <a:spAutoFit/>
          </a:bodyPr>
          <a:lstStyle/>
          <a:p>
            <a:pPr marL="342900" indent="-342900">
              <a:buClr>
                <a:srgbClr val="6C0B5E"/>
              </a:buClr>
              <a:buFont typeface="Wingdings" panose="05000000000000000000" pitchFamily="2" charset="2"/>
              <a:buChar char="l"/>
              <a:defRPr/>
            </a:pPr>
            <a:r>
              <a:rPr lang="ja-JP" altLang="en-US" sz="2400" spc="-300" dirty="0">
                <a:latin typeface="游ゴシック" panose="020B0400000000000000" pitchFamily="50" charset="-128"/>
                <a:ea typeface="游ゴシック" panose="020B0400000000000000" pitchFamily="50" charset="-128"/>
              </a:rPr>
              <a:t>病変とその周囲に</a:t>
            </a:r>
            <a:r>
              <a:rPr lang="en-US" altLang="ja-JP" sz="2400" spc="-300" dirty="0">
                <a:latin typeface="游ゴシック" panose="020B0400000000000000" pitchFamily="50" charset="-128"/>
                <a:ea typeface="游ゴシック" panose="020B0400000000000000" pitchFamily="50" charset="-128"/>
              </a:rPr>
              <a:t>X</a:t>
            </a:r>
            <a:r>
              <a:rPr lang="ja-JP" altLang="en-US" sz="2400" spc="-300" dirty="0">
                <a:latin typeface="游ゴシック" panose="020B0400000000000000" pitchFamily="50" charset="-128"/>
                <a:ea typeface="游ゴシック" panose="020B0400000000000000" pitchFamily="50" charset="-128"/>
              </a:rPr>
              <a:t>腺を照射し、がん細胞を死滅</a:t>
            </a:r>
            <a:endParaRPr lang="en-US" altLang="ja-JP" sz="2400" spc="-300" dirty="0">
              <a:latin typeface="游ゴシック" panose="020B0400000000000000" pitchFamily="50" charset="-128"/>
              <a:ea typeface="游ゴシック" panose="020B0400000000000000" pitchFamily="50" charset="-128"/>
            </a:endParaRPr>
          </a:p>
          <a:p>
            <a:pPr>
              <a:defRPr/>
            </a:pPr>
            <a:r>
              <a:rPr lang="ja-JP" altLang="en-US" sz="2400" spc="-300" dirty="0">
                <a:latin typeface="游ゴシック" panose="020B0400000000000000" pitchFamily="50" charset="-128"/>
                <a:ea typeface="游ゴシック" panose="020B0400000000000000" pitchFamily="50" charset="-128"/>
              </a:rPr>
              <a:t>　させる療法で、照射中に痛みや熱さは感じない</a:t>
            </a:r>
            <a:endParaRPr lang="en-US" altLang="ja-JP" sz="2400" spc="-300" dirty="0">
              <a:latin typeface="游ゴシック" panose="020B0400000000000000" pitchFamily="50" charset="-128"/>
              <a:ea typeface="游ゴシック" panose="020B0400000000000000" pitchFamily="50" charset="-128"/>
            </a:endParaRPr>
          </a:p>
          <a:p>
            <a:pPr marL="342900" indent="-342900">
              <a:buClr>
                <a:srgbClr val="6C0B5E"/>
              </a:buClr>
              <a:buFont typeface="Wingdings" panose="05000000000000000000" pitchFamily="2" charset="2"/>
              <a:buChar char="l"/>
              <a:defRPr/>
            </a:pPr>
            <a:r>
              <a:rPr lang="ja-JP" altLang="en-US" sz="2400" spc="-300" dirty="0">
                <a:latin typeface="游ゴシック" panose="020B0400000000000000" pitchFamily="50" charset="-128"/>
                <a:ea typeface="游ゴシック" panose="020B0400000000000000" pitchFamily="50" charset="-128"/>
              </a:rPr>
              <a:t>胃や小腸からの出血、吐き気、下痢、倦怠感、</a:t>
            </a:r>
            <a:endParaRPr lang="en-US" altLang="ja-JP" sz="2400" spc="-300" dirty="0">
              <a:latin typeface="游ゴシック" panose="020B0400000000000000" pitchFamily="50" charset="-128"/>
              <a:ea typeface="游ゴシック" panose="020B0400000000000000" pitchFamily="50" charset="-128"/>
            </a:endParaRPr>
          </a:p>
          <a:p>
            <a:pPr>
              <a:defRPr/>
            </a:pPr>
            <a:r>
              <a:rPr lang="ja-JP" altLang="en-US" sz="2400" spc="-300" dirty="0">
                <a:latin typeface="游ゴシック" panose="020B0400000000000000" pitchFamily="50" charset="-128"/>
                <a:ea typeface="游ゴシック" panose="020B0400000000000000" pitchFamily="50" charset="-128"/>
              </a:rPr>
              <a:t>　食欲低下などの副作用がある</a:t>
            </a:r>
          </a:p>
        </p:txBody>
      </p:sp>
      <p:sp>
        <p:nvSpPr>
          <p:cNvPr id="64531" name="テキスト ボックス 6">
            <a:extLst>
              <a:ext uri="{FF2B5EF4-FFF2-40B4-BE49-F238E27FC236}">
                <a16:creationId xmlns:a16="http://schemas.microsoft.com/office/drawing/2014/main" id="{5EE76B6B-CD61-4E2D-8BA9-41A88B0FE132}"/>
              </a:ext>
            </a:extLst>
          </p:cNvPr>
          <p:cNvSpPr txBox="1">
            <a:spLocks noChangeArrowheads="1"/>
          </p:cNvSpPr>
          <p:nvPr/>
        </p:nvSpPr>
        <p:spPr bwMode="auto">
          <a:xfrm>
            <a:off x="1428750" y="4474134"/>
            <a:ext cx="7423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2400">
                <a:latin typeface="游ゴシック" panose="020B0400000000000000" pitchFamily="50" charset="-128"/>
                <a:ea typeface="游ゴシック" panose="020B0400000000000000" pitchFamily="50" charset="-128"/>
              </a:rPr>
              <a:t>放射線療法単独と比べると化学放射線療法のほうが</a:t>
            </a:r>
            <a:endParaRPr lang="en-US" altLang="ja-JP" sz="2400">
              <a:latin typeface="游ゴシック" panose="020B0400000000000000" pitchFamily="50" charset="-128"/>
              <a:ea typeface="游ゴシック" panose="020B0400000000000000" pitchFamily="50" charset="-128"/>
            </a:endParaRPr>
          </a:p>
          <a:p>
            <a:pPr algn="ctr">
              <a:spcBef>
                <a:spcPct val="0"/>
              </a:spcBef>
              <a:buFontTx/>
              <a:buNone/>
            </a:pPr>
            <a:r>
              <a:rPr lang="ja-JP" altLang="en-US" sz="2400">
                <a:latin typeface="游ゴシック" panose="020B0400000000000000" pitchFamily="50" charset="-128"/>
                <a:ea typeface="游ゴシック" panose="020B0400000000000000" pitchFamily="50" charset="-128"/>
              </a:rPr>
              <a:t>効果は高いものの、化学療法単独と比べて</a:t>
            </a:r>
            <a:endParaRPr lang="en-US" altLang="ja-JP" sz="2400">
              <a:latin typeface="游ゴシック" panose="020B0400000000000000" pitchFamily="50" charset="-128"/>
              <a:ea typeface="游ゴシック" panose="020B0400000000000000" pitchFamily="50" charset="-128"/>
            </a:endParaRPr>
          </a:p>
          <a:p>
            <a:pPr algn="ctr">
              <a:spcBef>
                <a:spcPct val="0"/>
              </a:spcBef>
              <a:buFontTx/>
              <a:buNone/>
            </a:pPr>
            <a:r>
              <a:rPr lang="ja-JP" altLang="en-US" sz="2400">
                <a:latin typeface="游ゴシック" panose="020B0400000000000000" pitchFamily="50" charset="-128"/>
                <a:ea typeface="游ゴシック" panose="020B0400000000000000" pitchFamily="50" charset="-128"/>
              </a:rPr>
              <a:t>有効性・安全性が高いかは結論が出ていない</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a:extLst>
              <a:ext uri="{FF2B5EF4-FFF2-40B4-BE49-F238E27FC236}">
                <a16:creationId xmlns:a16="http://schemas.microsoft.com/office/drawing/2014/main" id="{3447D8D7-6B92-4628-9354-150838642AF7}"/>
              </a:ext>
            </a:extLst>
          </p:cNvPr>
          <p:cNvSpPr/>
          <p:nvPr/>
        </p:nvSpPr>
        <p:spPr>
          <a:xfrm>
            <a:off x="381000" y="4080587"/>
            <a:ext cx="2751138" cy="1414463"/>
          </a:xfrm>
          <a:prstGeom prst="roundRect">
            <a:avLst/>
          </a:prstGeom>
          <a:gradFill flip="none" rotWithShape="1">
            <a:gsLst>
              <a:gs pos="0">
                <a:schemeClr val="accent6">
                  <a:alpha val="85000"/>
                </a:schemeClr>
              </a:gs>
              <a:gs pos="100000">
                <a:srgbClr val="FFE760"/>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1" name="角丸四角形 10">
            <a:extLst>
              <a:ext uri="{FF2B5EF4-FFF2-40B4-BE49-F238E27FC236}">
                <a16:creationId xmlns:a16="http://schemas.microsoft.com/office/drawing/2014/main" id="{56299A63-0385-40DB-A299-DD024F9E5CC4}"/>
              </a:ext>
            </a:extLst>
          </p:cNvPr>
          <p:cNvSpPr/>
          <p:nvPr/>
        </p:nvSpPr>
        <p:spPr>
          <a:xfrm>
            <a:off x="381000" y="2105737"/>
            <a:ext cx="2751138" cy="1414463"/>
          </a:xfrm>
          <a:prstGeom prst="roundRect">
            <a:avLst/>
          </a:prstGeom>
          <a:gradFill flip="none" rotWithShape="1">
            <a:gsLst>
              <a:gs pos="0">
                <a:schemeClr val="accent6">
                  <a:alpha val="85000"/>
                </a:schemeClr>
              </a:gs>
              <a:gs pos="100000">
                <a:srgbClr val="FFE760"/>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pic>
        <p:nvPicPr>
          <p:cNvPr id="65542" name="図 5">
            <a:extLst>
              <a:ext uri="{FF2B5EF4-FFF2-40B4-BE49-F238E27FC236}">
                <a16:creationId xmlns:a16="http://schemas.microsoft.com/office/drawing/2014/main" id="{85C503C1-B03B-4AE7-BC93-70A21C4C3D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正方形/長方形 8">
            <a:extLst>
              <a:ext uri="{FF2B5EF4-FFF2-40B4-BE49-F238E27FC236}">
                <a16:creationId xmlns:a16="http://schemas.microsoft.com/office/drawing/2014/main" id="{FFE4112E-C229-401D-A7E3-E6CE9BC3F79C}"/>
              </a:ext>
            </a:extLst>
          </p:cNvPr>
          <p:cNvSpPr/>
          <p:nvPr/>
        </p:nvSpPr>
        <p:spPr>
          <a:xfrm>
            <a:off x="1811338" y="540000"/>
            <a:ext cx="6207125" cy="804862"/>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pic>
        <p:nvPicPr>
          <p:cNvPr id="65547" name="図 13">
            <a:extLst>
              <a:ext uri="{FF2B5EF4-FFF2-40B4-BE49-F238E27FC236}">
                <a16:creationId xmlns:a16="http://schemas.microsoft.com/office/drawing/2014/main" id="{F91D6231-86E6-4B21-9081-7D8AE728B9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0575" y="3391612"/>
            <a:ext cx="185578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角丸四角形 14">
            <a:extLst>
              <a:ext uri="{FF2B5EF4-FFF2-40B4-BE49-F238E27FC236}">
                <a16:creationId xmlns:a16="http://schemas.microsoft.com/office/drawing/2014/main" id="{37B0FD86-3F76-43A0-9D79-FCAF95CAD85B}"/>
              </a:ext>
            </a:extLst>
          </p:cNvPr>
          <p:cNvSpPr/>
          <p:nvPr/>
        </p:nvSpPr>
        <p:spPr>
          <a:xfrm>
            <a:off x="4071938" y="2140662"/>
            <a:ext cx="1752600" cy="3354388"/>
          </a:xfrm>
          <a:prstGeom prst="roundRect">
            <a:avLst/>
          </a:prstGeom>
          <a:gradFill flip="none" rotWithShape="1">
            <a:gsLst>
              <a:gs pos="0">
                <a:srgbClr val="660066">
                  <a:alpha val="85000"/>
                </a:srgbClr>
              </a:gs>
              <a:gs pos="100000">
                <a:srgbClr val="C26295">
                  <a:alpha val="85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7" name="加算記号 16">
            <a:extLst>
              <a:ext uri="{FF2B5EF4-FFF2-40B4-BE49-F238E27FC236}">
                <a16:creationId xmlns:a16="http://schemas.microsoft.com/office/drawing/2014/main" id="{185C4C8A-5E4C-41A5-9B84-3319D1FDDA3F}"/>
              </a:ext>
            </a:extLst>
          </p:cNvPr>
          <p:cNvSpPr/>
          <p:nvPr/>
        </p:nvSpPr>
        <p:spPr>
          <a:xfrm>
            <a:off x="3289300" y="3478925"/>
            <a:ext cx="584200" cy="584200"/>
          </a:xfrm>
          <a:prstGeom prst="mathPlus">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65554" name="テキスト ボックス 1">
            <a:extLst>
              <a:ext uri="{FF2B5EF4-FFF2-40B4-BE49-F238E27FC236}">
                <a16:creationId xmlns:a16="http://schemas.microsoft.com/office/drawing/2014/main" id="{693B424C-968E-4A68-9D48-9F86679903FB}"/>
              </a:ext>
            </a:extLst>
          </p:cNvPr>
          <p:cNvSpPr txBox="1">
            <a:spLocks noChangeArrowheads="1"/>
          </p:cNvSpPr>
          <p:nvPr/>
        </p:nvSpPr>
        <p:spPr bwMode="auto">
          <a:xfrm>
            <a:off x="1919287" y="663290"/>
            <a:ext cx="59912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b="1" dirty="0">
                <a:solidFill>
                  <a:srgbClr val="6C0B5E"/>
                </a:solidFill>
                <a:latin typeface="游ゴシック" panose="020B0400000000000000" pitchFamily="50" charset="-128"/>
                <a:ea typeface="游ゴシック" panose="020B0400000000000000" pitchFamily="50" charset="-128"/>
              </a:rPr>
              <a:t>すい臓がんの化学放射線療法</a:t>
            </a:r>
          </a:p>
        </p:txBody>
      </p:sp>
      <p:sp>
        <p:nvSpPr>
          <p:cNvPr id="3" name="テキスト ボックス 2">
            <a:extLst>
              <a:ext uri="{FF2B5EF4-FFF2-40B4-BE49-F238E27FC236}">
                <a16:creationId xmlns:a16="http://schemas.microsoft.com/office/drawing/2014/main" id="{4C52F908-CE1D-4F33-8E7B-05C1444D33A6}"/>
              </a:ext>
            </a:extLst>
          </p:cNvPr>
          <p:cNvSpPr txBox="1"/>
          <p:nvPr/>
        </p:nvSpPr>
        <p:spPr>
          <a:xfrm>
            <a:off x="246063" y="2296237"/>
            <a:ext cx="2971800" cy="1200150"/>
          </a:xfrm>
          <a:prstGeom prst="rect">
            <a:avLst/>
          </a:prstGeom>
          <a:noFill/>
        </p:spPr>
        <p:txBody>
          <a:bodyPr>
            <a:spAutoFit/>
          </a:bodyPr>
          <a:lstStyle/>
          <a:p>
            <a:pPr algn="ctr">
              <a:defRPr/>
            </a:pPr>
            <a:r>
              <a:rPr lang="en-US" altLang="ja-JP" sz="2400" spc="-150" dirty="0">
                <a:latin typeface="游ゴシック" panose="020B0400000000000000" pitchFamily="50" charset="-128"/>
                <a:ea typeface="游ゴシック" panose="020B0400000000000000" pitchFamily="50" charset="-128"/>
              </a:rPr>
              <a:t>S-1</a:t>
            </a:r>
            <a:r>
              <a:rPr lang="ja-JP" altLang="en-US" sz="2400" spc="-150" dirty="0">
                <a:latin typeface="游ゴシック" panose="020B0400000000000000" pitchFamily="50" charset="-128"/>
                <a:ea typeface="游ゴシック" panose="020B0400000000000000" pitchFamily="50" charset="-128"/>
              </a:rPr>
              <a:t>や</a:t>
            </a:r>
            <a:r>
              <a:rPr lang="en-US" altLang="ja-JP" sz="2400" spc="-150" dirty="0">
                <a:latin typeface="游ゴシック" panose="020B0400000000000000" pitchFamily="50" charset="-128"/>
                <a:ea typeface="游ゴシック" panose="020B0400000000000000" pitchFamily="50" charset="-128"/>
              </a:rPr>
              <a:t>5-FU</a:t>
            </a:r>
            <a:r>
              <a:rPr lang="ja-JP" altLang="en-US" sz="2400" spc="-150" dirty="0">
                <a:latin typeface="游ゴシック" panose="020B0400000000000000" pitchFamily="50" charset="-128"/>
                <a:ea typeface="游ゴシック" panose="020B0400000000000000" pitchFamily="50" charset="-128"/>
              </a:rPr>
              <a:t>など</a:t>
            </a:r>
            <a:endParaRPr lang="en-US" altLang="ja-JP" sz="2400" spc="-150" dirty="0">
              <a:latin typeface="游ゴシック" panose="020B0400000000000000" pitchFamily="50" charset="-128"/>
              <a:ea typeface="游ゴシック" panose="020B0400000000000000" pitchFamily="50" charset="-128"/>
            </a:endParaRPr>
          </a:p>
          <a:p>
            <a:pPr algn="ctr">
              <a:defRPr/>
            </a:pPr>
            <a:r>
              <a:rPr lang="ja-JP" altLang="en-US" sz="2400" spc="-150" dirty="0">
                <a:latin typeface="游ゴシック" panose="020B0400000000000000" pitchFamily="50" charset="-128"/>
                <a:ea typeface="游ゴシック" panose="020B0400000000000000" pitchFamily="50" charset="-128"/>
              </a:rPr>
              <a:t>フッ化ピリミジン系</a:t>
            </a:r>
            <a:endParaRPr lang="en-US" altLang="ja-JP" sz="2400" spc="-150" dirty="0">
              <a:latin typeface="游ゴシック" panose="020B0400000000000000" pitchFamily="50" charset="-128"/>
              <a:ea typeface="游ゴシック" panose="020B0400000000000000" pitchFamily="50" charset="-128"/>
            </a:endParaRPr>
          </a:p>
          <a:p>
            <a:pPr algn="ctr">
              <a:defRPr/>
            </a:pPr>
            <a:r>
              <a:rPr lang="ja-JP" altLang="en-US" sz="2400" spc="-150" dirty="0">
                <a:latin typeface="游ゴシック" panose="020B0400000000000000" pitchFamily="50" charset="-128"/>
                <a:ea typeface="游ゴシック" panose="020B0400000000000000" pitchFamily="50" charset="-128"/>
              </a:rPr>
              <a:t>抗がん剤</a:t>
            </a:r>
          </a:p>
        </p:txBody>
      </p:sp>
      <p:sp>
        <p:nvSpPr>
          <p:cNvPr id="21" name="テキスト ボックス 20">
            <a:extLst>
              <a:ext uri="{FF2B5EF4-FFF2-40B4-BE49-F238E27FC236}">
                <a16:creationId xmlns:a16="http://schemas.microsoft.com/office/drawing/2014/main" id="{1294049F-D58E-429D-B20C-3FECF3199F69}"/>
              </a:ext>
            </a:extLst>
          </p:cNvPr>
          <p:cNvSpPr txBox="1"/>
          <p:nvPr/>
        </p:nvSpPr>
        <p:spPr>
          <a:xfrm>
            <a:off x="269875" y="4556836"/>
            <a:ext cx="2973388" cy="461963"/>
          </a:xfrm>
          <a:prstGeom prst="rect">
            <a:avLst/>
          </a:prstGeom>
          <a:noFill/>
        </p:spPr>
        <p:txBody>
          <a:bodyPr>
            <a:spAutoFit/>
          </a:bodyPr>
          <a:lstStyle/>
          <a:p>
            <a:pPr algn="ctr">
              <a:defRPr/>
            </a:pPr>
            <a:r>
              <a:rPr lang="ja-JP" altLang="en-US" sz="2400" spc="-150" dirty="0">
                <a:latin typeface="游ゴシック" panose="020B0400000000000000" pitchFamily="50" charset="-128"/>
                <a:ea typeface="游ゴシック" panose="020B0400000000000000" pitchFamily="50" charset="-128"/>
              </a:rPr>
              <a:t>ゲムシタビン</a:t>
            </a:r>
            <a:endParaRPr lang="en-US" altLang="ja-JP" sz="2400" spc="-150" dirty="0">
              <a:latin typeface="游ゴシック" panose="020B0400000000000000" pitchFamily="50" charset="-128"/>
              <a:ea typeface="游ゴシック" panose="020B0400000000000000" pitchFamily="50" charset="-128"/>
            </a:endParaRPr>
          </a:p>
        </p:txBody>
      </p:sp>
      <p:sp>
        <p:nvSpPr>
          <p:cNvPr id="22" name="テキスト ボックス 21">
            <a:extLst>
              <a:ext uri="{FF2B5EF4-FFF2-40B4-BE49-F238E27FC236}">
                <a16:creationId xmlns:a16="http://schemas.microsoft.com/office/drawing/2014/main" id="{B4D92BB0-38F6-4FF9-A91C-6A4544379450}"/>
              </a:ext>
            </a:extLst>
          </p:cNvPr>
          <p:cNvSpPr txBox="1"/>
          <p:nvPr/>
        </p:nvSpPr>
        <p:spPr>
          <a:xfrm>
            <a:off x="4143374" y="3340018"/>
            <a:ext cx="1543050" cy="955675"/>
          </a:xfrm>
          <a:prstGeom prst="rect">
            <a:avLst/>
          </a:prstGeom>
          <a:noFill/>
        </p:spPr>
        <p:txBody>
          <a:bodyPr>
            <a:spAutoFit/>
          </a:bodyPr>
          <a:lstStyle/>
          <a:p>
            <a:pPr algn="ctr">
              <a:defRPr/>
            </a:pPr>
            <a:r>
              <a:rPr lang="ja-JP" altLang="en-US" sz="2800" b="1" spc="-150" dirty="0">
                <a:solidFill>
                  <a:schemeClr val="bg1"/>
                </a:solidFill>
                <a:latin typeface="游ゴシック" panose="020B0400000000000000" pitchFamily="50" charset="-128"/>
                <a:ea typeface="游ゴシック" panose="020B0400000000000000" pitchFamily="50" charset="-128"/>
              </a:rPr>
              <a:t>放射線</a:t>
            </a:r>
            <a:endParaRPr lang="en-US" altLang="ja-JP" sz="2800" b="1" spc="-150" dirty="0">
              <a:solidFill>
                <a:schemeClr val="bg1"/>
              </a:solidFill>
              <a:latin typeface="游ゴシック" panose="020B0400000000000000" pitchFamily="50" charset="-128"/>
              <a:ea typeface="游ゴシック" panose="020B0400000000000000" pitchFamily="50" charset="-128"/>
            </a:endParaRPr>
          </a:p>
          <a:p>
            <a:pPr algn="ctr">
              <a:defRPr/>
            </a:pPr>
            <a:r>
              <a:rPr lang="ja-JP" altLang="en-US" sz="2800" b="1" spc="-150" dirty="0">
                <a:solidFill>
                  <a:schemeClr val="bg1"/>
                </a:solidFill>
                <a:latin typeface="游ゴシック" panose="020B0400000000000000" pitchFamily="50" charset="-128"/>
                <a:ea typeface="游ゴシック" panose="020B0400000000000000" pitchFamily="50" charset="-128"/>
              </a:rPr>
              <a:t>照射</a:t>
            </a:r>
            <a:endParaRPr lang="en-US" altLang="ja-JP" sz="2800" b="1" spc="-150" dirty="0">
              <a:solidFill>
                <a:schemeClr val="bg1"/>
              </a:solidFill>
              <a:latin typeface="游ゴシック" panose="020B0400000000000000" pitchFamily="50" charset="-128"/>
              <a:ea typeface="游ゴシック" panose="020B0400000000000000" pitchFamily="50" charset="-128"/>
            </a:endParaRPr>
          </a:p>
        </p:txBody>
      </p:sp>
      <p:sp>
        <p:nvSpPr>
          <p:cNvPr id="24" name="テキスト ボックス 23">
            <a:extLst>
              <a:ext uri="{FF2B5EF4-FFF2-40B4-BE49-F238E27FC236}">
                <a16:creationId xmlns:a16="http://schemas.microsoft.com/office/drawing/2014/main" id="{A4DA12DE-966C-46FA-908D-108DF8B172A1}"/>
              </a:ext>
            </a:extLst>
          </p:cNvPr>
          <p:cNvSpPr txBox="1"/>
          <p:nvPr/>
        </p:nvSpPr>
        <p:spPr>
          <a:xfrm>
            <a:off x="5897563" y="2674062"/>
            <a:ext cx="4008437" cy="2309813"/>
          </a:xfrm>
          <a:prstGeom prst="rect">
            <a:avLst/>
          </a:prstGeom>
          <a:noFill/>
        </p:spPr>
        <p:txBody>
          <a:bodyPr wrap="square">
            <a:spAutoFit/>
          </a:bodyPr>
          <a:lstStyle/>
          <a:p>
            <a:pPr marL="342900" indent="-342900">
              <a:buClr>
                <a:srgbClr val="6C0B5E"/>
              </a:buClr>
              <a:buFont typeface="Wingdings" panose="05000000000000000000" pitchFamily="2" charset="2"/>
              <a:buChar char="l"/>
              <a:defRPr/>
            </a:pPr>
            <a:r>
              <a:rPr lang="ja-JP" altLang="en-US" sz="2400" spc="-300" dirty="0">
                <a:latin typeface="游ゴシック" panose="020B0400000000000000" pitchFamily="50" charset="-128"/>
                <a:ea typeface="游ゴシック" panose="020B0400000000000000" pitchFamily="50" charset="-128"/>
              </a:rPr>
              <a:t>初回の化学療法のときに、</a:t>
            </a:r>
            <a:endParaRPr lang="en-US" altLang="ja-JP" sz="2400" spc="-300" dirty="0">
              <a:latin typeface="游ゴシック" panose="020B0400000000000000" pitchFamily="50" charset="-128"/>
              <a:ea typeface="游ゴシック" panose="020B0400000000000000" pitchFamily="50" charset="-128"/>
            </a:endParaRPr>
          </a:p>
          <a:p>
            <a:pPr>
              <a:defRPr/>
            </a:pPr>
            <a:r>
              <a:rPr lang="ja-JP" altLang="en-US" sz="2400" spc="-300" dirty="0">
                <a:latin typeface="游ゴシック" panose="020B0400000000000000" pitchFamily="50" charset="-128"/>
                <a:ea typeface="游ゴシック" panose="020B0400000000000000" pitchFamily="50" charset="-128"/>
              </a:rPr>
              <a:t>　入院する場合があるが、</a:t>
            </a:r>
            <a:endParaRPr lang="en-US" altLang="ja-JP" sz="2400" spc="-300" dirty="0">
              <a:latin typeface="游ゴシック" panose="020B0400000000000000" pitchFamily="50" charset="-128"/>
              <a:ea typeface="游ゴシック" panose="020B0400000000000000" pitchFamily="50" charset="-128"/>
            </a:endParaRPr>
          </a:p>
          <a:p>
            <a:pPr>
              <a:defRPr/>
            </a:pPr>
            <a:r>
              <a:rPr lang="ja-JP" altLang="en-US" sz="2400" spc="-300" dirty="0">
                <a:latin typeface="游ゴシック" panose="020B0400000000000000" pitchFamily="50" charset="-128"/>
                <a:ea typeface="游ゴシック" panose="020B0400000000000000" pitchFamily="50" charset="-128"/>
              </a:rPr>
              <a:t>　通院治療で実施される</a:t>
            </a:r>
            <a:endParaRPr lang="en-US" altLang="ja-JP" sz="2400" spc="-300" dirty="0">
              <a:latin typeface="游ゴシック" panose="020B0400000000000000" pitchFamily="50" charset="-128"/>
              <a:ea typeface="游ゴシック" panose="020B0400000000000000" pitchFamily="50" charset="-128"/>
            </a:endParaRPr>
          </a:p>
          <a:p>
            <a:pPr>
              <a:defRPr/>
            </a:pPr>
            <a:r>
              <a:rPr lang="ja-JP" altLang="en-US" sz="2400" spc="-300" dirty="0">
                <a:latin typeface="游ゴシック" panose="020B0400000000000000" pitchFamily="50" charset="-128"/>
                <a:ea typeface="游ゴシック" panose="020B0400000000000000" pitchFamily="50" charset="-128"/>
              </a:rPr>
              <a:t>　ことが多い</a:t>
            </a:r>
            <a:endParaRPr lang="en-US" altLang="ja-JP" sz="2400" spc="-300" dirty="0">
              <a:latin typeface="游ゴシック" panose="020B0400000000000000" pitchFamily="50" charset="-128"/>
              <a:ea typeface="游ゴシック" panose="020B0400000000000000" pitchFamily="50" charset="-128"/>
            </a:endParaRPr>
          </a:p>
          <a:p>
            <a:pPr marL="342900" indent="-342900">
              <a:buClr>
                <a:srgbClr val="6C0B5E"/>
              </a:buClr>
              <a:buFont typeface="Wingdings" panose="05000000000000000000" pitchFamily="2" charset="2"/>
              <a:buChar char="l"/>
              <a:defRPr/>
            </a:pPr>
            <a:r>
              <a:rPr lang="ja-JP" altLang="en-US" sz="2400" spc="-300" dirty="0">
                <a:latin typeface="游ゴシック" panose="020B0400000000000000" pitchFamily="50" charset="-128"/>
                <a:ea typeface="游ゴシック" panose="020B0400000000000000" pitchFamily="50" charset="-128"/>
              </a:rPr>
              <a:t>副作用がひどくなったときは</a:t>
            </a:r>
            <a:endParaRPr lang="en-US" altLang="ja-JP" sz="2400" spc="-300" dirty="0">
              <a:latin typeface="游ゴシック" panose="020B0400000000000000" pitchFamily="50" charset="-128"/>
              <a:ea typeface="游ゴシック" panose="020B0400000000000000" pitchFamily="50" charset="-128"/>
            </a:endParaRPr>
          </a:p>
          <a:p>
            <a:pPr>
              <a:defRPr/>
            </a:pPr>
            <a:r>
              <a:rPr lang="ja-JP" altLang="en-US" sz="2400" spc="-300" dirty="0">
                <a:latin typeface="游ゴシック" panose="020B0400000000000000" pitchFamily="50" charset="-128"/>
                <a:ea typeface="游ゴシック" panose="020B0400000000000000" pitchFamily="50" charset="-128"/>
              </a:rPr>
              <a:t>　化学放射線療法を中止する</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図 5">
            <a:extLst>
              <a:ext uri="{FF2B5EF4-FFF2-40B4-BE49-F238E27FC236}">
                <a16:creationId xmlns:a16="http://schemas.microsoft.com/office/drawing/2014/main" id="{6738086F-FFC0-4AC1-B6AF-49F49297848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楕円 5">
            <a:extLst>
              <a:ext uri="{FF2B5EF4-FFF2-40B4-BE49-F238E27FC236}">
                <a16:creationId xmlns:a16="http://schemas.microsoft.com/office/drawing/2014/main" id="{52422E82-2D1F-4700-AB82-AC4374EEC526}"/>
              </a:ext>
            </a:extLst>
          </p:cNvPr>
          <p:cNvSpPr/>
          <p:nvPr/>
        </p:nvSpPr>
        <p:spPr bwMode="auto">
          <a:xfrm>
            <a:off x="360363" y="360363"/>
            <a:ext cx="1277937" cy="1279525"/>
          </a:xfrm>
          <a:prstGeom prst="ellipse">
            <a:avLst/>
          </a:prstGeom>
          <a:solidFill>
            <a:srgbClr val="891B86"/>
          </a:solidFill>
          <a:ln>
            <a:solidFill>
              <a:srgbClr val="891B8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4000" dirty="0">
                <a:latin typeface="+mj-ea"/>
                <a:ea typeface="+mj-ea"/>
              </a:rPr>
              <a:t>Q</a:t>
            </a:r>
            <a:endParaRPr lang="ja-JP" altLang="en-US" sz="4000" dirty="0">
              <a:latin typeface="+mj-ea"/>
              <a:ea typeface="+mj-ea"/>
            </a:endParaRPr>
          </a:p>
        </p:txBody>
      </p:sp>
      <p:sp>
        <p:nvSpPr>
          <p:cNvPr id="7" name="楕円 6">
            <a:extLst>
              <a:ext uri="{FF2B5EF4-FFF2-40B4-BE49-F238E27FC236}">
                <a16:creationId xmlns:a16="http://schemas.microsoft.com/office/drawing/2014/main" id="{AD4C84DD-3B6C-4DB2-9516-7DFB35D1BF67}"/>
              </a:ext>
            </a:extLst>
          </p:cNvPr>
          <p:cNvSpPr/>
          <p:nvPr/>
        </p:nvSpPr>
        <p:spPr bwMode="auto">
          <a:xfrm>
            <a:off x="1203325" y="1108075"/>
            <a:ext cx="871538" cy="871538"/>
          </a:xfrm>
          <a:prstGeom prst="ellipse">
            <a:avLst/>
          </a:prstGeom>
          <a:solidFill>
            <a:srgbClr val="FEFCD8"/>
          </a:solidFill>
          <a:ln>
            <a:solidFill>
              <a:srgbClr val="891B8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4000" dirty="0">
                <a:solidFill>
                  <a:srgbClr val="891B86"/>
                </a:solidFill>
                <a:latin typeface="+mj-ea"/>
                <a:ea typeface="+mj-ea"/>
              </a:rPr>
              <a:t>9</a:t>
            </a:r>
            <a:endParaRPr lang="ja-JP" altLang="en-US" sz="4000" dirty="0">
              <a:solidFill>
                <a:srgbClr val="891B86"/>
              </a:solidFill>
              <a:latin typeface="+mj-ea"/>
              <a:ea typeface="+mj-ea"/>
            </a:endParaRPr>
          </a:p>
        </p:txBody>
      </p:sp>
      <p:sp>
        <p:nvSpPr>
          <p:cNvPr id="8" name="テキスト ボックス 7">
            <a:extLst>
              <a:ext uri="{FF2B5EF4-FFF2-40B4-BE49-F238E27FC236}">
                <a16:creationId xmlns:a16="http://schemas.microsoft.com/office/drawing/2014/main" id="{4E25637D-F293-4E86-A724-B536135CFB9F}"/>
              </a:ext>
            </a:extLst>
          </p:cNvPr>
          <p:cNvSpPr txBox="1">
            <a:spLocks noChangeArrowheads="1"/>
          </p:cNvSpPr>
          <p:nvPr/>
        </p:nvSpPr>
        <p:spPr bwMode="auto">
          <a:xfrm>
            <a:off x="2074863" y="584200"/>
            <a:ext cx="7566025" cy="1446550"/>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None/>
              <a:defRPr/>
            </a:pPr>
            <a:r>
              <a:rPr lang="ja-JP" altLang="en-US" sz="4000" spc="-150" dirty="0">
                <a:latin typeface="游ゴシック" panose="020B0400000000000000" pitchFamily="50" charset="-128"/>
                <a:ea typeface="游ゴシック" panose="020B0400000000000000" pitchFamily="50" charset="-128"/>
              </a:rPr>
              <a:t>痛みや黄疸、栄養障害を</a:t>
            </a:r>
          </a:p>
          <a:p>
            <a:pPr>
              <a:buNone/>
              <a:defRPr/>
            </a:pPr>
            <a:r>
              <a:rPr lang="ja-JP" altLang="en-US" sz="4000" spc="-150" dirty="0">
                <a:solidFill>
                  <a:srgbClr val="891B86"/>
                </a:solidFill>
                <a:latin typeface="游ゴシック" panose="020B0400000000000000" pitchFamily="50" charset="-128"/>
                <a:ea typeface="游ゴシック" panose="020B0400000000000000" pitchFamily="50" charset="-128"/>
              </a:rPr>
              <a:t>改善する方法</a:t>
            </a:r>
            <a:r>
              <a:rPr lang="ja-JP" altLang="en-US" sz="4000" spc="-150" dirty="0">
                <a:latin typeface="游ゴシック" panose="020B0400000000000000" pitchFamily="50" charset="-128"/>
                <a:ea typeface="游ゴシック" panose="020B0400000000000000" pitchFamily="50" charset="-128"/>
              </a:rPr>
              <a:t>はありますか</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図 5">
            <a:extLst>
              <a:ext uri="{FF2B5EF4-FFF2-40B4-BE49-F238E27FC236}">
                <a16:creationId xmlns:a16="http://schemas.microsoft.com/office/drawing/2014/main" id="{6738086F-FFC0-4AC1-B6AF-49F49297848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楕円 5">
            <a:extLst>
              <a:ext uri="{FF2B5EF4-FFF2-40B4-BE49-F238E27FC236}">
                <a16:creationId xmlns:a16="http://schemas.microsoft.com/office/drawing/2014/main" id="{52422E82-2D1F-4700-AB82-AC4374EEC526}"/>
              </a:ext>
            </a:extLst>
          </p:cNvPr>
          <p:cNvSpPr/>
          <p:nvPr/>
        </p:nvSpPr>
        <p:spPr bwMode="auto">
          <a:xfrm>
            <a:off x="360363" y="360363"/>
            <a:ext cx="1277937" cy="1279525"/>
          </a:xfrm>
          <a:prstGeom prst="ellipse">
            <a:avLst/>
          </a:prstGeom>
          <a:solidFill>
            <a:srgbClr val="891B86"/>
          </a:solidFill>
          <a:ln>
            <a:solidFill>
              <a:srgbClr val="891B8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4000" dirty="0">
                <a:latin typeface="+mj-ea"/>
                <a:ea typeface="+mj-ea"/>
              </a:rPr>
              <a:t>Q</a:t>
            </a:r>
            <a:endParaRPr lang="ja-JP" altLang="en-US" sz="4000" dirty="0">
              <a:latin typeface="+mj-ea"/>
              <a:ea typeface="+mj-ea"/>
            </a:endParaRPr>
          </a:p>
        </p:txBody>
      </p:sp>
      <p:sp>
        <p:nvSpPr>
          <p:cNvPr id="7" name="楕円 6">
            <a:extLst>
              <a:ext uri="{FF2B5EF4-FFF2-40B4-BE49-F238E27FC236}">
                <a16:creationId xmlns:a16="http://schemas.microsoft.com/office/drawing/2014/main" id="{AD4C84DD-3B6C-4DB2-9516-7DFB35D1BF67}"/>
              </a:ext>
            </a:extLst>
          </p:cNvPr>
          <p:cNvSpPr/>
          <p:nvPr/>
        </p:nvSpPr>
        <p:spPr bwMode="auto">
          <a:xfrm>
            <a:off x="1203325" y="1108075"/>
            <a:ext cx="871538" cy="871538"/>
          </a:xfrm>
          <a:prstGeom prst="ellipse">
            <a:avLst/>
          </a:prstGeom>
          <a:solidFill>
            <a:srgbClr val="FEFCD8"/>
          </a:solidFill>
          <a:ln>
            <a:solidFill>
              <a:srgbClr val="891B8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4000" dirty="0">
                <a:solidFill>
                  <a:srgbClr val="891B86"/>
                </a:solidFill>
                <a:latin typeface="+mj-ea"/>
                <a:ea typeface="+mj-ea"/>
              </a:rPr>
              <a:t>9</a:t>
            </a:r>
            <a:endParaRPr lang="ja-JP" altLang="en-US" sz="4000" dirty="0">
              <a:solidFill>
                <a:srgbClr val="891B86"/>
              </a:solidFill>
              <a:latin typeface="+mj-ea"/>
              <a:ea typeface="+mj-ea"/>
            </a:endParaRPr>
          </a:p>
        </p:txBody>
      </p:sp>
      <p:sp>
        <p:nvSpPr>
          <p:cNvPr id="8" name="テキスト ボックス 7">
            <a:extLst>
              <a:ext uri="{FF2B5EF4-FFF2-40B4-BE49-F238E27FC236}">
                <a16:creationId xmlns:a16="http://schemas.microsoft.com/office/drawing/2014/main" id="{4E25637D-F293-4E86-A724-B536135CFB9F}"/>
              </a:ext>
            </a:extLst>
          </p:cNvPr>
          <p:cNvSpPr txBox="1">
            <a:spLocks noChangeArrowheads="1"/>
          </p:cNvSpPr>
          <p:nvPr/>
        </p:nvSpPr>
        <p:spPr bwMode="auto">
          <a:xfrm>
            <a:off x="2074863" y="584200"/>
            <a:ext cx="7566025" cy="1446550"/>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None/>
              <a:defRPr/>
            </a:pPr>
            <a:r>
              <a:rPr lang="ja-JP" altLang="en-US" sz="4000" spc="-150" dirty="0">
                <a:latin typeface="游ゴシック" panose="020B0400000000000000" pitchFamily="50" charset="-128"/>
                <a:ea typeface="游ゴシック" panose="020B0400000000000000" pitchFamily="50" charset="-128"/>
              </a:rPr>
              <a:t>痛みや黄疸、栄養障害を</a:t>
            </a:r>
          </a:p>
          <a:p>
            <a:pPr>
              <a:buNone/>
              <a:defRPr/>
            </a:pPr>
            <a:r>
              <a:rPr lang="ja-JP" altLang="en-US" sz="4000" spc="-150" dirty="0">
                <a:solidFill>
                  <a:srgbClr val="891B86"/>
                </a:solidFill>
                <a:latin typeface="游ゴシック" panose="020B0400000000000000" pitchFamily="50" charset="-128"/>
                <a:ea typeface="游ゴシック" panose="020B0400000000000000" pitchFamily="50" charset="-128"/>
              </a:rPr>
              <a:t>改善する方法</a:t>
            </a:r>
            <a:r>
              <a:rPr lang="ja-JP" altLang="en-US" sz="4000" spc="-150" dirty="0">
                <a:latin typeface="游ゴシック" panose="020B0400000000000000" pitchFamily="50" charset="-128"/>
                <a:ea typeface="游ゴシック" panose="020B0400000000000000" pitchFamily="50" charset="-128"/>
              </a:rPr>
              <a:t>はありますか</a:t>
            </a:r>
          </a:p>
        </p:txBody>
      </p:sp>
      <p:sp>
        <p:nvSpPr>
          <p:cNvPr id="9" name="テキスト ボックス 1">
            <a:extLst>
              <a:ext uri="{FF2B5EF4-FFF2-40B4-BE49-F238E27FC236}">
                <a16:creationId xmlns:a16="http://schemas.microsoft.com/office/drawing/2014/main" id="{2181B5C8-4071-4747-94B8-5105455BD6A9}"/>
              </a:ext>
            </a:extLst>
          </p:cNvPr>
          <p:cNvSpPr txBox="1">
            <a:spLocks noChangeArrowheads="1"/>
          </p:cNvSpPr>
          <p:nvPr/>
        </p:nvSpPr>
        <p:spPr bwMode="auto">
          <a:xfrm>
            <a:off x="1169988" y="2558621"/>
            <a:ext cx="7480852" cy="280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nSpc>
                <a:spcPct val="150000"/>
              </a:lnSpc>
              <a:spcBef>
                <a:spcPct val="0"/>
              </a:spcBef>
              <a:buFontTx/>
              <a:buNone/>
            </a:pPr>
            <a:r>
              <a:rPr lang="ja-JP" altLang="en-US" sz="2400" b="1" dirty="0">
                <a:solidFill>
                  <a:srgbClr val="891B86"/>
                </a:solidFill>
                <a:latin typeface="游ゴシック" panose="020B0400000000000000" pitchFamily="50" charset="-128"/>
                <a:ea typeface="游ゴシック" panose="020B0400000000000000" pitchFamily="50" charset="-128"/>
              </a:rPr>
              <a:t>黄疸が出ているときには胆道ドレナージやステント留置術で胆汁の流れをスムーズにします。</a:t>
            </a:r>
            <a:endParaRPr lang="en-US" altLang="ja-JP" sz="2400" b="1" dirty="0">
              <a:solidFill>
                <a:srgbClr val="891B86"/>
              </a:solidFill>
              <a:latin typeface="游ゴシック" panose="020B0400000000000000" pitchFamily="50" charset="-128"/>
              <a:ea typeface="游ゴシック" panose="020B0400000000000000" pitchFamily="50" charset="-128"/>
            </a:endParaRPr>
          </a:p>
          <a:p>
            <a:pPr>
              <a:lnSpc>
                <a:spcPct val="150000"/>
              </a:lnSpc>
              <a:spcBef>
                <a:spcPct val="0"/>
              </a:spcBef>
              <a:buFontTx/>
              <a:buNone/>
            </a:pPr>
            <a:r>
              <a:rPr lang="ja-JP" altLang="en-US" sz="2400" b="1" dirty="0">
                <a:solidFill>
                  <a:srgbClr val="891B86"/>
                </a:solidFill>
                <a:latin typeface="游ゴシック" panose="020B0400000000000000" pitchFamily="50" charset="-128"/>
                <a:ea typeface="游ゴシック" panose="020B0400000000000000" pitchFamily="50" charset="-128"/>
              </a:rPr>
              <a:t>また、がんで十二指腸が塞がり、食事がとれなくなっているときにもステントを使って食物の通過障害を改善します。</a:t>
            </a:r>
          </a:p>
        </p:txBody>
      </p:sp>
    </p:spTree>
    <p:extLst>
      <p:ext uri="{BB962C8B-B14F-4D97-AF65-F5344CB8AC3E}">
        <p14:creationId xmlns:p14="http://schemas.microsoft.com/office/powerpoint/2010/main" val="31870562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図 5">
            <a:extLst>
              <a:ext uri="{FF2B5EF4-FFF2-40B4-BE49-F238E27FC236}">
                <a16:creationId xmlns:a16="http://schemas.microsoft.com/office/drawing/2014/main" id="{D1D8661E-D1C6-476D-82E9-A69B8856D0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正方形/長方形 10">
            <a:extLst>
              <a:ext uri="{FF2B5EF4-FFF2-40B4-BE49-F238E27FC236}">
                <a16:creationId xmlns:a16="http://schemas.microsoft.com/office/drawing/2014/main" id="{F3E11304-A136-43B3-B409-8EB996811F78}"/>
              </a:ext>
            </a:extLst>
          </p:cNvPr>
          <p:cNvSpPr/>
          <p:nvPr/>
        </p:nvSpPr>
        <p:spPr>
          <a:xfrm>
            <a:off x="3040856" y="612000"/>
            <a:ext cx="3824288" cy="804862"/>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68618" name="テキスト ボックス 1">
            <a:extLst>
              <a:ext uri="{FF2B5EF4-FFF2-40B4-BE49-F238E27FC236}">
                <a16:creationId xmlns:a16="http://schemas.microsoft.com/office/drawing/2014/main" id="{90E80249-C359-4BB8-86BC-4EC3854E1666}"/>
              </a:ext>
            </a:extLst>
          </p:cNvPr>
          <p:cNvSpPr txBox="1">
            <a:spLocks noChangeArrowheads="1"/>
          </p:cNvSpPr>
          <p:nvPr/>
        </p:nvSpPr>
        <p:spPr bwMode="auto">
          <a:xfrm>
            <a:off x="3431382" y="722331"/>
            <a:ext cx="30432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b="1" dirty="0">
                <a:solidFill>
                  <a:srgbClr val="891B86"/>
                </a:solidFill>
                <a:latin typeface="游ゴシック" panose="020B0400000000000000" pitchFamily="50" charset="-128"/>
                <a:ea typeface="游ゴシック" panose="020B0400000000000000" pitchFamily="50" charset="-128"/>
              </a:rPr>
              <a:t>痛みがあるとき</a:t>
            </a:r>
            <a:endParaRPr lang="en-US" altLang="ja-JP" b="1" dirty="0">
              <a:solidFill>
                <a:srgbClr val="891B86"/>
              </a:solidFill>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53006D1C-FC05-4DFB-8EFD-15E3AE7C6A1C}"/>
              </a:ext>
            </a:extLst>
          </p:cNvPr>
          <p:cNvSpPr txBox="1"/>
          <p:nvPr/>
        </p:nvSpPr>
        <p:spPr>
          <a:xfrm>
            <a:off x="346868" y="1933504"/>
            <a:ext cx="9212262" cy="3416300"/>
          </a:xfrm>
          <a:prstGeom prst="rect">
            <a:avLst/>
          </a:prstGeom>
          <a:noFill/>
        </p:spPr>
        <p:txBody>
          <a:bodyPr>
            <a:spAutoFit/>
          </a:bodyPr>
          <a:lstStyle/>
          <a:p>
            <a:pPr marL="285750" indent="-285750">
              <a:lnSpc>
                <a:spcPct val="150000"/>
              </a:lnSpc>
              <a:buClr>
                <a:srgbClr val="891B86"/>
              </a:buClr>
              <a:buFont typeface="Wingdings" panose="05000000000000000000" pitchFamily="2" charset="2"/>
              <a:buChar char="l"/>
              <a:defRPr/>
            </a:pPr>
            <a:r>
              <a:rPr lang="ja-JP" altLang="en-US" sz="2400" spc="-150" dirty="0">
                <a:latin typeface="游ゴシック" panose="020B0400000000000000" pitchFamily="50" charset="-128"/>
                <a:ea typeface="游ゴシック" panose="020B0400000000000000" pitchFamily="50" charset="-128"/>
              </a:rPr>
              <a:t>精神面のケアを含めた痛みのコントロールを早期から行ったほうが</a:t>
            </a:r>
            <a:endParaRPr lang="en-US" altLang="ja-JP" sz="2400" spc="-150" dirty="0">
              <a:latin typeface="游ゴシック" panose="020B0400000000000000" pitchFamily="50" charset="-128"/>
              <a:ea typeface="游ゴシック" panose="020B0400000000000000" pitchFamily="50" charset="-128"/>
            </a:endParaRPr>
          </a:p>
          <a:p>
            <a:pPr>
              <a:lnSpc>
                <a:spcPct val="150000"/>
              </a:lnSpc>
              <a:buClr>
                <a:srgbClr val="891B86"/>
              </a:buClr>
              <a:defRPr/>
            </a:pPr>
            <a:r>
              <a:rPr lang="ja-JP" altLang="en-US" sz="2400" spc="-150" dirty="0">
                <a:latin typeface="游ゴシック" panose="020B0400000000000000" pitchFamily="50" charset="-128"/>
                <a:ea typeface="游ゴシック" panose="020B0400000000000000" pitchFamily="50" charset="-128"/>
              </a:rPr>
              <a:t>　治療成績もよいといわれている</a:t>
            </a:r>
            <a:endParaRPr lang="en-US" altLang="ja-JP" sz="2400" spc="-150" dirty="0">
              <a:latin typeface="游ゴシック" panose="020B0400000000000000" pitchFamily="50" charset="-128"/>
              <a:ea typeface="游ゴシック" panose="020B0400000000000000" pitchFamily="50" charset="-128"/>
            </a:endParaRPr>
          </a:p>
          <a:p>
            <a:pPr marL="285750" indent="-285750">
              <a:lnSpc>
                <a:spcPct val="150000"/>
              </a:lnSpc>
              <a:buClr>
                <a:srgbClr val="891B86"/>
              </a:buClr>
              <a:buFont typeface="Wingdings" panose="05000000000000000000" pitchFamily="2" charset="2"/>
              <a:buChar char="l"/>
              <a:defRPr/>
            </a:pPr>
            <a:r>
              <a:rPr lang="ja-JP" altLang="en-US" sz="2400" spc="-150" dirty="0">
                <a:latin typeface="游ゴシック" panose="020B0400000000000000" pitchFamily="50" charset="-128"/>
                <a:ea typeface="游ゴシック" panose="020B0400000000000000" pitchFamily="50" charset="-128"/>
              </a:rPr>
              <a:t>手術前や薬物治療中であっても解熱鎮痛薬や医療用麻薬の</a:t>
            </a:r>
            <a:endParaRPr lang="en-US" altLang="ja-JP" sz="2400" spc="-150" dirty="0">
              <a:latin typeface="游ゴシック" panose="020B0400000000000000" pitchFamily="50" charset="-128"/>
              <a:ea typeface="游ゴシック" panose="020B0400000000000000" pitchFamily="50" charset="-128"/>
            </a:endParaRPr>
          </a:p>
          <a:p>
            <a:pPr>
              <a:lnSpc>
                <a:spcPct val="150000"/>
              </a:lnSpc>
              <a:buClr>
                <a:srgbClr val="891B86"/>
              </a:buClr>
              <a:defRPr/>
            </a:pPr>
            <a:r>
              <a:rPr lang="ja-JP" altLang="en-US" sz="2400" spc="-150" dirty="0">
                <a:latin typeface="游ゴシック" panose="020B0400000000000000" pitchFamily="50" charset="-128"/>
                <a:ea typeface="游ゴシック" panose="020B0400000000000000" pitchFamily="50" charset="-128"/>
              </a:rPr>
              <a:t>　オピオイド鎮痛薬を服用して痛みを軽減する</a:t>
            </a:r>
            <a:endParaRPr lang="en-US" altLang="ja-JP" sz="2400" spc="-150" dirty="0">
              <a:latin typeface="游ゴシック" panose="020B0400000000000000" pitchFamily="50" charset="-128"/>
              <a:ea typeface="游ゴシック" panose="020B0400000000000000" pitchFamily="50" charset="-128"/>
            </a:endParaRPr>
          </a:p>
          <a:p>
            <a:pPr marL="285750" indent="-285750">
              <a:lnSpc>
                <a:spcPct val="150000"/>
              </a:lnSpc>
              <a:buClr>
                <a:srgbClr val="891B86"/>
              </a:buClr>
              <a:buFont typeface="Wingdings" panose="05000000000000000000" pitchFamily="2" charset="2"/>
              <a:buChar char="l"/>
              <a:defRPr/>
            </a:pPr>
            <a:r>
              <a:rPr lang="ja-JP" altLang="en-US" sz="2400" spc="-150" dirty="0">
                <a:latin typeface="游ゴシック" panose="020B0400000000000000" pitchFamily="50" charset="-128"/>
                <a:ea typeface="游ゴシック" panose="020B0400000000000000" pitchFamily="50" charset="-128"/>
              </a:rPr>
              <a:t>腹部が重苦しいという症状にも、医療用麻薬が有効な場合がある</a:t>
            </a:r>
            <a:endParaRPr lang="en-US" altLang="ja-JP" sz="2400" spc="-150" dirty="0">
              <a:latin typeface="游ゴシック" panose="020B0400000000000000" pitchFamily="50" charset="-128"/>
              <a:ea typeface="游ゴシック" panose="020B0400000000000000" pitchFamily="50" charset="-128"/>
            </a:endParaRPr>
          </a:p>
          <a:p>
            <a:pPr>
              <a:lnSpc>
                <a:spcPct val="150000"/>
              </a:lnSpc>
              <a:buClr>
                <a:srgbClr val="891B86"/>
              </a:buClr>
              <a:defRPr/>
            </a:pPr>
            <a:r>
              <a:rPr lang="ja-JP" altLang="en-US" sz="2400" spc="-150" dirty="0">
                <a:latin typeface="游ゴシック" panose="020B0400000000000000" pitchFamily="50" charset="-128"/>
                <a:ea typeface="游ゴシック" panose="020B0400000000000000" pitchFamily="50" charset="-128"/>
              </a:rPr>
              <a:t>　</a:t>
            </a:r>
            <a:r>
              <a:rPr lang="en-US" altLang="ja-JP" sz="2400" spc="-150" dirty="0">
                <a:latin typeface="游ゴシック" panose="020B0400000000000000" pitchFamily="50" charset="-128"/>
                <a:ea typeface="游ゴシック" panose="020B0400000000000000" pitchFamily="50" charset="-128"/>
              </a:rPr>
              <a:t>※</a:t>
            </a:r>
            <a:r>
              <a:rPr lang="ja-JP" altLang="en-US" sz="2400" spc="-150" dirty="0">
                <a:latin typeface="游ゴシック" panose="020B0400000000000000" pitchFamily="50" charset="-128"/>
                <a:ea typeface="游ゴシック" panose="020B0400000000000000" pitchFamily="50" charset="-128"/>
              </a:rPr>
              <a:t>医療用麻薬の使用は中毒にはならない</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8" name="図 5">
            <a:extLst>
              <a:ext uri="{FF2B5EF4-FFF2-40B4-BE49-F238E27FC236}">
                <a16:creationId xmlns:a16="http://schemas.microsoft.com/office/drawing/2014/main" id="{9923882F-935E-401C-9F87-DA0CB602E9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正方形/長方形 8">
            <a:extLst>
              <a:ext uri="{FF2B5EF4-FFF2-40B4-BE49-F238E27FC236}">
                <a16:creationId xmlns:a16="http://schemas.microsoft.com/office/drawing/2014/main" id="{BEBC787F-FE06-4A31-B917-C988F01E2BD3}"/>
              </a:ext>
            </a:extLst>
          </p:cNvPr>
          <p:cNvSpPr/>
          <p:nvPr/>
        </p:nvSpPr>
        <p:spPr>
          <a:xfrm>
            <a:off x="2311400" y="612000"/>
            <a:ext cx="5130800" cy="806450"/>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69646" name="テキスト ボックス 1">
            <a:extLst>
              <a:ext uri="{FF2B5EF4-FFF2-40B4-BE49-F238E27FC236}">
                <a16:creationId xmlns:a16="http://schemas.microsoft.com/office/drawing/2014/main" id="{0C8F1682-C05F-4B2C-BE19-C44C94CF6F3B}"/>
              </a:ext>
            </a:extLst>
          </p:cNvPr>
          <p:cNvSpPr txBox="1">
            <a:spLocks noChangeArrowheads="1"/>
          </p:cNvSpPr>
          <p:nvPr/>
        </p:nvSpPr>
        <p:spPr bwMode="auto">
          <a:xfrm>
            <a:off x="2493963" y="726282"/>
            <a:ext cx="4765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b="1" dirty="0">
                <a:solidFill>
                  <a:srgbClr val="891B86"/>
                </a:solidFill>
                <a:latin typeface="游ゴシック" panose="020B0400000000000000" pitchFamily="50" charset="-128"/>
                <a:ea typeface="游ゴシック" panose="020B0400000000000000" pitchFamily="50" charset="-128"/>
              </a:rPr>
              <a:t>黄疸が起こっているとき</a:t>
            </a:r>
          </a:p>
        </p:txBody>
      </p:sp>
      <p:sp>
        <p:nvSpPr>
          <p:cNvPr id="3" name="テキスト ボックス 2">
            <a:extLst>
              <a:ext uri="{FF2B5EF4-FFF2-40B4-BE49-F238E27FC236}">
                <a16:creationId xmlns:a16="http://schemas.microsoft.com/office/drawing/2014/main" id="{79C41A91-C00E-4153-B030-61A4283951F5}"/>
              </a:ext>
            </a:extLst>
          </p:cNvPr>
          <p:cNvSpPr txBox="1"/>
          <p:nvPr/>
        </p:nvSpPr>
        <p:spPr>
          <a:xfrm>
            <a:off x="1076325" y="1831587"/>
            <a:ext cx="8485188" cy="830263"/>
          </a:xfrm>
          <a:prstGeom prst="rect">
            <a:avLst/>
          </a:prstGeom>
          <a:noFill/>
        </p:spPr>
        <p:txBody>
          <a:bodyPr>
            <a:spAutoFit/>
          </a:bodyPr>
          <a:lstStyle/>
          <a:p>
            <a:pPr marL="342900" indent="-342900">
              <a:buClr>
                <a:srgbClr val="891B86"/>
              </a:buClr>
              <a:buFont typeface="Wingdings" panose="05000000000000000000" pitchFamily="2" charset="2"/>
              <a:buChar char="l"/>
              <a:defRPr/>
            </a:pPr>
            <a:r>
              <a:rPr lang="ja-JP" altLang="en-US" sz="2400" dirty="0">
                <a:latin typeface="游ゴシック" panose="020B0400000000000000" pitchFamily="50" charset="-128"/>
                <a:ea typeface="游ゴシック" panose="020B0400000000000000" pitchFamily="50" charset="-128"/>
              </a:rPr>
              <a:t>がんによって胆管が塞がり胆汁が滞ることで眼球や皮膚が</a:t>
            </a:r>
            <a:endParaRPr lang="en-US" altLang="ja-JP" sz="2400" dirty="0">
              <a:latin typeface="游ゴシック" panose="020B0400000000000000" pitchFamily="50" charset="-128"/>
              <a:ea typeface="游ゴシック" panose="020B0400000000000000" pitchFamily="50" charset="-128"/>
            </a:endParaRPr>
          </a:p>
          <a:p>
            <a:pPr>
              <a:buClr>
                <a:srgbClr val="891B86"/>
              </a:buClr>
              <a:defRPr/>
            </a:pPr>
            <a:r>
              <a:rPr lang="ja-JP" altLang="en-US" sz="2400" dirty="0">
                <a:latin typeface="游ゴシック" panose="020B0400000000000000" pitchFamily="50" charset="-128"/>
                <a:ea typeface="游ゴシック" panose="020B0400000000000000" pitchFamily="50" charset="-128"/>
              </a:rPr>
              <a:t>　黄色くなる黄疸には、</a:t>
            </a:r>
            <a:r>
              <a:rPr lang="ja-JP" altLang="en-US" sz="2400" b="1" dirty="0">
                <a:latin typeface="游ゴシック" panose="020B0400000000000000" pitchFamily="50" charset="-128"/>
                <a:ea typeface="游ゴシック" panose="020B0400000000000000" pitchFamily="50" charset="-128"/>
              </a:rPr>
              <a:t>減黄療法</a:t>
            </a:r>
            <a:r>
              <a:rPr lang="ja-JP" altLang="en-US" sz="2400" dirty="0">
                <a:latin typeface="游ゴシック" panose="020B0400000000000000" pitchFamily="50" charset="-128"/>
                <a:ea typeface="游ゴシック" panose="020B0400000000000000" pitchFamily="50" charset="-128"/>
              </a:rPr>
              <a:t>を行う</a:t>
            </a:r>
          </a:p>
        </p:txBody>
      </p:sp>
      <p:sp>
        <p:nvSpPr>
          <p:cNvPr id="16" name="テキスト ボックス 15">
            <a:extLst>
              <a:ext uri="{FF2B5EF4-FFF2-40B4-BE49-F238E27FC236}">
                <a16:creationId xmlns:a16="http://schemas.microsoft.com/office/drawing/2014/main" id="{ED9F2D8E-034B-43CB-B065-DA2EF38A6D8C}"/>
              </a:ext>
            </a:extLst>
          </p:cNvPr>
          <p:cNvSpPr txBox="1"/>
          <p:nvPr/>
        </p:nvSpPr>
        <p:spPr>
          <a:xfrm>
            <a:off x="495300" y="3074988"/>
            <a:ext cx="2887663" cy="523875"/>
          </a:xfrm>
          <a:prstGeom prst="rect">
            <a:avLst/>
          </a:prstGeom>
          <a:noFill/>
        </p:spPr>
        <p:txBody>
          <a:bodyPr>
            <a:spAutoFit/>
          </a:bodyPr>
          <a:lstStyle/>
          <a:p>
            <a:pPr>
              <a:defRPr/>
            </a:pPr>
            <a:r>
              <a:rPr lang="ja-JP" altLang="en-US" sz="2800" b="1" u="heavy" spc="-150" dirty="0">
                <a:uFill>
                  <a:solidFill>
                    <a:srgbClr val="FF0000"/>
                  </a:solidFill>
                </a:uFill>
                <a:latin typeface="游ゴシック" panose="020B0400000000000000" pitchFamily="50" charset="-128"/>
                <a:ea typeface="游ゴシック" panose="020B0400000000000000" pitchFamily="50" charset="-128"/>
              </a:rPr>
              <a:t>減黄療法</a:t>
            </a:r>
            <a:r>
              <a:rPr lang="ja-JP" altLang="en-US" sz="2800" spc="-150" dirty="0">
                <a:latin typeface="游ゴシック" panose="020B0400000000000000" pitchFamily="50" charset="-128"/>
                <a:ea typeface="游ゴシック" panose="020B0400000000000000" pitchFamily="50" charset="-128"/>
              </a:rPr>
              <a:t>・・・</a:t>
            </a:r>
            <a:endParaRPr lang="en-US" altLang="ja-JP" sz="2800" spc="-150" dirty="0">
              <a:latin typeface="游ゴシック" panose="020B0400000000000000" pitchFamily="50" charset="-128"/>
              <a:ea typeface="游ゴシック" panose="020B0400000000000000" pitchFamily="50" charset="-128"/>
            </a:endParaRPr>
          </a:p>
        </p:txBody>
      </p:sp>
      <p:sp>
        <p:nvSpPr>
          <p:cNvPr id="17" name="テキスト ボックス 16">
            <a:extLst>
              <a:ext uri="{FF2B5EF4-FFF2-40B4-BE49-F238E27FC236}">
                <a16:creationId xmlns:a16="http://schemas.microsoft.com/office/drawing/2014/main" id="{6304B06B-A4F0-4C6D-AEE5-C6460F404AA5}"/>
              </a:ext>
            </a:extLst>
          </p:cNvPr>
          <p:cNvSpPr txBox="1"/>
          <p:nvPr/>
        </p:nvSpPr>
        <p:spPr>
          <a:xfrm>
            <a:off x="3171825" y="3074988"/>
            <a:ext cx="6837363" cy="3140075"/>
          </a:xfrm>
          <a:prstGeom prst="rect">
            <a:avLst/>
          </a:prstGeom>
          <a:noFill/>
        </p:spPr>
        <p:txBody>
          <a:bodyPr>
            <a:spAutoFit/>
          </a:bodyPr>
          <a:lstStyle/>
          <a:p>
            <a:pPr>
              <a:spcBef>
                <a:spcPts val="600"/>
              </a:spcBef>
              <a:buClr>
                <a:srgbClr val="6C0B5E"/>
              </a:buClr>
              <a:defRPr/>
            </a:pPr>
            <a:r>
              <a:rPr lang="ja-JP" altLang="en-US" sz="2400" spc="-300" dirty="0">
                <a:solidFill>
                  <a:srgbClr val="891B86"/>
                </a:solidFill>
                <a:latin typeface="游ゴシック" panose="020B0400000000000000" pitchFamily="50" charset="-128"/>
                <a:ea typeface="游ゴシック" panose="020B0400000000000000" pitchFamily="50" charset="-128"/>
              </a:rPr>
              <a:t>①内視鏡的胆道ドレナージ</a:t>
            </a:r>
            <a:r>
              <a:rPr lang="en-US" altLang="ja-JP" sz="2400" spc="-300" dirty="0">
                <a:solidFill>
                  <a:srgbClr val="891B86"/>
                </a:solidFill>
                <a:latin typeface="游ゴシック" panose="020B0400000000000000" pitchFamily="50" charset="-128"/>
                <a:ea typeface="游ゴシック" panose="020B0400000000000000" pitchFamily="50" charset="-128"/>
              </a:rPr>
              <a:t>(ENBD</a:t>
            </a:r>
            <a:r>
              <a:rPr lang="ja-JP" altLang="en-US" sz="2400" spc="-300" dirty="0" err="1">
                <a:solidFill>
                  <a:srgbClr val="891B86"/>
                </a:solidFill>
                <a:latin typeface="游ゴシック" panose="020B0400000000000000" pitchFamily="50" charset="-128"/>
                <a:ea typeface="游ゴシック" panose="020B0400000000000000" pitchFamily="50" charset="-128"/>
              </a:rPr>
              <a:t>、</a:t>
            </a:r>
            <a:r>
              <a:rPr lang="en-US" altLang="ja-JP" sz="2400" spc="-300" dirty="0">
                <a:solidFill>
                  <a:srgbClr val="891B86"/>
                </a:solidFill>
                <a:latin typeface="游ゴシック" panose="020B0400000000000000" pitchFamily="50" charset="-128"/>
                <a:ea typeface="游ゴシック" panose="020B0400000000000000" pitchFamily="50" charset="-128"/>
              </a:rPr>
              <a:t>ERBD)</a:t>
            </a:r>
          </a:p>
          <a:p>
            <a:pPr>
              <a:spcBef>
                <a:spcPts val="600"/>
              </a:spcBef>
              <a:buClr>
                <a:srgbClr val="6C0B5E"/>
              </a:buClr>
              <a:defRPr/>
            </a:pPr>
            <a:r>
              <a:rPr lang="ja-JP" altLang="en-US" sz="2400" spc="-300" dirty="0">
                <a:latin typeface="游ゴシック" panose="020B0400000000000000" pitchFamily="50" charset="-128"/>
                <a:ea typeface="游ゴシック" panose="020B0400000000000000" pitchFamily="50" charset="-128"/>
              </a:rPr>
              <a:t>　口から十二指腸まで内視鏡を挿入して行う</a:t>
            </a:r>
            <a:endParaRPr lang="en-US" altLang="ja-JP" sz="2400" spc="-300" dirty="0">
              <a:latin typeface="游ゴシック" panose="020B0400000000000000" pitchFamily="50" charset="-128"/>
              <a:ea typeface="游ゴシック" panose="020B0400000000000000" pitchFamily="50" charset="-128"/>
            </a:endParaRPr>
          </a:p>
          <a:p>
            <a:pPr>
              <a:spcBef>
                <a:spcPts val="600"/>
              </a:spcBef>
              <a:buClr>
                <a:srgbClr val="6C0B5E"/>
              </a:buClr>
              <a:defRPr/>
            </a:pPr>
            <a:r>
              <a:rPr lang="ja-JP" altLang="en-US" sz="2400" spc="-300" dirty="0">
                <a:solidFill>
                  <a:srgbClr val="891B86"/>
                </a:solidFill>
                <a:latin typeface="游ゴシック" panose="020B0400000000000000" pitchFamily="50" charset="-128"/>
                <a:ea typeface="游ゴシック" panose="020B0400000000000000" pitchFamily="50" charset="-128"/>
              </a:rPr>
              <a:t>②経皮経肝胆道ドレナージ</a:t>
            </a:r>
            <a:r>
              <a:rPr lang="en-US" altLang="ja-JP" sz="2400" spc="-300" dirty="0">
                <a:solidFill>
                  <a:srgbClr val="891B86"/>
                </a:solidFill>
                <a:latin typeface="游ゴシック" panose="020B0400000000000000" pitchFamily="50" charset="-128"/>
                <a:ea typeface="游ゴシック" panose="020B0400000000000000" pitchFamily="50" charset="-128"/>
              </a:rPr>
              <a:t>(PTBD)</a:t>
            </a:r>
          </a:p>
          <a:p>
            <a:pPr>
              <a:spcBef>
                <a:spcPts val="600"/>
              </a:spcBef>
              <a:buClr>
                <a:srgbClr val="6C0B5E"/>
              </a:buClr>
              <a:defRPr/>
            </a:pPr>
            <a:r>
              <a:rPr lang="ja-JP" altLang="en-US" sz="2400" spc="-300" dirty="0">
                <a:latin typeface="游ゴシック" panose="020B0400000000000000" pitchFamily="50" charset="-128"/>
                <a:ea typeface="游ゴシック" panose="020B0400000000000000" pitchFamily="50" charset="-128"/>
              </a:rPr>
              <a:t>　体の外から皮膚、肝臓に針を刺して胆管を広げる</a:t>
            </a:r>
            <a:endParaRPr lang="en-US" altLang="ja-JP" sz="2400" spc="-300" dirty="0">
              <a:latin typeface="游ゴシック" panose="020B0400000000000000" pitchFamily="50" charset="-128"/>
              <a:ea typeface="游ゴシック" panose="020B0400000000000000" pitchFamily="50" charset="-128"/>
            </a:endParaRPr>
          </a:p>
          <a:p>
            <a:pPr>
              <a:spcBef>
                <a:spcPts val="600"/>
              </a:spcBef>
              <a:buClr>
                <a:srgbClr val="6C0B5E"/>
              </a:buClr>
              <a:defRPr/>
            </a:pPr>
            <a:r>
              <a:rPr lang="ja-JP" altLang="en-US" sz="2400" spc="-300" dirty="0">
                <a:solidFill>
                  <a:srgbClr val="891B86"/>
                </a:solidFill>
                <a:latin typeface="游ゴシック" panose="020B0400000000000000" pitchFamily="50" charset="-128"/>
                <a:ea typeface="游ゴシック" panose="020B0400000000000000" pitchFamily="50" charset="-128"/>
              </a:rPr>
              <a:t>③ステント留置術</a:t>
            </a:r>
            <a:endParaRPr lang="en-US" altLang="ja-JP" sz="2400" spc="-300" dirty="0">
              <a:solidFill>
                <a:srgbClr val="891B86"/>
              </a:solidFill>
              <a:latin typeface="游ゴシック" panose="020B0400000000000000" pitchFamily="50" charset="-128"/>
              <a:ea typeface="游ゴシック" panose="020B0400000000000000" pitchFamily="50" charset="-128"/>
            </a:endParaRPr>
          </a:p>
          <a:p>
            <a:pPr>
              <a:spcBef>
                <a:spcPts val="600"/>
              </a:spcBef>
              <a:buClr>
                <a:srgbClr val="6C0B5E"/>
              </a:buClr>
              <a:defRPr/>
            </a:pPr>
            <a:r>
              <a:rPr lang="ja-JP" altLang="en-US" sz="2400" spc="-300" dirty="0">
                <a:latin typeface="游ゴシック" panose="020B0400000000000000" pitchFamily="50" charset="-128"/>
                <a:ea typeface="游ゴシック" panose="020B0400000000000000" pitchFamily="50" charset="-128"/>
              </a:rPr>
              <a:t>　手術以外の治療を受ける人に対しては、</a:t>
            </a:r>
            <a:endParaRPr lang="en-US" altLang="ja-JP" sz="2400" spc="-300" dirty="0">
              <a:latin typeface="游ゴシック" panose="020B0400000000000000" pitchFamily="50" charset="-128"/>
              <a:ea typeface="游ゴシック" panose="020B0400000000000000" pitchFamily="50" charset="-128"/>
            </a:endParaRPr>
          </a:p>
          <a:p>
            <a:pPr>
              <a:spcBef>
                <a:spcPts val="600"/>
              </a:spcBef>
              <a:buClr>
                <a:srgbClr val="6C0B5E"/>
              </a:buClr>
              <a:defRPr/>
            </a:pPr>
            <a:r>
              <a:rPr lang="ja-JP" altLang="en-US" sz="2400" spc="-300" dirty="0">
                <a:latin typeface="游ゴシック" panose="020B0400000000000000" pitchFamily="50" charset="-128"/>
                <a:ea typeface="游ゴシック" panose="020B0400000000000000" pitchFamily="50" charset="-128"/>
              </a:rPr>
              <a:t>　内視鏡をつかって金属ステントを胆管に埋め込む</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図 5">
            <a:extLst>
              <a:ext uri="{FF2B5EF4-FFF2-40B4-BE49-F238E27FC236}">
                <a16:creationId xmlns:a16="http://schemas.microsoft.com/office/drawing/2014/main" id="{111344AA-F9A0-4304-928D-A5EF0D0B48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正方形/長方形 8">
            <a:extLst>
              <a:ext uri="{FF2B5EF4-FFF2-40B4-BE49-F238E27FC236}">
                <a16:creationId xmlns:a16="http://schemas.microsoft.com/office/drawing/2014/main" id="{7450E03B-2BAA-482A-A0D5-5CA526B5E1EE}"/>
              </a:ext>
            </a:extLst>
          </p:cNvPr>
          <p:cNvSpPr/>
          <p:nvPr/>
        </p:nvSpPr>
        <p:spPr>
          <a:xfrm>
            <a:off x="1778000" y="614350"/>
            <a:ext cx="6265863" cy="806450"/>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70666" name="テキスト ボックス 1">
            <a:extLst>
              <a:ext uri="{FF2B5EF4-FFF2-40B4-BE49-F238E27FC236}">
                <a16:creationId xmlns:a16="http://schemas.microsoft.com/office/drawing/2014/main" id="{07DC49B1-0716-4D8F-B927-A08B4787D078}"/>
              </a:ext>
            </a:extLst>
          </p:cNvPr>
          <p:cNvSpPr txBox="1">
            <a:spLocks noChangeArrowheads="1"/>
          </p:cNvSpPr>
          <p:nvPr/>
        </p:nvSpPr>
        <p:spPr bwMode="auto">
          <a:xfrm>
            <a:off x="1963738" y="725475"/>
            <a:ext cx="5894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b="1" dirty="0">
                <a:solidFill>
                  <a:srgbClr val="891B86"/>
                </a:solidFill>
                <a:latin typeface="游ゴシック" panose="020B0400000000000000" pitchFamily="50" charset="-128"/>
                <a:ea typeface="游ゴシック" panose="020B0400000000000000" pitchFamily="50" charset="-128"/>
              </a:rPr>
              <a:t>食事がとれなくなっているとき</a:t>
            </a:r>
          </a:p>
        </p:txBody>
      </p:sp>
      <p:sp>
        <p:nvSpPr>
          <p:cNvPr id="3" name="テキスト ボックス 2">
            <a:extLst>
              <a:ext uri="{FF2B5EF4-FFF2-40B4-BE49-F238E27FC236}">
                <a16:creationId xmlns:a16="http://schemas.microsoft.com/office/drawing/2014/main" id="{1D17CF1C-8804-4013-B20B-C50A12079ACD}"/>
              </a:ext>
            </a:extLst>
          </p:cNvPr>
          <p:cNvSpPr txBox="1"/>
          <p:nvPr/>
        </p:nvSpPr>
        <p:spPr>
          <a:xfrm>
            <a:off x="482600" y="1654376"/>
            <a:ext cx="9672638" cy="4478149"/>
          </a:xfrm>
          <a:prstGeom prst="rect">
            <a:avLst/>
          </a:prstGeom>
          <a:noFill/>
        </p:spPr>
        <p:txBody>
          <a:bodyPr>
            <a:spAutoFit/>
          </a:bodyPr>
          <a:lstStyle/>
          <a:p>
            <a:pPr marL="285750" indent="-285750">
              <a:spcBef>
                <a:spcPts val="600"/>
              </a:spcBef>
              <a:buClr>
                <a:srgbClr val="891B86"/>
              </a:buClr>
              <a:buFont typeface="Wingdings" panose="05000000000000000000" pitchFamily="2" charset="2"/>
              <a:buChar char="l"/>
              <a:defRPr/>
            </a:pPr>
            <a:r>
              <a:rPr lang="ja-JP" altLang="en-US" sz="2400" b="1" spc="-300" dirty="0">
                <a:solidFill>
                  <a:srgbClr val="891B86"/>
                </a:solidFill>
                <a:latin typeface="游ゴシック" panose="020B0400000000000000" pitchFamily="50" charset="-128"/>
                <a:ea typeface="游ゴシック" panose="020B0400000000000000" pitchFamily="50" charset="-128"/>
              </a:rPr>
              <a:t>十二指腸ステント留置術</a:t>
            </a:r>
            <a:endParaRPr lang="en-US" altLang="ja-JP" sz="2400" b="1" spc="-300" dirty="0">
              <a:solidFill>
                <a:srgbClr val="891B86"/>
              </a:solidFill>
              <a:latin typeface="游ゴシック" panose="020B0400000000000000" pitchFamily="50" charset="-128"/>
              <a:ea typeface="游ゴシック" panose="020B0400000000000000" pitchFamily="50" charset="-128"/>
            </a:endParaRPr>
          </a:p>
          <a:p>
            <a:pPr>
              <a:spcBef>
                <a:spcPts val="600"/>
              </a:spcBef>
              <a:buClr>
                <a:srgbClr val="891B86"/>
              </a:buClr>
              <a:defRPr/>
            </a:pPr>
            <a:r>
              <a:rPr lang="ja-JP" altLang="en-US" sz="2400" spc="-300" dirty="0">
                <a:latin typeface="游ゴシック" panose="020B0400000000000000" pitchFamily="50" charset="-128"/>
                <a:ea typeface="游ゴシック" panose="020B0400000000000000" pitchFamily="50" charset="-128"/>
              </a:rPr>
              <a:t>　がんによって十二指腸や胃が閉塞して食事がとれなくなっているときには</a:t>
            </a:r>
            <a:endParaRPr lang="en-US" altLang="ja-JP" sz="2400" spc="-300" dirty="0">
              <a:latin typeface="游ゴシック" panose="020B0400000000000000" pitchFamily="50" charset="-128"/>
              <a:ea typeface="游ゴシック" panose="020B0400000000000000" pitchFamily="50" charset="-128"/>
            </a:endParaRPr>
          </a:p>
          <a:p>
            <a:pPr>
              <a:spcBef>
                <a:spcPts val="600"/>
              </a:spcBef>
              <a:buClr>
                <a:srgbClr val="891B86"/>
              </a:buClr>
              <a:defRPr/>
            </a:pPr>
            <a:r>
              <a:rPr lang="ja-JP" altLang="en-US" sz="2400" spc="-300" dirty="0">
                <a:latin typeface="游ゴシック" panose="020B0400000000000000" pitchFamily="50" charset="-128"/>
                <a:ea typeface="游ゴシック" panose="020B0400000000000000" pitchFamily="50" charset="-128"/>
              </a:rPr>
              <a:t>　内視鏡を使って胃や十二指腸へ金属ステントを挿入し</a:t>
            </a:r>
            <a:endParaRPr lang="en-US" altLang="ja-JP" sz="2400" spc="-300" dirty="0">
              <a:latin typeface="游ゴシック" panose="020B0400000000000000" pitchFamily="50" charset="-128"/>
              <a:ea typeface="游ゴシック" panose="020B0400000000000000" pitchFamily="50" charset="-128"/>
            </a:endParaRPr>
          </a:p>
          <a:p>
            <a:pPr>
              <a:spcBef>
                <a:spcPts val="600"/>
              </a:spcBef>
              <a:buClr>
                <a:srgbClr val="891B86"/>
              </a:buClr>
              <a:defRPr/>
            </a:pPr>
            <a:r>
              <a:rPr lang="ja-JP" altLang="en-US" sz="2400" spc="-300" dirty="0">
                <a:latin typeface="游ゴシック" panose="020B0400000000000000" pitchFamily="50" charset="-128"/>
                <a:ea typeface="游ゴシック" panose="020B0400000000000000" pitchFamily="50" charset="-128"/>
              </a:rPr>
              <a:t>　狭くなっている部分を広げる</a:t>
            </a:r>
            <a:endParaRPr lang="en-US" altLang="ja-JP" sz="2400" spc="-300" dirty="0">
              <a:latin typeface="游ゴシック" panose="020B0400000000000000" pitchFamily="50" charset="-128"/>
              <a:ea typeface="游ゴシック" panose="020B0400000000000000" pitchFamily="50" charset="-128"/>
            </a:endParaRPr>
          </a:p>
          <a:p>
            <a:pPr marL="285750" indent="-285750">
              <a:spcBef>
                <a:spcPts val="600"/>
              </a:spcBef>
              <a:buClr>
                <a:srgbClr val="891B86"/>
              </a:buClr>
              <a:buFont typeface="Wingdings" panose="05000000000000000000" pitchFamily="2" charset="2"/>
              <a:buChar char="l"/>
              <a:defRPr/>
            </a:pPr>
            <a:r>
              <a:rPr lang="ja-JP" altLang="en-US" sz="2400" b="1" spc="-300" dirty="0">
                <a:solidFill>
                  <a:srgbClr val="891B86"/>
                </a:solidFill>
                <a:latin typeface="游ゴシック" panose="020B0400000000000000" pitchFamily="50" charset="-128"/>
                <a:ea typeface="游ゴシック" panose="020B0400000000000000" pitchFamily="50" charset="-128"/>
              </a:rPr>
              <a:t>バイパス手術</a:t>
            </a:r>
            <a:r>
              <a:rPr lang="en-US" altLang="ja-JP" sz="2400" b="1" spc="-300" dirty="0">
                <a:solidFill>
                  <a:srgbClr val="891B86"/>
                </a:solidFill>
                <a:latin typeface="游ゴシック" panose="020B0400000000000000" pitchFamily="50" charset="-128"/>
                <a:ea typeface="游ゴシック" panose="020B0400000000000000" pitchFamily="50" charset="-128"/>
              </a:rPr>
              <a:t>(</a:t>
            </a:r>
            <a:r>
              <a:rPr lang="ja-JP" altLang="en-US" sz="2400" b="1" spc="-300" dirty="0">
                <a:solidFill>
                  <a:srgbClr val="891B86"/>
                </a:solidFill>
                <a:latin typeface="游ゴシック" panose="020B0400000000000000" pitchFamily="50" charset="-128"/>
                <a:ea typeface="游ゴシック" panose="020B0400000000000000" pitchFamily="50" charset="-128"/>
              </a:rPr>
              <a:t>療法</a:t>
            </a:r>
            <a:r>
              <a:rPr lang="en-US" altLang="ja-JP" sz="2400" b="1" spc="-300" dirty="0">
                <a:solidFill>
                  <a:srgbClr val="891B86"/>
                </a:solidFill>
                <a:latin typeface="游ゴシック" panose="020B0400000000000000" pitchFamily="50" charset="-128"/>
                <a:ea typeface="游ゴシック" panose="020B0400000000000000" pitchFamily="50" charset="-128"/>
              </a:rPr>
              <a:t>)</a:t>
            </a:r>
          </a:p>
          <a:p>
            <a:pPr>
              <a:spcBef>
                <a:spcPts val="600"/>
              </a:spcBef>
              <a:buClr>
                <a:srgbClr val="891B86"/>
              </a:buClr>
              <a:defRPr/>
            </a:pPr>
            <a:r>
              <a:rPr lang="ja-JP" altLang="en-US" sz="2400" spc="-300" dirty="0">
                <a:latin typeface="游ゴシック" panose="020B0400000000000000" pitchFamily="50" charset="-128"/>
                <a:ea typeface="游ゴシック" panose="020B0400000000000000" pitchFamily="50" charset="-128"/>
              </a:rPr>
              <a:t>　すい臓がんの手術をした段階で将来的に十二指腸の閉塞が予想される</a:t>
            </a:r>
            <a:endParaRPr lang="en-US" altLang="ja-JP" sz="2400" spc="-300" dirty="0">
              <a:latin typeface="游ゴシック" panose="020B0400000000000000" pitchFamily="50" charset="-128"/>
              <a:ea typeface="游ゴシック" panose="020B0400000000000000" pitchFamily="50" charset="-128"/>
            </a:endParaRPr>
          </a:p>
          <a:p>
            <a:pPr>
              <a:spcBef>
                <a:spcPts val="600"/>
              </a:spcBef>
              <a:buClr>
                <a:srgbClr val="891B86"/>
              </a:buClr>
              <a:defRPr/>
            </a:pPr>
            <a:r>
              <a:rPr lang="ja-JP" altLang="en-US" sz="2400" spc="-300" dirty="0">
                <a:latin typeface="游ゴシック" panose="020B0400000000000000" pitchFamily="50" charset="-128"/>
                <a:ea typeface="游ゴシック" panose="020B0400000000000000" pitchFamily="50" charset="-128"/>
              </a:rPr>
              <a:t>　場合には、胃と空腸をつなげて食物が消化されるようにする</a:t>
            </a:r>
            <a:endParaRPr lang="en-US" altLang="ja-JP" sz="2400" spc="-300" dirty="0">
              <a:latin typeface="游ゴシック" panose="020B0400000000000000" pitchFamily="50" charset="-128"/>
              <a:ea typeface="游ゴシック" panose="020B0400000000000000" pitchFamily="50" charset="-128"/>
            </a:endParaRPr>
          </a:p>
          <a:p>
            <a:pPr marL="285750" indent="-285750">
              <a:spcBef>
                <a:spcPts val="600"/>
              </a:spcBef>
              <a:buClr>
                <a:srgbClr val="891B86"/>
              </a:buClr>
              <a:buFont typeface="Wingdings" panose="05000000000000000000" pitchFamily="2" charset="2"/>
              <a:buChar char="l"/>
              <a:defRPr/>
            </a:pPr>
            <a:r>
              <a:rPr lang="ja-JP" altLang="en-US" sz="2400" b="1" spc="-300" dirty="0">
                <a:solidFill>
                  <a:srgbClr val="891B86"/>
                </a:solidFill>
                <a:latin typeface="游ゴシック" panose="020B0400000000000000" pitchFamily="50" charset="-128"/>
                <a:ea typeface="游ゴシック" panose="020B0400000000000000" pitchFamily="50" charset="-128"/>
              </a:rPr>
              <a:t>膵消化酵素、インスリン投与</a:t>
            </a:r>
            <a:endParaRPr lang="en-US" altLang="ja-JP" sz="2400" b="1" spc="-300" dirty="0">
              <a:solidFill>
                <a:srgbClr val="891B86"/>
              </a:solidFill>
              <a:latin typeface="游ゴシック" panose="020B0400000000000000" pitchFamily="50" charset="-128"/>
              <a:ea typeface="游ゴシック" panose="020B0400000000000000" pitchFamily="50" charset="-128"/>
            </a:endParaRPr>
          </a:p>
          <a:p>
            <a:pPr>
              <a:spcBef>
                <a:spcPts val="600"/>
              </a:spcBef>
              <a:buClr>
                <a:srgbClr val="891B86"/>
              </a:buClr>
              <a:defRPr/>
            </a:pPr>
            <a:r>
              <a:rPr lang="en-US" altLang="ja-JP" sz="2400" spc="-300" dirty="0">
                <a:latin typeface="游ゴシック" panose="020B0400000000000000" pitchFamily="50" charset="-128"/>
                <a:ea typeface="游ゴシック" panose="020B0400000000000000" pitchFamily="50" charset="-128"/>
              </a:rPr>
              <a:t>     </a:t>
            </a:r>
            <a:r>
              <a:rPr lang="ja-JP" altLang="en-US" sz="2400" spc="-300" dirty="0">
                <a:latin typeface="游ゴシック" panose="020B0400000000000000" pitchFamily="50" charset="-128"/>
                <a:ea typeface="游ゴシック" panose="020B0400000000000000" pitchFamily="50" charset="-128"/>
              </a:rPr>
              <a:t>すい臓が機能せず、消化不良（下痢）や高血糖になる場合</a:t>
            </a:r>
            <a:endParaRPr lang="en-US" altLang="ja-JP" sz="2400" spc="-300" dirty="0">
              <a:latin typeface="游ゴシック" panose="020B0400000000000000" pitchFamily="50" charset="-128"/>
              <a:ea typeface="游ゴシック" panose="020B0400000000000000" pitchFamily="50" charset="-128"/>
            </a:endParaRPr>
          </a:p>
          <a:p>
            <a:pPr>
              <a:spcBef>
                <a:spcPts val="600"/>
              </a:spcBef>
              <a:buClr>
                <a:srgbClr val="891B86"/>
              </a:buClr>
              <a:defRPr/>
            </a:pPr>
            <a:r>
              <a:rPr lang="ja-JP" altLang="en-US" sz="2400" spc="-300" dirty="0">
                <a:latin typeface="游ゴシック" panose="020B0400000000000000" pitchFamily="50" charset="-128"/>
                <a:ea typeface="游ゴシック" panose="020B0400000000000000" pitchFamily="50" charset="-128"/>
              </a:rPr>
              <a:t>　必要に応じて投与を受ける</a:t>
            </a:r>
            <a:endParaRPr lang="en-US" altLang="ja-JP" sz="2400" spc="-300" dirty="0">
              <a:latin typeface="游ゴシック" panose="020B0400000000000000" pitchFamily="50" charset="-128"/>
              <a:ea typeface="游ゴシック" panose="020B0400000000000000" pitchFamily="50" charset="-128"/>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24D4B70B-9F67-4A85-A67D-BEA5D299A222}"/>
              </a:ext>
            </a:extLst>
          </p:cNvPr>
          <p:cNvSpPr/>
          <p:nvPr/>
        </p:nvSpPr>
        <p:spPr>
          <a:xfrm>
            <a:off x="0" y="0"/>
            <a:ext cx="9906000" cy="1117600"/>
          </a:xfrm>
          <a:prstGeom prst="rect">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pic>
        <p:nvPicPr>
          <p:cNvPr id="71683" name="図 4">
            <a:extLst>
              <a:ext uri="{FF2B5EF4-FFF2-40B4-BE49-F238E27FC236}">
                <a16:creationId xmlns:a16="http://schemas.microsoft.com/office/drawing/2014/main" id="{C6B39768-538B-4B10-955A-7F6D70CF7AE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6" name="図 8">
            <a:extLst>
              <a:ext uri="{FF2B5EF4-FFF2-40B4-BE49-F238E27FC236}">
                <a16:creationId xmlns:a16="http://schemas.microsoft.com/office/drawing/2014/main" id="{81F651C0-D07F-4EB4-A6A2-2D3FA815992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19913" y="4094163"/>
            <a:ext cx="2771775"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8" name="テキスト ボックス 1">
            <a:extLst>
              <a:ext uri="{FF2B5EF4-FFF2-40B4-BE49-F238E27FC236}">
                <a16:creationId xmlns:a16="http://schemas.microsoft.com/office/drawing/2014/main" id="{01FD7148-E39D-4B25-9C85-AFBCC0F26D06}"/>
              </a:ext>
            </a:extLst>
          </p:cNvPr>
          <p:cNvSpPr txBox="1">
            <a:spLocks noChangeArrowheads="1"/>
          </p:cNvSpPr>
          <p:nvPr/>
        </p:nvSpPr>
        <p:spPr bwMode="auto">
          <a:xfrm>
            <a:off x="1325563" y="234950"/>
            <a:ext cx="72421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3600" b="1" dirty="0">
                <a:solidFill>
                  <a:schemeClr val="bg1"/>
                </a:solidFill>
                <a:latin typeface="游ゴシック" panose="020B0400000000000000" pitchFamily="50" charset="-128"/>
                <a:ea typeface="游ゴシック" panose="020B0400000000000000" pitchFamily="50" charset="-128"/>
              </a:rPr>
              <a:t>代替医療・民間療法の有効性は？</a:t>
            </a:r>
          </a:p>
        </p:txBody>
      </p:sp>
      <p:sp>
        <p:nvSpPr>
          <p:cNvPr id="71689" name="テキスト ボックス 2">
            <a:extLst>
              <a:ext uri="{FF2B5EF4-FFF2-40B4-BE49-F238E27FC236}">
                <a16:creationId xmlns:a16="http://schemas.microsoft.com/office/drawing/2014/main" id="{FBCF3922-08D9-4192-B823-348910DF0DE3}"/>
              </a:ext>
            </a:extLst>
          </p:cNvPr>
          <p:cNvSpPr txBox="1">
            <a:spLocks noChangeArrowheads="1"/>
          </p:cNvSpPr>
          <p:nvPr/>
        </p:nvSpPr>
        <p:spPr bwMode="auto">
          <a:xfrm>
            <a:off x="287338" y="1387475"/>
            <a:ext cx="9331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2400" b="1">
                <a:solidFill>
                  <a:srgbClr val="891B86"/>
                </a:solidFill>
                <a:latin typeface="游ゴシック" panose="020B0400000000000000" pitchFamily="50" charset="-128"/>
                <a:ea typeface="游ゴシック" panose="020B0400000000000000" pitchFamily="50" charset="-128"/>
              </a:rPr>
              <a:t>すい臓がんに関して科学的に有効性が証明されたものはありません</a:t>
            </a:r>
          </a:p>
        </p:txBody>
      </p:sp>
      <p:sp>
        <p:nvSpPr>
          <p:cNvPr id="11" name="テキスト ボックス 10">
            <a:extLst>
              <a:ext uri="{FF2B5EF4-FFF2-40B4-BE49-F238E27FC236}">
                <a16:creationId xmlns:a16="http://schemas.microsoft.com/office/drawing/2014/main" id="{0B720AF0-E782-4617-9CF2-7E8642A78AFF}"/>
              </a:ext>
            </a:extLst>
          </p:cNvPr>
          <p:cNvSpPr txBox="1"/>
          <p:nvPr/>
        </p:nvSpPr>
        <p:spPr>
          <a:xfrm>
            <a:off x="287338" y="2132013"/>
            <a:ext cx="8555037" cy="3416300"/>
          </a:xfrm>
          <a:prstGeom prst="rect">
            <a:avLst/>
          </a:prstGeom>
          <a:noFill/>
        </p:spPr>
        <p:txBody>
          <a:bodyPr>
            <a:spAutoFit/>
          </a:bodyPr>
          <a:lstStyle/>
          <a:p>
            <a:pPr marL="342900" indent="-342900">
              <a:lnSpc>
                <a:spcPct val="150000"/>
              </a:lnSpc>
              <a:buClr>
                <a:srgbClr val="891B86"/>
              </a:buClr>
              <a:buFont typeface="Wingdings" panose="05000000000000000000" pitchFamily="2" charset="2"/>
              <a:buChar char="l"/>
              <a:defRPr/>
            </a:pPr>
            <a:r>
              <a:rPr lang="ja-JP" altLang="en-US" sz="2400" spc="-150" dirty="0">
                <a:latin typeface="游ゴシック" panose="020B0400000000000000" pitchFamily="50" charset="-128"/>
                <a:ea typeface="游ゴシック" panose="020B0400000000000000" pitchFamily="50" charset="-128"/>
              </a:rPr>
              <a:t>免疫療法に関しても、標準治療が行える病院で臨床試験として</a:t>
            </a:r>
            <a:endParaRPr lang="en-US" altLang="ja-JP" sz="2400" spc="-150" dirty="0">
              <a:latin typeface="游ゴシック" panose="020B0400000000000000" pitchFamily="50" charset="-128"/>
              <a:ea typeface="游ゴシック" panose="020B0400000000000000" pitchFamily="50" charset="-128"/>
            </a:endParaRPr>
          </a:p>
          <a:p>
            <a:pPr>
              <a:lnSpc>
                <a:spcPct val="150000"/>
              </a:lnSpc>
              <a:buClr>
                <a:srgbClr val="891B86"/>
              </a:buClr>
              <a:defRPr/>
            </a:pPr>
            <a:r>
              <a:rPr lang="ja-JP" altLang="en-US" sz="2400" spc="-150" dirty="0">
                <a:latin typeface="游ゴシック" panose="020B0400000000000000" pitchFamily="50" charset="-128"/>
                <a:ea typeface="游ゴシック" panose="020B0400000000000000" pitchFamily="50" charset="-128"/>
              </a:rPr>
              <a:t>　受けるべき治療法</a:t>
            </a:r>
            <a:endParaRPr lang="en-US" altLang="ja-JP" sz="2400" spc="-150" dirty="0">
              <a:latin typeface="游ゴシック" panose="020B0400000000000000" pitchFamily="50" charset="-128"/>
              <a:ea typeface="游ゴシック" panose="020B0400000000000000" pitchFamily="50" charset="-128"/>
            </a:endParaRPr>
          </a:p>
          <a:p>
            <a:pPr marL="342900" indent="-342900">
              <a:lnSpc>
                <a:spcPct val="150000"/>
              </a:lnSpc>
              <a:buClr>
                <a:srgbClr val="891B86"/>
              </a:buClr>
              <a:buFont typeface="Wingdings" panose="05000000000000000000" pitchFamily="2" charset="2"/>
              <a:buChar char="l"/>
              <a:defRPr/>
            </a:pPr>
            <a:r>
              <a:rPr lang="ja-JP" altLang="en-US" sz="2400" spc="-150" dirty="0">
                <a:latin typeface="游ゴシック" panose="020B0400000000000000" pitchFamily="50" charset="-128"/>
                <a:ea typeface="游ゴシック" panose="020B0400000000000000" pitchFamily="50" charset="-128"/>
              </a:rPr>
              <a:t>代替医療や民間療法を受けているうちに体調が悪くなり、</a:t>
            </a:r>
            <a:endParaRPr lang="en-US" altLang="ja-JP" sz="2400" spc="-150" dirty="0">
              <a:latin typeface="游ゴシック" panose="020B0400000000000000" pitchFamily="50" charset="-128"/>
              <a:ea typeface="游ゴシック" panose="020B0400000000000000" pitchFamily="50" charset="-128"/>
            </a:endParaRPr>
          </a:p>
          <a:p>
            <a:pPr>
              <a:lnSpc>
                <a:spcPct val="150000"/>
              </a:lnSpc>
              <a:buClr>
                <a:srgbClr val="891B86"/>
              </a:buClr>
              <a:defRPr/>
            </a:pPr>
            <a:r>
              <a:rPr lang="ja-JP" altLang="en-US" sz="2400" spc="-150" dirty="0">
                <a:latin typeface="游ゴシック" panose="020B0400000000000000" pitchFamily="50" charset="-128"/>
                <a:ea typeface="游ゴシック" panose="020B0400000000000000" pitchFamily="50" charset="-128"/>
              </a:rPr>
              <a:t>　標準治療が受けられなくなる人も</a:t>
            </a:r>
            <a:endParaRPr lang="en-US" altLang="ja-JP" sz="2400" spc="-150" dirty="0">
              <a:latin typeface="游ゴシック" panose="020B0400000000000000" pitchFamily="50" charset="-128"/>
              <a:ea typeface="游ゴシック" panose="020B0400000000000000" pitchFamily="50" charset="-128"/>
            </a:endParaRPr>
          </a:p>
          <a:p>
            <a:pPr marL="342900" indent="-342900">
              <a:lnSpc>
                <a:spcPct val="150000"/>
              </a:lnSpc>
              <a:buClr>
                <a:srgbClr val="891B86"/>
              </a:buClr>
              <a:buFont typeface="Wingdings" panose="05000000000000000000" pitchFamily="2" charset="2"/>
              <a:buChar char="l"/>
              <a:defRPr/>
            </a:pPr>
            <a:r>
              <a:rPr lang="ja-JP" altLang="en-US" sz="2400" spc="-150" dirty="0">
                <a:latin typeface="游ゴシック" panose="020B0400000000000000" pitchFamily="50" charset="-128"/>
                <a:ea typeface="游ゴシック" panose="020B0400000000000000" pitchFamily="50" charset="-128"/>
              </a:rPr>
              <a:t>健康食品も抗がん剤との併用が有害なものも</a:t>
            </a:r>
            <a:endParaRPr lang="en-US" altLang="ja-JP" sz="2400" spc="-150" dirty="0">
              <a:latin typeface="游ゴシック" panose="020B0400000000000000" pitchFamily="50" charset="-128"/>
              <a:ea typeface="游ゴシック" panose="020B0400000000000000" pitchFamily="50" charset="-128"/>
            </a:endParaRPr>
          </a:p>
          <a:p>
            <a:pPr>
              <a:lnSpc>
                <a:spcPct val="150000"/>
              </a:lnSpc>
              <a:buClr>
                <a:srgbClr val="891B86"/>
              </a:buClr>
              <a:defRPr/>
            </a:pPr>
            <a:r>
              <a:rPr lang="ja-JP" altLang="en-US" sz="2400" spc="-150" dirty="0">
                <a:latin typeface="游ゴシック" panose="020B0400000000000000" pitchFamily="50" charset="-128"/>
                <a:ea typeface="游ゴシック" panose="020B0400000000000000" pitchFamily="50" charset="-128"/>
              </a:rPr>
              <a:t>　あるため、使う前に担当医に相談しましょう</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図 5">
            <a:extLst>
              <a:ext uri="{FF2B5EF4-FFF2-40B4-BE49-F238E27FC236}">
                <a16:creationId xmlns:a16="http://schemas.microsoft.com/office/drawing/2014/main" id="{583CE36C-C29A-48A8-9F3F-B3B8C50A99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楕円 5">
            <a:extLst>
              <a:ext uri="{FF2B5EF4-FFF2-40B4-BE49-F238E27FC236}">
                <a16:creationId xmlns:a16="http://schemas.microsoft.com/office/drawing/2014/main" id="{25477A98-407A-42AC-8B5F-4AE74E3D1320}"/>
              </a:ext>
            </a:extLst>
          </p:cNvPr>
          <p:cNvSpPr/>
          <p:nvPr/>
        </p:nvSpPr>
        <p:spPr bwMode="auto">
          <a:xfrm>
            <a:off x="360363" y="360363"/>
            <a:ext cx="1277937" cy="1279525"/>
          </a:xfrm>
          <a:prstGeom prst="ellipse">
            <a:avLst/>
          </a:prstGeom>
          <a:solidFill>
            <a:srgbClr val="891B86"/>
          </a:solidFill>
          <a:ln>
            <a:solidFill>
              <a:srgbClr val="891B8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4000" dirty="0">
                <a:latin typeface="+mj-ea"/>
                <a:ea typeface="+mj-ea"/>
              </a:rPr>
              <a:t>Q</a:t>
            </a:r>
            <a:endParaRPr lang="ja-JP" altLang="en-US" sz="4000" dirty="0">
              <a:latin typeface="+mj-ea"/>
              <a:ea typeface="+mj-ea"/>
            </a:endParaRPr>
          </a:p>
        </p:txBody>
      </p:sp>
      <p:sp>
        <p:nvSpPr>
          <p:cNvPr id="7" name="楕円 6">
            <a:extLst>
              <a:ext uri="{FF2B5EF4-FFF2-40B4-BE49-F238E27FC236}">
                <a16:creationId xmlns:a16="http://schemas.microsoft.com/office/drawing/2014/main" id="{A0053DB7-A5D8-4694-9FFF-4B6D047C67BB}"/>
              </a:ext>
            </a:extLst>
          </p:cNvPr>
          <p:cNvSpPr/>
          <p:nvPr/>
        </p:nvSpPr>
        <p:spPr bwMode="auto">
          <a:xfrm>
            <a:off x="1203325" y="1108075"/>
            <a:ext cx="871538" cy="871538"/>
          </a:xfrm>
          <a:prstGeom prst="ellipse">
            <a:avLst/>
          </a:prstGeom>
          <a:solidFill>
            <a:srgbClr val="FEFCD8"/>
          </a:solidFill>
          <a:ln>
            <a:solidFill>
              <a:srgbClr val="891B8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4000" dirty="0">
                <a:solidFill>
                  <a:srgbClr val="891B86"/>
                </a:solidFill>
                <a:latin typeface="+mj-ea"/>
                <a:ea typeface="+mj-ea"/>
              </a:rPr>
              <a:t>9</a:t>
            </a:r>
            <a:endParaRPr lang="ja-JP" altLang="en-US" sz="4000" dirty="0">
              <a:solidFill>
                <a:srgbClr val="891B86"/>
              </a:solidFill>
              <a:latin typeface="+mj-ea"/>
              <a:ea typeface="+mj-ea"/>
            </a:endParaRPr>
          </a:p>
        </p:txBody>
      </p:sp>
      <p:sp>
        <p:nvSpPr>
          <p:cNvPr id="8" name="テキスト ボックス 7">
            <a:extLst>
              <a:ext uri="{FF2B5EF4-FFF2-40B4-BE49-F238E27FC236}">
                <a16:creationId xmlns:a16="http://schemas.microsoft.com/office/drawing/2014/main" id="{BBE04EF4-28AF-4D7E-ACEE-5B2899C64658}"/>
              </a:ext>
            </a:extLst>
          </p:cNvPr>
          <p:cNvSpPr txBox="1">
            <a:spLocks noChangeArrowheads="1"/>
          </p:cNvSpPr>
          <p:nvPr/>
        </p:nvSpPr>
        <p:spPr bwMode="auto">
          <a:xfrm>
            <a:off x="2074863" y="584200"/>
            <a:ext cx="7566025" cy="1446550"/>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None/>
              <a:defRPr/>
            </a:pPr>
            <a:r>
              <a:rPr lang="ja-JP" altLang="en-US" sz="4000" spc="-150" dirty="0">
                <a:solidFill>
                  <a:srgbClr val="891B86"/>
                </a:solidFill>
                <a:latin typeface="游ゴシック" panose="020B0400000000000000" pitchFamily="50" charset="-128"/>
                <a:ea typeface="游ゴシック" panose="020B0400000000000000" pitchFamily="50" charset="-128"/>
              </a:rPr>
              <a:t>再発・転移</a:t>
            </a:r>
            <a:r>
              <a:rPr lang="ja-JP" altLang="en-US" sz="4000" spc="-150" dirty="0">
                <a:latin typeface="游ゴシック" panose="020B0400000000000000" pitchFamily="50" charset="-128"/>
                <a:ea typeface="游ゴシック" panose="020B0400000000000000" pitchFamily="50" charset="-128"/>
              </a:rPr>
              <a:t>とは</a:t>
            </a:r>
          </a:p>
          <a:p>
            <a:pPr>
              <a:buNone/>
              <a:defRPr/>
            </a:pPr>
            <a:r>
              <a:rPr lang="ja-JP" altLang="en-US" sz="4000" spc="-150" dirty="0">
                <a:latin typeface="游ゴシック" panose="020B0400000000000000" pitchFamily="50" charset="-128"/>
                <a:ea typeface="游ゴシック" panose="020B0400000000000000" pitchFamily="50" charset="-128"/>
              </a:rPr>
              <a:t>どのような状態になることですか</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図 6">
            <a:extLst>
              <a:ext uri="{FF2B5EF4-FFF2-40B4-BE49-F238E27FC236}">
                <a16:creationId xmlns:a16="http://schemas.microsoft.com/office/drawing/2014/main" id="{CC012373-4F66-44DD-B1AD-86BE033496B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テキスト ボックス 1">
            <a:extLst>
              <a:ext uri="{FF2B5EF4-FFF2-40B4-BE49-F238E27FC236}">
                <a16:creationId xmlns:a16="http://schemas.microsoft.com/office/drawing/2014/main" id="{2371283B-A8C3-49B5-BDC5-9C672A2A2838}"/>
              </a:ext>
            </a:extLst>
          </p:cNvPr>
          <p:cNvSpPr txBox="1">
            <a:spLocks noChangeArrowheads="1"/>
          </p:cNvSpPr>
          <p:nvPr/>
        </p:nvSpPr>
        <p:spPr bwMode="auto">
          <a:xfrm>
            <a:off x="5364163" y="1403350"/>
            <a:ext cx="2298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2800" b="1">
                <a:solidFill>
                  <a:srgbClr val="891B86"/>
                </a:solidFill>
                <a:latin typeface="游ゴシック" panose="020B0400000000000000" pitchFamily="50" charset="-128"/>
                <a:ea typeface="游ゴシック" panose="020B0400000000000000" pitchFamily="50" charset="-128"/>
              </a:rPr>
              <a:t>膵管がん</a:t>
            </a:r>
          </a:p>
        </p:txBody>
      </p:sp>
      <p:sp>
        <p:nvSpPr>
          <p:cNvPr id="3" name="テキスト ボックス 2">
            <a:extLst>
              <a:ext uri="{FF2B5EF4-FFF2-40B4-BE49-F238E27FC236}">
                <a16:creationId xmlns:a16="http://schemas.microsoft.com/office/drawing/2014/main" id="{D9F278D1-4A12-4CB9-BD94-11BA048CE784}"/>
              </a:ext>
            </a:extLst>
          </p:cNvPr>
          <p:cNvSpPr txBox="1"/>
          <p:nvPr/>
        </p:nvSpPr>
        <p:spPr>
          <a:xfrm>
            <a:off x="5256213" y="2365375"/>
            <a:ext cx="4684712" cy="3786188"/>
          </a:xfrm>
          <a:prstGeom prst="rect">
            <a:avLst/>
          </a:prstGeom>
          <a:noFill/>
        </p:spPr>
        <p:txBody>
          <a:bodyPr>
            <a:spAutoFit/>
          </a:bodyPr>
          <a:lstStyle/>
          <a:p>
            <a:pPr marL="342900" indent="-342900">
              <a:buClr>
                <a:srgbClr val="891B86"/>
              </a:buClr>
              <a:buFont typeface="Wingdings" panose="05000000000000000000" pitchFamily="2" charset="2"/>
              <a:buChar char="l"/>
              <a:defRPr/>
            </a:pPr>
            <a:r>
              <a:rPr lang="ja-JP" altLang="en-US" sz="2400" dirty="0">
                <a:latin typeface="游ゴシック" panose="020B0400000000000000" pitchFamily="50" charset="-128"/>
                <a:ea typeface="游ゴシック" panose="020B0400000000000000" pitchFamily="50" charset="-128"/>
              </a:rPr>
              <a:t>すい臓がんの約</a:t>
            </a:r>
            <a:r>
              <a:rPr lang="en-US" altLang="ja-JP" sz="2400" dirty="0">
                <a:latin typeface="游ゴシック" panose="020B0400000000000000" pitchFamily="50" charset="-128"/>
                <a:ea typeface="游ゴシック" panose="020B0400000000000000" pitchFamily="50" charset="-128"/>
              </a:rPr>
              <a:t>90</a:t>
            </a:r>
            <a:r>
              <a:rPr lang="ja-JP" altLang="en-US" sz="2400" dirty="0">
                <a:latin typeface="游ゴシック" panose="020B0400000000000000" pitchFamily="50" charset="-128"/>
                <a:ea typeface="游ゴシック" panose="020B0400000000000000" pitchFamily="50" charset="-128"/>
              </a:rPr>
              <a:t>％は、</a:t>
            </a:r>
            <a:endParaRPr lang="en-US" altLang="ja-JP" sz="2400" dirty="0">
              <a:latin typeface="游ゴシック" panose="020B0400000000000000" pitchFamily="50" charset="-128"/>
              <a:ea typeface="游ゴシック" panose="020B0400000000000000" pitchFamily="50" charset="-128"/>
            </a:endParaRPr>
          </a:p>
          <a:p>
            <a:pPr>
              <a:defRPr/>
            </a:pPr>
            <a:r>
              <a:rPr lang="ja-JP" altLang="en-US" sz="2400" dirty="0">
                <a:latin typeface="游ゴシック" panose="020B0400000000000000" pitchFamily="50" charset="-128"/>
                <a:ea typeface="游ゴシック" panose="020B0400000000000000" pitchFamily="50" charset="-128"/>
              </a:rPr>
              <a:t>　すい臓の中を茎のように</a:t>
            </a:r>
            <a:endParaRPr lang="en-US" altLang="ja-JP" sz="2400" dirty="0">
              <a:latin typeface="游ゴシック" panose="020B0400000000000000" pitchFamily="50" charset="-128"/>
              <a:ea typeface="游ゴシック" panose="020B0400000000000000" pitchFamily="50" charset="-128"/>
            </a:endParaRPr>
          </a:p>
          <a:p>
            <a:pPr>
              <a:defRPr/>
            </a:pPr>
            <a:r>
              <a:rPr lang="ja-JP" altLang="en-US" sz="2400" dirty="0">
                <a:latin typeface="游ゴシック" panose="020B0400000000000000" pitchFamily="50" charset="-128"/>
                <a:ea typeface="游ゴシック" panose="020B0400000000000000" pitchFamily="50" charset="-128"/>
              </a:rPr>
              <a:t>　通っている膵管の上皮</a:t>
            </a:r>
            <a:endParaRPr lang="en-US" altLang="ja-JP" sz="2400" dirty="0">
              <a:latin typeface="游ゴシック" panose="020B0400000000000000" pitchFamily="50" charset="-128"/>
              <a:ea typeface="游ゴシック" panose="020B0400000000000000" pitchFamily="50" charset="-128"/>
            </a:endParaRPr>
          </a:p>
          <a:p>
            <a:pPr>
              <a:defRPr/>
            </a:pPr>
            <a:r>
              <a:rPr lang="ja-JP" altLang="en-US" sz="2400" dirty="0">
                <a:latin typeface="游ゴシック" panose="020B0400000000000000" pitchFamily="50" charset="-128"/>
                <a:ea typeface="游ゴシック" panose="020B0400000000000000" pitchFamily="50" charset="-128"/>
              </a:rPr>
              <a:t>　</a:t>
            </a:r>
            <a:r>
              <a:rPr lang="en-US" altLang="ja-JP" sz="2400" dirty="0">
                <a:latin typeface="游ゴシック" panose="020B0400000000000000" pitchFamily="50" charset="-128"/>
                <a:ea typeface="游ゴシック" panose="020B0400000000000000" pitchFamily="50" charset="-128"/>
              </a:rPr>
              <a:t>(</a:t>
            </a:r>
            <a:r>
              <a:rPr lang="ja-JP" altLang="en-US" sz="2400" dirty="0">
                <a:latin typeface="游ゴシック" panose="020B0400000000000000" pitchFamily="50" charset="-128"/>
                <a:ea typeface="游ゴシック" panose="020B0400000000000000" pitchFamily="50" charset="-128"/>
              </a:rPr>
              <a:t>膵管細胞</a:t>
            </a:r>
            <a:r>
              <a:rPr lang="en-US" altLang="ja-JP" sz="2400" dirty="0">
                <a:latin typeface="游ゴシック" panose="020B0400000000000000" pitchFamily="50" charset="-128"/>
                <a:ea typeface="游ゴシック" panose="020B0400000000000000" pitchFamily="50" charset="-128"/>
              </a:rPr>
              <a:t>)</a:t>
            </a:r>
            <a:r>
              <a:rPr lang="ja-JP" altLang="en-US" sz="2400" dirty="0">
                <a:latin typeface="游ゴシック" panose="020B0400000000000000" pitchFamily="50" charset="-128"/>
                <a:ea typeface="游ゴシック" panose="020B0400000000000000" pitchFamily="50" charset="-128"/>
              </a:rPr>
              <a:t>から発生する</a:t>
            </a:r>
            <a:endParaRPr lang="en-US" altLang="ja-JP" sz="2400" dirty="0">
              <a:latin typeface="游ゴシック" panose="020B0400000000000000" pitchFamily="50" charset="-128"/>
              <a:ea typeface="游ゴシック" panose="020B0400000000000000" pitchFamily="50" charset="-128"/>
            </a:endParaRPr>
          </a:p>
          <a:p>
            <a:pPr>
              <a:defRPr/>
            </a:pPr>
            <a:r>
              <a:rPr lang="ja-JP" altLang="en-US" sz="2400" dirty="0">
                <a:latin typeface="游ゴシック" panose="020B0400000000000000" pitchFamily="50" charset="-128"/>
                <a:ea typeface="游ゴシック" panose="020B0400000000000000" pitchFamily="50" charset="-128"/>
              </a:rPr>
              <a:t>　膵管がん</a:t>
            </a:r>
            <a:endParaRPr lang="en-US" altLang="ja-JP" sz="2400" dirty="0">
              <a:latin typeface="游ゴシック" panose="020B0400000000000000" pitchFamily="50" charset="-128"/>
              <a:ea typeface="游ゴシック" panose="020B0400000000000000" pitchFamily="50" charset="-128"/>
            </a:endParaRPr>
          </a:p>
          <a:p>
            <a:pPr>
              <a:defRPr/>
            </a:pPr>
            <a:endParaRPr lang="en-US" altLang="ja-JP" sz="2400" dirty="0">
              <a:latin typeface="游ゴシック" panose="020B0400000000000000" pitchFamily="50" charset="-128"/>
              <a:ea typeface="游ゴシック" panose="020B0400000000000000" pitchFamily="50" charset="-128"/>
            </a:endParaRPr>
          </a:p>
          <a:p>
            <a:pPr marL="342900" indent="-342900">
              <a:buClr>
                <a:srgbClr val="891B86"/>
              </a:buClr>
              <a:buFont typeface="Wingdings" panose="05000000000000000000" pitchFamily="2" charset="2"/>
              <a:buChar char="l"/>
              <a:defRPr/>
            </a:pPr>
            <a:r>
              <a:rPr lang="ja-JP" altLang="en-US" sz="2400" dirty="0">
                <a:latin typeface="游ゴシック" panose="020B0400000000000000" pitchFamily="50" charset="-128"/>
                <a:ea typeface="游ゴシック" panose="020B0400000000000000" pitchFamily="50" charset="-128"/>
              </a:rPr>
              <a:t>膵管にできたがんが広がって</a:t>
            </a:r>
            <a:endParaRPr lang="en-US" altLang="ja-JP" sz="2400" dirty="0">
              <a:latin typeface="游ゴシック" panose="020B0400000000000000" pitchFamily="50" charset="-128"/>
              <a:ea typeface="游ゴシック" panose="020B0400000000000000" pitchFamily="50" charset="-128"/>
            </a:endParaRPr>
          </a:p>
          <a:p>
            <a:pPr>
              <a:defRPr/>
            </a:pPr>
            <a:r>
              <a:rPr lang="ja-JP" altLang="en-US" sz="2400" dirty="0">
                <a:latin typeface="游ゴシック" panose="020B0400000000000000" pitchFamily="50" charset="-128"/>
                <a:ea typeface="游ゴシック" panose="020B0400000000000000" pitchFamily="50" charset="-128"/>
              </a:rPr>
              <a:t>　胆管が狭くなると、眼球や</a:t>
            </a:r>
            <a:endParaRPr lang="en-US" altLang="ja-JP" sz="2400" dirty="0">
              <a:latin typeface="游ゴシック" panose="020B0400000000000000" pitchFamily="50" charset="-128"/>
              <a:ea typeface="游ゴシック" panose="020B0400000000000000" pitchFamily="50" charset="-128"/>
            </a:endParaRPr>
          </a:p>
          <a:p>
            <a:pPr>
              <a:defRPr/>
            </a:pPr>
            <a:r>
              <a:rPr lang="ja-JP" altLang="en-US" sz="2400" dirty="0">
                <a:latin typeface="游ゴシック" panose="020B0400000000000000" pitchFamily="50" charset="-128"/>
                <a:ea typeface="游ゴシック" panose="020B0400000000000000" pitchFamily="50" charset="-128"/>
              </a:rPr>
              <a:t>　皮膚が黄色くなる黄疸が</a:t>
            </a:r>
            <a:endParaRPr lang="en-US" altLang="ja-JP" sz="2400" dirty="0">
              <a:latin typeface="游ゴシック" panose="020B0400000000000000" pitchFamily="50" charset="-128"/>
              <a:ea typeface="游ゴシック" panose="020B0400000000000000" pitchFamily="50" charset="-128"/>
            </a:endParaRPr>
          </a:p>
          <a:p>
            <a:pPr>
              <a:defRPr/>
            </a:pPr>
            <a:r>
              <a:rPr lang="ja-JP" altLang="en-US" sz="2400" dirty="0">
                <a:latin typeface="游ゴシック" panose="020B0400000000000000" pitchFamily="50" charset="-128"/>
                <a:ea typeface="游ゴシック" panose="020B0400000000000000" pitchFamily="50" charset="-128"/>
              </a:rPr>
              <a:t>　発症しやすくなる</a:t>
            </a:r>
            <a:endParaRPr lang="en-US" altLang="ja-JP" sz="2400" dirty="0">
              <a:latin typeface="游ゴシック" panose="020B0400000000000000" pitchFamily="50" charset="-128"/>
              <a:ea typeface="游ゴシック" panose="020B0400000000000000" pitchFamily="50" charset="-128"/>
            </a:endParaRPr>
          </a:p>
        </p:txBody>
      </p:sp>
      <p:sp>
        <p:nvSpPr>
          <p:cNvPr id="151" name="正方形/長方形 150">
            <a:extLst>
              <a:ext uri="{FF2B5EF4-FFF2-40B4-BE49-F238E27FC236}">
                <a16:creationId xmlns:a16="http://schemas.microsoft.com/office/drawing/2014/main" id="{350F6418-65A0-4247-BB41-C7FCCFD4D76A}"/>
              </a:ext>
            </a:extLst>
          </p:cNvPr>
          <p:cNvSpPr/>
          <p:nvPr/>
        </p:nvSpPr>
        <p:spPr>
          <a:xfrm>
            <a:off x="5257800" y="1244600"/>
            <a:ext cx="2513013" cy="803275"/>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pic>
        <p:nvPicPr>
          <p:cNvPr id="13318" name="図 19">
            <a:extLst>
              <a:ext uri="{FF2B5EF4-FFF2-40B4-BE49-F238E27FC236}">
                <a16:creationId xmlns:a16="http://schemas.microsoft.com/office/drawing/2014/main" id="{D7968F21-5414-4753-ABB1-1404233B8A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7038" y="1455738"/>
            <a:ext cx="4256087"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テキスト ボックス 9">
            <a:extLst>
              <a:ext uri="{FF2B5EF4-FFF2-40B4-BE49-F238E27FC236}">
                <a16:creationId xmlns:a16="http://schemas.microsoft.com/office/drawing/2014/main" id="{082BC263-66DF-4024-9E38-7E7EAF23D79C}"/>
              </a:ext>
            </a:extLst>
          </p:cNvPr>
          <p:cNvSpPr txBox="1">
            <a:spLocks noChangeArrowheads="1"/>
          </p:cNvSpPr>
          <p:nvPr/>
        </p:nvSpPr>
        <p:spPr bwMode="auto">
          <a:xfrm>
            <a:off x="542925" y="563563"/>
            <a:ext cx="3670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latin typeface="游ゴシック" panose="020B0400000000000000" pitchFamily="50" charset="-128"/>
                <a:ea typeface="游ゴシック" panose="020B0400000000000000" pitchFamily="50" charset="-128"/>
              </a:rPr>
              <a:t>すい臓とその周囲の臓器</a:t>
            </a:r>
          </a:p>
        </p:txBody>
      </p:sp>
      <p:grpSp>
        <p:nvGrpSpPr>
          <p:cNvPr id="13320" name="グループ化 13">
            <a:extLst>
              <a:ext uri="{FF2B5EF4-FFF2-40B4-BE49-F238E27FC236}">
                <a16:creationId xmlns:a16="http://schemas.microsoft.com/office/drawing/2014/main" id="{6C8A695A-0F82-4780-9AC4-35F4F505DB39}"/>
              </a:ext>
            </a:extLst>
          </p:cNvPr>
          <p:cNvGrpSpPr>
            <a:grpSpLocks/>
          </p:cNvGrpSpPr>
          <p:nvPr/>
        </p:nvGrpSpPr>
        <p:grpSpPr bwMode="auto">
          <a:xfrm>
            <a:off x="65088" y="1244600"/>
            <a:ext cx="5297487" cy="4681538"/>
            <a:chOff x="0" y="1727673"/>
            <a:chExt cx="5296947" cy="4681134"/>
          </a:xfrm>
        </p:grpSpPr>
        <p:sp>
          <p:nvSpPr>
            <p:cNvPr id="155" name="円/楕円 21">
              <a:extLst>
                <a:ext uri="{FF2B5EF4-FFF2-40B4-BE49-F238E27FC236}">
                  <a16:creationId xmlns:a16="http://schemas.microsoft.com/office/drawing/2014/main" id="{4A5EC868-7E25-48EA-AE21-33C50E27FC22}"/>
                </a:ext>
              </a:extLst>
            </p:cNvPr>
            <p:cNvSpPr/>
            <p:nvPr/>
          </p:nvSpPr>
          <p:spPr bwMode="auto">
            <a:xfrm>
              <a:off x="1185741" y="2211819"/>
              <a:ext cx="142860" cy="142863"/>
            </a:xfrm>
            <a:prstGeom prst="ellipse">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156" name="直線コネクタ 155">
              <a:extLst>
                <a:ext uri="{FF2B5EF4-FFF2-40B4-BE49-F238E27FC236}">
                  <a16:creationId xmlns:a16="http://schemas.microsoft.com/office/drawing/2014/main" id="{90407ABB-2A19-4A37-9F7F-4CB68EBE9644}"/>
                </a:ext>
              </a:extLst>
            </p:cNvPr>
            <p:cNvCxnSpPr>
              <a:endCxn id="155" idx="1"/>
            </p:cNvCxnSpPr>
            <p:nvPr/>
          </p:nvCxnSpPr>
          <p:spPr bwMode="auto">
            <a:xfrm>
              <a:off x="855575" y="1938793"/>
              <a:ext cx="350802" cy="29366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7" name="円/楕円 24">
              <a:extLst>
                <a:ext uri="{FF2B5EF4-FFF2-40B4-BE49-F238E27FC236}">
                  <a16:creationId xmlns:a16="http://schemas.microsoft.com/office/drawing/2014/main" id="{63D50BE6-E583-4B3B-AA32-C543881E9A5A}"/>
                </a:ext>
              </a:extLst>
            </p:cNvPr>
            <p:cNvSpPr/>
            <p:nvPr/>
          </p:nvSpPr>
          <p:spPr bwMode="auto">
            <a:xfrm>
              <a:off x="1328602" y="3515044"/>
              <a:ext cx="144448" cy="144451"/>
            </a:xfrm>
            <a:prstGeom prst="ellipse">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158" name="直線コネクタ 157">
              <a:extLst>
                <a:ext uri="{FF2B5EF4-FFF2-40B4-BE49-F238E27FC236}">
                  <a16:creationId xmlns:a16="http://schemas.microsoft.com/office/drawing/2014/main" id="{80019D37-5D29-476D-9E6A-C8AEF0C1B296}"/>
                </a:ext>
              </a:extLst>
            </p:cNvPr>
            <p:cNvCxnSpPr>
              <a:endCxn id="157" idx="1"/>
            </p:cNvCxnSpPr>
            <p:nvPr/>
          </p:nvCxnSpPr>
          <p:spPr bwMode="auto">
            <a:xfrm>
              <a:off x="660333" y="2751523"/>
              <a:ext cx="688905" cy="78415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9" name="円/楕円 27">
              <a:extLst>
                <a:ext uri="{FF2B5EF4-FFF2-40B4-BE49-F238E27FC236}">
                  <a16:creationId xmlns:a16="http://schemas.microsoft.com/office/drawing/2014/main" id="{FA908AB1-C804-42C0-B604-1E610C212C2F}"/>
                </a:ext>
              </a:extLst>
            </p:cNvPr>
            <p:cNvSpPr/>
            <p:nvPr/>
          </p:nvSpPr>
          <p:spPr bwMode="auto">
            <a:xfrm>
              <a:off x="2158780" y="3659494"/>
              <a:ext cx="142860" cy="142863"/>
            </a:xfrm>
            <a:prstGeom prst="ellipse">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160" name="直線コネクタ 159">
              <a:extLst>
                <a:ext uri="{FF2B5EF4-FFF2-40B4-BE49-F238E27FC236}">
                  <a16:creationId xmlns:a16="http://schemas.microsoft.com/office/drawing/2014/main" id="{9D3A810A-B45D-4CB0-B1FE-4F3F9CBEA950}"/>
                </a:ext>
              </a:extLst>
            </p:cNvPr>
            <p:cNvCxnSpPr>
              <a:stCxn id="159" idx="3"/>
            </p:cNvCxnSpPr>
            <p:nvPr/>
          </p:nvCxnSpPr>
          <p:spPr bwMode="auto">
            <a:xfrm flipH="1">
              <a:off x="1107962" y="3781721"/>
              <a:ext cx="1071453" cy="61272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1" name="円/楕円 30">
              <a:extLst>
                <a:ext uri="{FF2B5EF4-FFF2-40B4-BE49-F238E27FC236}">
                  <a16:creationId xmlns:a16="http://schemas.microsoft.com/office/drawing/2014/main" id="{16AF259B-E5B0-463C-AD7E-6165ABCC2788}"/>
                </a:ext>
              </a:extLst>
            </p:cNvPr>
            <p:cNvSpPr/>
            <p:nvPr/>
          </p:nvSpPr>
          <p:spPr bwMode="auto">
            <a:xfrm>
              <a:off x="1980998" y="4351585"/>
              <a:ext cx="142860" cy="144450"/>
            </a:xfrm>
            <a:prstGeom prst="ellipse">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162" name="直線コネクタ 161">
              <a:extLst>
                <a:ext uri="{FF2B5EF4-FFF2-40B4-BE49-F238E27FC236}">
                  <a16:creationId xmlns:a16="http://schemas.microsoft.com/office/drawing/2014/main" id="{018421A0-D821-4484-9B1F-62E3734D0964}"/>
                </a:ext>
              </a:extLst>
            </p:cNvPr>
            <p:cNvCxnSpPr>
              <a:stCxn id="161" idx="3"/>
            </p:cNvCxnSpPr>
            <p:nvPr/>
          </p:nvCxnSpPr>
          <p:spPr bwMode="auto">
            <a:xfrm flipH="1">
              <a:off x="1185741" y="4475399"/>
              <a:ext cx="815892" cy="46033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3" name="円/楕円 33">
              <a:extLst>
                <a:ext uri="{FF2B5EF4-FFF2-40B4-BE49-F238E27FC236}">
                  <a16:creationId xmlns:a16="http://schemas.microsoft.com/office/drawing/2014/main" id="{3875810D-C972-4689-B859-CAF645094B92}"/>
                </a:ext>
              </a:extLst>
            </p:cNvPr>
            <p:cNvSpPr/>
            <p:nvPr/>
          </p:nvSpPr>
          <p:spPr bwMode="auto">
            <a:xfrm>
              <a:off x="1930203" y="4699217"/>
              <a:ext cx="142860" cy="142863"/>
            </a:xfrm>
            <a:prstGeom prst="ellipse">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164" name="直線コネクタ 163">
              <a:extLst>
                <a:ext uri="{FF2B5EF4-FFF2-40B4-BE49-F238E27FC236}">
                  <a16:creationId xmlns:a16="http://schemas.microsoft.com/office/drawing/2014/main" id="{0FE5EF02-F184-433D-A57B-1D11BE3D4328}"/>
                </a:ext>
              </a:extLst>
            </p:cNvPr>
            <p:cNvCxnSpPr>
              <a:stCxn id="163" idx="3"/>
            </p:cNvCxnSpPr>
            <p:nvPr/>
          </p:nvCxnSpPr>
          <p:spPr bwMode="auto">
            <a:xfrm flipH="1">
              <a:off x="1625434" y="4821444"/>
              <a:ext cx="325404" cy="43493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5" name="円/楕円 36">
              <a:extLst>
                <a:ext uri="{FF2B5EF4-FFF2-40B4-BE49-F238E27FC236}">
                  <a16:creationId xmlns:a16="http://schemas.microsoft.com/office/drawing/2014/main" id="{238C6EDE-CE20-43A5-942A-4F3A07A28126}"/>
                </a:ext>
              </a:extLst>
            </p:cNvPr>
            <p:cNvSpPr/>
            <p:nvPr/>
          </p:nvSpPr>
          <p:spPr bwMode="auto">
            <a:xfrm>
              <a:off x="2285767" y="4503971"/>
              <a:ext cx="142860" cy="144450"/>
            </a:xfrm>
            <a:prstGeom prst="ellipse">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166" name="直線コネクタ 165">
              <a:extLst>
                <a:ext uri="{FF2B5EF4-FFF2-40B4-BE49-F238E27FC236}">
                  <a16:creationId xmlns:a16="http://schemas.microsoft.com/office/drawing/2014/main" id="{0280C97A-797F-4698-AB83-9A06D7F8ED1C}"/>
                </a:ext>
              </a:extLst>
            </p:cNvPr>
            <p:cNvCxnSpPr>
              <a:stCxn id="165" idx="4"/>
            </p:cNvCxnSpPr>
            <p:nvPr/>
          </p:nvCxnSpPr>
          <p:spPr bwMode="auto">
            <a:xfrm flipH="1">
              <a:off x="2073064" y="4648421"/>
              <a:ext cx="284133" cy="113972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7" name="円/楕円 39">
              <a:extLst>
                <a:ext uri="{FF2B5EF4-FFF2-40B4-BE49-F238E27FC236}">
                  <a16:creationId xmlns:a16="http://schemas.microsoft.com/office/drawing/2014/main" id="{EF9A5C9A-F7EA-4ED1-A74B-F4A08F96CFAB}"/>
                </a:ext>
              </a:extLst>
            </p:cNvPr>
            <p:cNvSpPr/>
            <p:nvPr/>
          </p:nvSpPr>
          <p:spPr bwMode="auto">
            <a:xfrm>
              <a:off x="4292162" y="3091218"/>
              <a:ext cx="142860" cy="144450"/>
            </a:xfrm>
            <a:prstGeom prst="ellipse">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168" name="直線コネクタ 167">
              <a:extLst>
                <a:ext uri="{FF2B5EF4-FFF2-40B4-BE49-F238E27FC236}">
                  <a16:creationId xmlns:a16="http://schemas.microsoft.com/office/drawing/2014/main" id="{1ABD1774-E1FB-40C1-8E36-EEB852370C15}"/>
                </a:ext>
              </a:extLst>
            </p:cNvPr>
            <p:cNvCxnSpPr>
              <a:endCxn id="167" idx="1"/>
            </p:cNvCxnSpPr>
            <p:nvPr/>
          </p:nvCxnSpPr>
          <p:spPr bwMode="auto">
            <a:xfrm>
              <a:off x="4003267" y="2440399"/>
              <a:ext cx="309530" cy="67304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9" name="円/楕円 42">
              <a:extLst>
                <a:ext uri="{FF2B5EF4-FFF2-40B4-BE49-F238E27FC236}">
                  <a16:creationId xmlns:a16="http://schemas.microsoft.com/office/drawing/2014/main" id="{B9222FC1-E8D5-4B3B-B5CA-9A9A9CB3FC98}"/>
                </a:ext>
              </a:extLst>
            </p:cNvPr>
            <p:cNvSpPr/>
            <p:nvPr/>
          </p:nvSpPr>
          <p:spPr bwMode="auto">
            <a:xfrm>
              <a:off x="3723895" y="3659494"/>
              <a:ext cx="144447" cy="142863"/>
            </a:xfrm>
            <a:prstGeom prst="ellipse">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170" name="直線コネクタ 169">
              <a:extLst>
                <a:ext uri="{FF2B5EF4-FFF2-40B4-BE49-F238E27FC236}">
                  <a16:creationId xmlns:a16="http://schemas.microsoft.com/office/drawing/2014/main" id="{154A68E1-6A70-431A-9245-41726A613CB4}"/>
                </a:ext>
              </a:extLst>
            </p:cNvPr>
            <p:cNvCxnSpPr>
              <a:stCxn id="169" idx="5"/>
            </p:cNvCxnSpPr>
            <p:nvPr/>
          </p:nvCxnSpPr>
          <p:spPr bwMode="auto">
            <a:xfrm>
              <a:off x="3847708" y="3781721"/>
              <a:ext cx="352389" cy="40954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1" name="円/楕円 46">
              <a:extLst>
                <a:ext uri="{FF2B5EF4-FFF2-40B4-BE49-F238E27FC236}">
                  <a16:creationId xmlns:a16="http://schemas.microsoft.com/office/drawing/2014/main" id="{59AFB579-2DD3-4D33-944F-0AF66ED10D92}"/>
                </a:ext>
              </a:extLst>
            </p:cNvPr>
            <p:cNvSpPr/>
            <p:nvPr/>
          </p:nvSpPr>
          <p:spPr bwMode="auto">
            <a:xfrm>
              <a:off x="3030228" y="4048398"/>
              <a:ext cx="144448" cy="142863"/>
            </a:xfrm>
            <a:prstGeom prst="ellipse">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172" name="直線コネクタ 171">
              <a:extLst>
                <a:ext uri="{FF2B5EF4-FFF2-40B4-BE49-F238E27FC236}">
                  <a16:creationId xmlns:a16="http://schemas.microsoft.com/office/drawing/2014/main" id="{E622D27A-91B4-4B23-B252-32860261C038}"/>
                </a:ext>
              </a:extLst>
            </p:cNvPr>
            <p:cNvCxnSpPr>
              <a:cxnSpLocks/>
            </p:cNvCxnSpPr>
            <p:nvPr/>
          </p:nvCxnSpPr>
          <p:spPr bwMode="auto">
            <a:xfrm>
              <a:off x="3174676" y="4153164"/>
              <a:ext cx="549219" cy="35080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3" name="円/楕円 49">
              <a:extLst>
                <a:ext uri="{FF2B5EF4-FFF2-40B4-BE49-F238E27FC236}">
                  <a16:creationId xmlns:a16="http://schemas.microsoft.com/office/drawing/2014/main" id="{B3EC9CF1-306D-4C5B-BA36-D85AA6CE5E63}"/>
                </a:ext>
              </a:extLst>
            </p:cNvPr>
            <p:cNvSpPr/>
            <p:nvPr/>
          </p:nvSpPr>
          <p:spPr bwMode="auto">
            <a:xfrm>
              <a:off x="2522280" y="4426190"/>
              <a:ext cx="144448" cy="144451"/>
            </a:xfrm>
            <a:prstGeom prst="ellipse">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174" name="直線コネクタ 173">
              <a:extLst>
                <a:ext uri="{FF2B5EF4-FFF2-40B4-BE49-F238E27FC236}">
                  <a16:creationId xmlns:a16="http://schemas.microsoft.com/office/drawing/2014/main" id="{52F39750-CB37-4BB1-8660-36B1DA2AF980}"/>
                </a:ext>
              </a:extLst>
            </p:cNvPr>
            <p:cNvCxnSpPr>
              <a:stCxn id="173" idx="4"/>
            </p:cNvCxnSpPr>
            <p:nvPr/>
          </p:nvCxnSpPr>
          <p:spPr bwMode="auto">
            <a:xfrm>
              <a:off x="2593711" y="4570641"/>
              <a:ext cx="330166" cy="10365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5" name="円/楕円 52">
              <a:extLst>
                <a:ext uri="{FF2B5EF4-FFF2-40B4-BE49-F238E27FC236}">
                  <a16:creationId xmlns:a16="http://schemas.microsoft.com/office/drawing/2014/main" id="{E536CC97-63AA-4AC0-81E0-990F44E7D18D}"/>
                </a:ext>
              </a:extLst>
            </p:cNvPr>
            <p:cNvSpPr/>
            <p:nvPr/>
          </p:nvSpPr>
          <p:spPr bwMode="auto">
            <a:xfrm>
              <a:off x="2801651" y="4472224"/>
              <a:ext cx="144448" cy="144450"/>
            </a:xfrm>
            <a:prstGeom prst="ellipse">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176" name="直線コネクタ 175">
              <a:extLst>
                <a:ext uri="{FF2B5EF4-FFF2-40B4-BE49-F238E27FC236}">
                  <a16:creationId xmlns:a16="http://schemas.microsoft.com/office/drawing/2014/main" id="{CA476CE7-5A45-441E-B95B-44CEAD82F910}"/>
                </a:ext>
              </a:extLst>
            </p:cNvPr>
            <p:cNvCxnSpPr>
              <a:stCxn id="175" idx="5"/>
            </p:cNvCxnSpPr>
            <p:nvPr/>
          </p:nvCxnSpPr>
          <p:spPr bwMode="auto">
            <a:xfrm>
              <a:off x="2923877" y="4596038"/>
              <a:ext cx="444455" cy="24604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7" name="円/楕円 55">
              <a:extLst>
                <a:ext uri="{FF2B5EF4-FFF2-40B4-BE49-F238E27FC236}">
                  <a16:creationId xmlns:a16="http://schemas.microsoft.com/office/drawing/2014/main" id="{F479E933-ABF3-422D-AF11-C7D3261431C5}"/>
                </a:ext>
              </a:extLst>
            </p:cNvPr>
            <p:cNvSpPr/>
            <p:nvPr/>
          </p:nvSpPr>
          <p:spPr bwMode="auto">
            <a:xfrm>
              <a:off x="2400055" y="5010340"/>
              <a:ext cx="142860" cy="144451"/>
            </a:xfrm>
            <a:prstGeom prst="ellipse">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178" name="直線コネクタ 177">
              <a:extLst>
                <a:ext uri="{FF2B5EF4-FFF2-40B4-BE49-F238E27FC236}">
                  <a16:creationId xmlns:a16="http://schemas.microsoft.com/office/drawing/2014/main" id="{B4E66788-5179-4FD5-8AFE-85AC326F3647}"/>
                </a:ext>
              </a:extLst>
            </p:cNvPr>
            <p:cNvCxnSpPr>
              <a:stCxn id="177" idx="4"/>
            </p:cNvCxnSpPr>
            <p:nvPr/>
          </p:nvCxnSpPr>
          <p:spPr bwMode="auto">
            <a:xfrm>
              <a:off x="2471485" y="5154790"/>
              <a:ext cx="246038" cy="73653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9" name="円/楕円 58">
              <a:extLst>
                <a:ext uri="{FF2B5EF4-FFF2-40B4-BE49-F238E27FC236}">
                  <a16:creationId xmlns:a16="http://schemas.microsoft.com/office/drawing/2014/main" id="{44C6DA2C-BAF1-43D4-9AF2-A2DFF1E74DFC}"/>
                </a:ext>
              </a:extLst>
            </p:cNvPr>
            <p:cNvSpPr/>
            <p:nvPr/>
          </p:nvSpPr>
          <p:spPr bwMode="auto">
            <a:xfrm>
              <a:off x="2712760" y="4648421"/>
              <a:ext cx="144448" cy="144451"/>
            </a:xfrm>
            <a:prstGeom prst="ellipse">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180" name="直線コネクタ 179">
              <a:extLst>
                <a:ext uri="{FF2B5EF4-FFF2-40B4-BE49-F238E27FC236}">
                  <a16:creationId xmlns:a16="http://schemas.microsoft.com/office/drawing/2014/main" id="{F1BBCA59-C6D2-475B-9F90-FB46847D160B}"/>
                </a:ext>
              </a:extLst>
            </p:cNvPr>
            <p:cNvCxnSpPr>
              <a:stCxn id="179" idx="5"/>
            </p:cNvCxnSpPr>
            <p:nvPr/>
          </p:nvCxnSpPr>
          <p:spPr bwMode="auto">
            <a:xfrm>
              <a:off x="2834986" y="4770648"/>
              <a:ext cx="736525" cy="4857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1" name="直線コネクタ 180">
              <a:extLst>
                <a:ext uri="{FF2B5EF4-FFF2-40B4-BE49-F238E27FC236}">
                  <a16:creationId xmlns:a16="http://schemas.microsoft.com/office/drawing/2014/main" id="{CA373B56-39F9-48D4-8F0C-C85137363002}"/>
                </a:ext>
              </a:extLst>
            </p:cNvPr>
            <p:cNvCxnSpPr/>
            <p:nvPr/>
          </p:nvCxnSpPr>
          <p:spPr bwMode="auto">
            <a:xfrm>
              <a:off x="2471911" y="3612003"/>
              <a:ext cx="558735" cy="957732"/>
            </a:xfrm>
            <a:prstGeom prst="line">
              <a:avLst/>
            </a:prstGeom>
            <a:ln>
              <a:solidFill>
                <a:srgbClr val="6C0B5E"/>
              </a:solidFill>
              <a:prstDash val="sysDash"/>
            </a:ln>
            <a:effectLst>
              <a:glow rad="38100">
                <a:schemeClr val="bg1">
                  <a:alpha val="91000"/>
                </a:schemeClr>
              </a:glow>
            </a:effectLst>
          </p:spPr>
          <p:style>
            <a:lnRef idx="2">
              <a:schemeClr val="accent1"/>
            </a:lnRef>
            <a:fillRef idx="0">
              <a:schemeClr val="accent1"/>
            </a:fillRef>
            <a:effectRef idx="1">
              <a:schemeClr val="accent1"/>
            </a:effectRef>
            <a:fontRef idx="minor">
              <a:schemeClr val="tx1"/>
            </a:fontRef>
          </p:style>
        </p:cxnSp>
        <p:cxnSp>
          <p:nvCxnSpPr>
            <p:cNvPr id="182" name="直線コネクタ 181">
              <a:extLst>
                <a:ext uri="{FF2B5EF4-FFF2-40B4-BE49-F238E27FC236}">
                  <a16:creationId xmlns:a16="http://schemas.microsoft.com/office/drawing/2014/main" id="{03B71FD1-B65E-446C-B1BB-CFA8B99EE788}"/>
                </a:ext>
              </a:extLst>
            </p:cNvPr>
            <p:cNvCxnSpPr/>
            <p:nvPr/>
          </p:nvCxnSpPr>
          <p:spPr bwMode="auto">
            <a:xfrm>
              <a:off x="3089905" y="3323721"/>
              <a:ext cx="558735" cy="957732"/>
            </a:xfrm>
            <a:prstGeom prst="line">
              <a:avLst/>
            </a:prstGeom>
            <a:ln>
              <a:solidFill>
                <a:srgbClr val="6C0B5E"/>
              </a:solidFill>
              <a:prstDash val="sysDash"/>
            </a:ln>
            <a:effectLst>
              <a:glow rad="38100">
                <a:schemeClr val="bg1">
                  <a:alpha val="91000"/>
                </a:schemeClr>
              </a:glow>
            </a:effectLst>
          </p:spPr>
          <p:style>
            <a:lnRef idx="2">
              <a:schemeClr val="accent1"/>
            </a:lnRef>
            <a:fillRef idx="0">
              <a:schemeClr val="accent1"/>
            </a:fillRef>
            <a:effectRef idx="1">
              <a:schemeClr val="accent1"/>
            </a:effectRef>
            <a:fontRef idx="minor">
              <a:schemeClr val="tx1"/>
            </a:fontRef>
          </p:style>
        </p:cxnSp>
        <p:sp>
          <p:nvSpPr>
            <p:cNvPr id="13349" name="テキスト ボックス 10">
              <a:extLst>
                <a:ext uri="{FF2B5EF4-FFF2-40B4-BE49-F238E27FC236}">
                  <a16:creationId xmlns:a16="http://schemas.microsoft.com/office/drawing/2014/main" id="{879795B2-F249-4918-8BEB-3A76DE521678}"/>
                </a:ext>
              </a:extLst>
            </p:cNvPr>
            <p:cNvSpPr txBox="1">
              <a:spLocks noChangeArrowheads="1"/>
            </p:cNvSpPr>
            <p:nvPr/>
          </p:nvSpPr>
          <p:spPr bwMode="auto">
            <a:xfrm>
              <a:off x="108677" y="1727673"/>
              <a:ext cx="7988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dirty="0">
                  <a:latin typeface="游ゴシック" panose="020B0400000000000000" pitchFamily="50" charset="-128"/>
                  <a:ea typeface="游ゴシック" panose="020B0400000000000000" pitchFamily="50" charset="-128"/>
                </a:rPr>
                <a:t>肝臓</a:t>
              </a:r>
            </a:p>
          </p:txBody>
        </p:sp>
        <p:sp>
          <p:nvSpPr>
            <p:cNvPr id="13350" name="テキスト ボックス 62">
              <a:extLst>
                <a:ext uri="{FF2B5EF4-FFF2-40B4-BE49-F238E27FC236}">
                  <a16:creationId xmlns:a16="http://schemas.microsoft.com/office/drawing/2014/main" id="{F8631DAF-A1C3-4039-B081-E2E2160336A8}"/>
                </a:ext>
              </a:extLst>
            </p:cNvPr>
            <p:cNvSpPr txBox="1">
              <a:spLocks noChangeArrowheads="1"/>
            </p:cNvSpPr>
            <p:nvPr/>
          </p:nvSpPr>
          <p:spPr bwMode="auto">
            <a:xfrm>
              <a:off x="26871" y="2309141"/>
              <a:ext cx="1105503"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dirty="0">
                  <a:latin typeface="游ゴシック" panose="020B0400000000000000" pitchFamily="50" charset="-128"/>
                  <a:ea typeface="游ゴシック" panose="020B0400000000000000" pitchFamily="50" charset="-128"/>
                </a:rPr>
                <a:t>胆のう</a:t>
              </a:r>
            </a:p>
          </p:txBody>
        </p:sp>
        <p:sp>
          <p:nvSpPr>
            <p:cNvPr id="13351" name="テキスト ボックス 63">
              <a:extLst>
                <a:ext uri="{FF2B5EF4-FFF2-40B4-BE49-F238E27FC236}">
                  <a16:creationId xmlns:a16="http://schemas.microsoft.com/office/drawing/2014/main" id="{CF0B01D4-344A-482B-8D33-2CFEAF9C4CC4}"/>
                </a:ext>
              </a:extLst>
            </p:cNvPr>
            <p:cNvSpPr txBox="1">
              <a:spLocks noChangeArrowheads="1"/>
            </p:cNvSpPr>
            <p:nvPr/>
          </p:nvSpPr>
          <p:spPr bwMode="auto">
            <a:xfrm>
              <a:off x="3641867" y="2054498"/>
              <a:ext cx="8542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latin typeface="游ゴシック" panose="020B0400000000000000" pitchFamily="50" charset="-128"/>
                  <a:ea typeface="游ゴシック" panose="020B0400000000000000" pitchFamily="50" charset="-128"/>
                </a:rPr>
                <a:t>脾臓</a:t>
              </a:r>
            </a:p>
          </p:txBody>
        </p:sp>
        <p:sp>
          <p:nvSpPr>
            <p:cNvPr id="13352" name="テキスト ボックス 64">
              <a:extLst>
                <a:ext uri="{FF2B5EF4-FFF2-40B4-BE49-F238E27FC236}">
                  <a16:creationId xmlns:a16="http://schemas.microsoft.com/office/drawing/2014/main" id="{56A4833F-AC11-4937-80D4-62A27CB7F2E6}"/>
                </a:ext>
              </a:extLst>
            </p:cNvPr>
            <p:cNvSpPr txBox="1">
              <a:spLocks noChangeArrowheads="1"/>
            </p:cNvSpPr>
            <p:nvPr/>
          </p:nvSpPr>
          <p:spPr bwMode="auto">
            <a:xfrm>
              <a:off x="4140601" y="3956940"/>
              <a:ext cx="11161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dirty="0">
                  <a:latin typeface="游ゴシック" panose="020B0400000000000000" pitchFamily="50" charset="-128"/>
                  <a:ea typeface="游ゴシック" panose="020B0400000000000000" pitchFamily="50" charset="-128"/>
                </a:rPr>
                <a:t>膵尾部</a:t>
              </a:r>
            </a:p>
          </p:txBody>
        </p:sp>
        <p:sp>
          <p:nvSpPr>
            <p:cNvPr id="13353" name="テキスト ボックス 65">
              <a:extLst>
                <a:ext uri="{FF2B5EF4-FFF2-40B4-BE49-F238E27FC236}">
                  <a16:creationId xmlns:a16="http://schemas.microsoft.com/office/drawing/2014/main" id="{A7475143-400D-4777-9724-11CF2ED6AA3C}"/>
                </a:ext>
              </a:extLst>
            </p:cNvPr>
            <p:cNvSpPr txBox="1">
              <a:spLocks noChangeArrowheads="1"/>
            </p:cNvSpPr>
            <p:nvPr/>
          </p:nvSpPr>
          <p:spPr bwMode="auto">
            <a:xfrm>
              <a:off x="3648882" y="4288736"/>
              <a:ext cx="1200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dirty="0">
                  <a:latin typeface="游ゴシック" panose="020B0400000000000000" pitchFamily="50" charset="-128"/>
                  <a:ea typeface="游ゴシック" panose="020B0400000000000000" pitchFamily="50" charset="-128"/>
                </a:rPr>
                <a:t>膵体部</a:t>
              </a:r>
            </a:p>
          </p:txBody>
        </p:sp>
        <p:sp>
          <p:nvSpPr>
            <p:cNvPr id="188" name="テキスト ボックス 66">
              <a:extLst>
                <a:ext uri="{FF2B5EF4-FFF2-40B4-BE49-F238E27FC236}">
                  <a16:creationId xmlns:a16="http://schemas.microsoft.com/office/drawing/2014/main" id="{9F6D8E0E-0953-4231-95F2-14F07F56F70A}"/>
                </a:ext>
              </a:extLst>
            </p:cNvPr>
            <p:cNvSpPr txBox="1">
              <a:spLocks noChangeArrowheads="1"/>
            </p:cNvSpPr>
            <p:nvPr/>
          </p:nvSpPr>
          <p:spPr bwMode="auto">
            <a:xfrm>
              <a:off x="3361982" y="4640485"/>
              <a:ext cx="1934965" cy="461922"/>
            </a:xfrm>
            <a:prstGeom prst="rect">
              <a:avLst/>
            </a:prstGeom>
            <a:solidFill>
              <a:schemeClr val="bg1"/>
            </a:solidFill>
            <a:ln>
              <a:noFill/>
            </a:ln>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2400" spc="-150" dirty="0">
                  <a:latin typeface="游ゴシック" panose="020B0400000000000000" pitchFamily="50" charset="-128"/>
                  <a:ea typeface="游ゴシック" panose="020B0400000000000000" pitchFamily="50" charset="-128"/>
                </a:rPr>
                <a:t>上腸間膜動脈</a:t>
              </a:r>
            </a:p>
          </p:txBody>
        </p:sp>
        <p:sp>
          <p:nvSpPr>
            <p:cNvPr id="13355" name="テキスト ボックス 67">
              <a:extLst>
                <a:ext uri="{FF2B5EF4-FFF2-40B4-BE49-F238E27FC236}">
                  <a16:creationId xmlns:a16="http://schemas.microsoft.com/office/drawing/2014/main" id="{44CB9880-4CBE-4E12-B724-EACE718FDD73}"/>
                </a:ext>
              </a:extLst>
            </p:cNvPr>
            <p:cNvSpPr txBox="1">
              <a:spLocks noChangeArrowheads="1"/>
            </p:cNvSpPr>
            <p:nvPr/>
          </p:nvSpPr>
          <p:spPr bwMode="auto">
            <a:xfrm>
              <a:off x="139143" y="4729220"/>
              <a:ext cx="11367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latin typeface="游ゴシック" panose="020B0400000000000000" pitchFamily="50" charset="-128"/>
                  <a:ea typeface="游ゴシック" panose="020B0400000000000000" pitchFamily="50" charset="-128"/>
                </a:rPr>
                <a:t>副膵管</a:t>
              </a:r>
            </a:p>
          </p:txBody>
        </p:sp>
        <p:sp>
          <p:nvSpPr>
            <p:cNvPr id="13356" name="テキスト ボックス 68">
              <a:extLst>
                <a:ext uri="{FF2B5EF4-FFF2-40B4-BE49-F238E27FC236}">
                  <a16:creationId xmlns:a16="http://schemas.microsoft.com/office/drawing/2014/main" id="{433CF1F6-A3CC-430B-8C76-058A56AB37E6}"/>
                </a:ext>
              </a:extLst>
            </p:cNvPr>
            <p:cNvSpPr txBox="1">
              <a:spLocks noChangeArrowheads="1"/>
            </p:cNvSpPr>
            <p:nvPr/>
          </p:nvSpPr>
          <p:spPr bwMode="auto">
            <a:xfrm>
              <a:off x="3575980" y="5117133"/>
              <a:ext cx="808153"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dirty="0">
                  <a:latin typeface="游ゴシック" panose="020B0400000000000000" pitchFamily="50" charset="-128"/>
                  <a:ea typeface="游ゴシック" panose="020B0400000000000000" pitchFamily="50" charset="-128"/>
                </a:rPr>
                <a:t>門脈</a:t>
              </a:r>
            </a:p>
          </p:txBody>
        </p:sp>
        <p:sp>
          <p:nvSpPr>
            <p:cNvPr id="13357" name="テキスト ボックス 71">
              <a:extLst>
                <a:ext uri="{FF2B5EF4-FFF2-40B4-BE49-F238E27FC236}">
                  <a16:creationId xmlns:a16="http://schemas.microsoft.com/office/drawing/2014/main" id="{874C1FF0-CFFB-4FA2-B170-377C621BD8DA}"/>
                </a:ext>
              </a:extLst>
            </p:cNvPr>
            <p:cNvSpPr txBox="1">
              <a:spLocks noChangeArrowheads="1"/>
            </p:cNvSpPr>
            <p:nvPr/>
          </p:nvSpPr>
          <p:spPr bwMode="auto">
            <a:xfrm>
              <a:off x="2848920" y="5515901"/>
              <a:ext cx="1125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latin typeface="游ゴシック" panose="020B0400000000000000" pitchFamily="50" charset="-128"/>
                  <a:ea typeface="游ゴシック" panose="020B0400000000000000" pitchFamily="50" charset="-128"/>
                </a:rPr>
                <a:t>膵頭部</a:t>
              </a:r>
            </a:p>
          </p:txBody>
        </p:sp>
        <p:sp>
          <p:nvSpPr>
            <p:cNvPr id="192" name="テキスト ボックス 72">
              <a:extLst>
                <a:ext uri="{FF2B5EF4-FFF2-40B4-BE49-F238E27FC236}">
                  <a16:creationId xmlns:a16="http://schemas.microsoft.com/office/drawing/2014/main" id="{B2BD0D80-4318-4FA5-84E9-5D52B2D62E43}"/>
                </a:ext>
              </a:extLst>
            </p:cNvPr>
            <p:cNvSpPr txBox="1">
              <a:spLocks noChangeArrowheads="1"/>
            </p:cNvSpPr>
            <p:nvPr/>
          </p:nvSpPr>
          <p:spPr bwMode="auto">
            <a:xfrm>
              <a:off x="0" y="5223046"/>
              <a:ext cx="2201638" cy="461923"/>
            </a:xfrm>
            <a:prstGeom prst="rect">
              <a:avLst/>
            </a:prstGeom>
            <a:noFill/>
            <a:ln>
              <a:noFill/>
            </a:ln>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2400" spc="-150" dirty="0">
                  <a:latin typeface="游ゴシック" panose="020B0400000000000000" pitchFamily="50" charset="-128"/>
                  <a:ea typeface="游ゴシック" panose="020B0400000000000000" pitchFamily="50" charset="-128"/>
                </a:rPr>
                <a:t>十二指腸乳頭部</a:t>
              </a:r>
            </a:p>
          </p:txBody>
        </p:sp>
        <p:sp>
          <p:nvSpPr>
            <p:cNvPr id="13359" name="テキスト ボックス 73">
              <a:extLst>
                <a:ext uri="{FF2B5EF4-FFF2-40B4-BE49-F238E27FC236}">
                  <a16:creationId xmlns:a16="http://schemas.microsoft.com/office/drawing/2014/main" id="{0E0845CC-B9B0-4103-B724-11B63D13BA33}"/>
                </a:ext>
              </a:extLst>
            </p:cNvPr>
            <p:cNvSpPr txBox="1">
              <a:spLocks noChangeArrowheads="1"/>
            </p:cNvSpPr>
            <p:nvPr/>
          </p:nvSpPr>
          <p:spPr bwMode="auto">
            <a:xfrm>
              <a:off x="2377264" y="5947142"/>
              <a:ext cx="14051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latin typeface="游ゴシック" panose="020B0400000000000000" pitchFamily="50" charset="-128"/>
                  <a:ea typeface="游ゴシック" panose="020B0400000000000000" pitchFamily="50" charset="-128"/>
                </a:rPr>
                <a:t>十二指腸</a:t>
              </a:r>
            </a:p>
          </p:txBody>
        </p:sp>
        <p:sp>
          <p:nvSpPr>
            <p:cNvPr id="13360" name="テキスト ボックス 74">
              <a:extLst>
                <a:ext uri="{FF2B5EF4-FFF2-40B4-BE49-F238E27FC236}">
                  <a16:creationId xmlns:a16="http://schemas.microsoft.com/office/drawing/2014/main" id="{71CE0B74-58AC-4B05-AF72-D56BDD6E10B9}"/>
                </a:ext>
              </a:extLst>
            </p:cNvPr>
            <p:cNvSpPr txBox="1">
              <a:spLocks noChangeArrowheads="1"/>
            </p:cNvSpPr>
            <p:nvPr/>
          </p:nvSpPr>
          <p:spPr bwMode="auto">
            <a:xfrm>
              <a:off x="1452562" y="5762349"/>
              <a:ext cx="1200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latin typeface="游ゴシック" panose="020B0400000000000000" pitchFamily="50" charset="-128"/>
                  <a:ea typeface="游ゴシック" panose="020B0400000000000000" pitchFamily="50" charset="-128"/>
                </a:rPr>
                <a:t>主膵管</a:t>
              </a:r>
            </a:p>
          </p:txBody>
        </p:sp>
        <p:sp>
          <p:nvSpPr>
            <p:cNvPr id="13361" name="テキスト ボックス 75">
              <a:extLst>
                <a:ext uri="{FF2B5EF4-FFF2-40B4-BE49-F238E27FC236}">
                  <a16:creationId xmlns:a16="http://schemas.microsoft.com/office/drawing/2014/main" id="{D3BEF904-D405-4ECA-ADDD-7E88D827DB6A}"/>
                </a:ext>
              </a:extLst>
            </p:cNvPr>
            <p:cNvSpPr txBox="1">
              <a:spLocks noChangeArrowheads="1"/>
            </p:cNvSpPr>
            <p:nvPr/>
          </p:nvSpPr>
          <p:spPr bwMode="auto">
            <a:xfrm>
              <a:off x="288084" y="4272220"/>
              <a:ext cx="8241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latin typeface="游ゴシック" panose="020B0400000000000000" pitchFamily="50" charset="-128"/>
                  <a:ea typeface="游ゴシック" panose="020B0400000000000000" pitchFamily="50" charset="-128"/>
                </a:rPr>
                <a:t>胆管</a:t>
              </a:r>
            </a:p>
          </p:txBody>
        </p: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図 5">
            <a:extLst>
              <a:ext uri="{FF2B5EF4-FFF2-40B4-BE49-F238E27FC236}">
                <a16:creationId xmlns:a16="http://schemas.microsoft.com/office/drawing/2014/main" id="{583CE36C-C29A-48A8-9F3F-B3B8C50A99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楕円 5">
            <a:extLst>
              <a:ext uri="{FF2B5EF4-FFF2-40B4-BE49-F238E27FC236}">
                <a16:creationId xmlns:a16="http://schemas.microsoft.com/office/drawing/2014/main" id="{25477A98-407A-42AC-8B5F-4AE74E3D1320}"/>
              </a:ext>
            </a:extLst>
          </p:cNvPr>
          <p:cNvSpPr/>
          <p:nvPr/>
        </p:nvSpPr>
        <p:spPr bwMode="auto">
          <a:xfrm>
            <a:off x="360363" y="360363"/>
            <a:ext cx="1277937" cy="1279525"/>
          </a:xfrm>
          <a:prstGeom prst="ellipse">
            <a:avLst/>
          </a:prstGeom>
          <a:solidFill>
            <a:srgbClr val="891B86"/>
          </a:solidFill>
          <a:ln>
            <a:solidFill>
              <a:srgbClr val="891B8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4000" dirty="0">
                <a:latin typeface="+mj-ea"/>
                <a:ea typeface="+mj-ea"/>
              </a:rPr>
              <a:t>Q</a:t>
            </a:r>
            <a:endParaRPr lang="ja-JP" altLang="en-US" sz="4000" dirty="0">
              <a:latin typeface="+mj-ea"/>
              <a:ea typeface="+mj-ea"/>
            </a:endParaRPr>
          </a:p>
        </p:txBody>
      </p:sp>
      <p:sp>
        <p:nvSpPr>
          <p:cNvPr id="7" name="楕円 6">
            <a:extLst>
              <a:ext uri="{FF2B5EF4-FFF2-40B4-BE49-F238E27FC236}">
                <a16:creationId xmlns:a16="http://schemas.microsoft.com/office/drawing/2014/main" id="{A0053DB7-A5D8-4694-9FFF-4B6D047C67BB}"/>
              </a:ext>
            </a:extLst>
          </p:cNvPr>
          <p:cNvSpPr/>
          <p:nvPr/>
        </p:nvSpPr>
        <p:spPr bwMode="auto">
          <a:xfrm>
            <a:off x="1203325" y="1108075"/>
            <a:ext cx="871538" cy="871538"/>
          </a:xfrm>
          <a:prstGeom prst="ellipse">
            <a:avLst/>
          </a:prstGeom>
          <a:solidFill>
            <a:srgbClr val="FEFCD8"/>
          </a:solidFill>
          <a:ln>
            <a:solidFill>
              <a:srgbClr val="891B8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4000" dirty="0">
                <a:solidFill>
                  <a:srgbClr val="891B86"/>
                </a:solidFill>
                <a:latin typeface="+mj-ea"/>
                <a:ea typeface="+mj-ea"/>
              </a:rPr>
              <a:t>9</a:t>
            </a:r>
            <a:endParaRPr lang="ja-JP" altLang="en-US" sz="4000" dirty="0">
              <a:solidFill>
                <a:srgbClr val="891B86"/>
              </a:solidFill>
              <a:latin typeface="+mj-ea"/>
              <a:ea typeface="+mj-ea"/>
            </a:endParaRPr>
          </a:p>
        </p:txBody>
      </p:sp>
      <p:sp>
        <p:nvSpPr>
          <p:cNvPr id="8" name="テキスト ボックス 7">
            <a:extLst>
              <a:ext uri="{FF2B5EF4-FFF2-40B4-BE49-F238E27FC236}">
                <a16:creationId xmlns:a16="http://schemas.microsoft.com/office/drawing/2014/main" id="{BBE04EF4-28AF-4D7E-ACEE-5B2899C64658}"/>
              </a:ext>
            </a:extLst>
          </p:cNvPr>
          <p:cNvSpPr txBox="1">
            <a:spLocks noChangeArrowheads="1"/>
          </p:cNvSpPr>
          <p:nvPr/>
        </p:nvSpPr>
        <p:spPr bwMode="auto">
          <a:xfrm>
            <a:off x="2074863" y="584200"/>
            <a:ext cx="7566025" cy="1446550"/>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None/>
              <a:defRPr/>
            </a:pPr>
            <a:r>
              <a:rPr lang="ja-JP" altLang="en-US" sz="4000" spc="-150" dirty="0">
                <a:solidFill>
                  <a:srgbClr val="891B86"/>
                </a:solidFill>
                <a:latin typeface="游ゴシック" panose="020B0400000000000000" pitchFamily="50" charset="-128"/>
                <a:ea typeface="游ゴシック" panose="020B0400000000000000" pitchFamily="50" charset="-128"/>
              </a:rPr>
              <a:t>再発・転移</a:t>
            </a:r>
            <a:r>
              <a:rPr lang="ja-JP" altLang="en-US" sz="4000" spc="-150" dirty="0">
                <a:latin typeface="游ゴシック" panose="020B0400000000000000" pitchFamily="50" charset="-128"/>
                <a:ea typeface="游ゴシック" panose="020B0400000000000000" pitchFamily="50" charset="-128"/>
              </a:rPr>
              <a:t>とは</a:t>
            </a:r>
          </a:p>
          <a:p>
            <a:pPr>
              <a:buNone/>
              <a:defRPr/>
            </a:pPr>
            <a:r>
              <a:rPr lang="ja-JP" altLang="en-US" sz="4000" spc="-150" dirty="0">
                <a:latin typeface="游ゴシック" panose="020B0400000000000000" pitchFamily="50" charset="-128"/>
                <a:ea typeface="游ゴシック" panose="020B0400000000000000" pitchFamily="50" charset="-128"/>
              </a:rPr>
              <a:t>どのような状態になることですか</a:t>
            </a:r>
          </a:p>
        </p:txBody>
      </p:sp>
      <p:sp>
        <p:nvSpPr>
          <p:cNvPr id="9" name="テキスト ボックス 1">
            <a:extLst>
              <a:ext uri="{FF2B5EF4-FFF2-40B4-BE49-F238E27FC236}">
                <a16:creationId xmlns:a16="http://schemas.microsoft.com/office/drawing/2014/main" id="{F3492CB5-6365-4AA7-9DEF-D755BD92459A}"/>
              </a:ext>
            </a:extLst>
          </p:cNvPr>
          <p:cNvSpPr txBox="1">
            <a:spLocks noChangeArrowheads="1"/>
          </p:cNvSpPr>
          <p:nvPr/>
        </p:nvSpPr>
        <p:spPr bwMode="auto">
          <a:xfrm>
            <a:off x="1547813" y="2243138"/>
            <a:ext cx="6810375" cy="336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nSpc>
                <a:spcPct val="150000"/>
              </a:lnSpc>
              <a:spcBef>
                <a:spcPct val="0"/>
              </a:spcBef>
              <a:buFontTx/>
              <a:buNone/>
            </a:pPr>
            <a:r>
              <a:rPr lang="ja-JP" altLang="en-US" sz="2400" b="1" dirty="0">
                <a:solidFill>
                  <a:srgbClr val="891B86"/>
                </a:solidFill>
                <a:latin typeface="游ゴシック" panose="020B0400000000000000" pitchFamily="50" charset="-128"/>
                <a:ea typeface="游ゴシック" panose="020B0400000000000000" pitchFamily="50" charset="-128"/>
              </a:rPr>
              <a:t>再発：</a:t>
            </a:r>
            <a:r>
              <a:rPr lang="ja-JP" altLang="en-US" sz="2400" dirty="0">
                <a:solidFill>
                  <a:srgbClr val="891B86"/>
                </a:solidFill>
                <a:latin typeface="游ゴシック" panose="020B0400000000000000" pitchFamily="50" charset="-128"/>
                <a:ea typeface="游ゴシック" panose="020B0400000000000000" pitchFamily="50" charset="-128"/>
              </a:rPr>
              <a:t>治療によって一度はみえなくなったがんがまた出現すること</a:t>
            </a:r>
          </a:p>
          <a:p>
            <a:pPr>
              <a:lnSpc>
                <a:spcPct val="150000"/>
              </a:lnSpc>
              <a:spcBef>
                <a:spcPct val="0"/>
              </a:spcBef>
              <a:buFontTx/>
              <a:buNone/>
            </a:pPr>
            <a:r>
              <a:rPr lang="ja-JP" altLang="en-US" sz="2400" b="1" dirty="0">
                <a:solidFill>
                  <a:srgbClr val="891B86"/>
                </a:solidFill>
                <a:latin typeface="游ゴシック" panose="020B0400000000000000" pitchFamily="50" charset="-128"/>
                <a:ea typeface="游ゴシック" panose="020B0400000000000000" pitchFamily="50" charset="-128"/>
              </a:rPr>
              <a:t>転移：</a:t>
            </a:r>
            <a:r>
              <a:rPr lang="ja-JP" altLang="en-US" sz="2400" dirty="0">
                <a:solidFill>
                  <a:srgbClr val="891B86"/>
                </a:solidFill>
                <a:latin typeface="游ゴシック" panose="020B0400000000000000" pitchFamily="50" charset="-128"/>
                <a:ea typeface="游ゴシック" panose="020B0400000000000000" pitchFamily="50" charset="-128"/>
              </a:rPr>
              <a:t>がんがすい臓周囲のリンパ節やほかの臓器へ広がること</a:t>
            </a:r>
            <a:endParaRPr lang="en-US" altLang="ja-JP" sz="2400" dirty="0">
              <a:solidFill>
                <a:srgbClr val="891B86"/>
              </a:solidFill>
              <a:latin typeface="游ゴシック" panose="020B0400000000000000" pitchFamily="50" charset="-128"/>
              <a:ea typeface="游ゴシック" panose="020B0400000000000000" pitchFamily="50" charset="-128"/>
            </a:endParaRPr>
          </a:p>
          <a:p>
            <a:pPr>
              <a:lnSpc>
                <a:spcPct val="150000"/>
              </a:lnSpc>
              <a:spcBef>
                <a:spcPct val="0"/>
              </a:spcBef>
              <a:buFontTx/>
              <a:buNone/>
            </a:pPr>
            <a:r>
              <a:rPr lang="ja-JP" altLang="en-US" sz="2400" b="1" u="sng" dirty="0">
                <a:solidFill>
                  <a:srgbClr val="891B86"/>
                </a:solidFill>
                <a:latin typeface="游ゴシック" panose="020B0400000000000000" pitchFamily="50" charset="-128"/>
                <a:ea typeface="游ゴシック" panose="020B0400000000000000" pitchFamily="50" charset="-128"/>
              </a:rPr>
              <a:t>社会的なサポートも活用しながら治療やケアを受けることが大切</a:t>
            </a:r>
            <a:r>
              <a:rPr lang="ja-JP" altLang="en-US" sz="2400" b="1" dirty="0">
                <a:solidFill>
                  <a:srgbClr val="891B86"/>
                </a:solidFill>
                <a:latin typeface="游ゴシック" panose="020B0400000000000000" pitchFamily="50" charset="-128"/>
                <a:ea typeface="游ゴシック" panose="020B0400000000000000" pitchFamily="50" charset="-128"/>
              </a:rPr>
              <a:t>です。</a:t>
            </a:r>
          </a:p>
        </p:txBody>
      </p:sp>
    </p:spTree>
    <p:extLst>
      <p:ext uri="{BB962C8B-B14F-4D97-AF65-F5344CB8AC3E}">
        <p14:creationId xmlns:p14="http://schemas.microsoft.com/office/powerpoint/2010/main" val="34407620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図 6">
            <a:extLst>
              <a:ext uri="{FF2B5EF4-FFF2-40B4-BE49-F238E27FC236}">
                <a16:creationId xmlns:a16="http://schemas.microsoft.com/office/drawing/2014/main" id="{6617FDEF-CBE3-4696-880E-6A85FC019C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正方形/長方形 9">
            <a:extLst>
              <a:ext uri="{FF2B5EF4-FFF2-40B4-BE49-F238E27FC236}">
                <a16:creationId xmlns:a16="http://schemas.microsoft.com/office/drawing/2014/main" id="{F8CC5705-D5D7-45EC-8E48-B56515399D71}"/>
              </a:ext>
            </a:extLst>
          </p:cNvPr>
          <p:cNvSpPr/>
          <p:nvPr/>
        </p:nvSpPr>
        <p:spPr>
          <a:xfrm>
            <a:off x="315517" y="2355513"/>
            <a:ext cx="2091265" cy="1302088"/>
          </a:xfrm>
          <a:prstGeom prst="rect">
            <a:avLst/>
          </a:prstGeom>
          <a:gradFill flip="none" rotWithShape="1">
            <a:gsLst>
              <a:gs pos="18000">
                <a:srgbClr val="660066"/>
              </a:gs>
              <a:gs pos="100000">
                <a:srgbClr val="C26295">
                  <a:alpha val="53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5" name="正方形/長方形 14">
            <a:extLst>
              <a:ext uri="{FF2B5EF4-FFF2-40B4-BE49-F238E27FC236}">
                <a16:creationId xmlns:a16="http://schemas.microsoft.com/office/drawing/2014/main" id="{EF8ADA93-A420-42DD-B870-D94A8003F743}"/>
              </a:ext>
            </a:extLst>
          </p:cNvPr>
          <p:cNvSpPr/>
          <p:nvPr/>
        </p:nvSpPr>
        <p:spPr>
          <a:xfrm>
            <a:off x="315517" y="4116584"/>
            <a:ext cx="2091265" cy="1302088"/>
          </a:xfrm>
          <a:prstGeom prst="rect">
            <a:avLst/>
          </a:prstGeom>
          <a:gradFill flip="none" rotWithShape="1">
            <a:gsLst>
              <a:gs pos="18000">
                <a:srgbClr val="660066"/>
              </a:gs>
              <a:gs pos="100000">
                <a:srgbClr val="C26295">
                  <a:alpha val="53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3" name="テキスト ボックス 2">
            <a:extLst>
              <a:ext uri="{FF2B5EF4-FFF2-40B4-BE49-F238E27FC236}">
                <a16:creationId xmlns:a16="http://schemas.microsoft.com/office/drawing/2014/main" id="{89F4448D-268A-4434-988A-C001B290AD32}"/>
              </a:ext>
            </a:extLst>
          </p:cNvPr>
          <p:cNvSpPr txBox="1"/>
          <p:nvPr/>
        </p:nvSpPr>
        <p:spPr>
          <a:xfrm>
            <a:off x="1257300" y="876204"/>
            <a:ext cx="7391400" cy="830262"/>
          </a:xfrm>
          <a:prstGeom prst="rect">
            <a:avLst/>
          </a:prstGeom>
          <a:noFill/>
        </p:spPr>
        <p:txBody>
          <a:bodyPr>
            <a:spAutoFit/>
          </a:bodyPr>
          <a:lstStyle/>
          <a:p>
            <a:pPr algn="ctr">
              <a:defRPr/>
            </a:pPr>
            <a:r>
              <a:rPr lang="ja-JP" altLang="en-US" sz="2400" spc="-150" dirty="0">
                <a:latin typeface="游ゴシック" panose="020B0400000000000000" pitchFamily="50" charset="-128"/>
                <a:ea typeface="游ゴシック" panose="020B0400000000000000" pitchFamily="50" charset="-128"/>
              </a:rPr>
              <a:t>すい臓がんは消化器系の臓器、重要な動脈や</a:t>
            </a:r>
            <a:endParaRPr lang="en-US" altLang="ja-JP" sz="2400" spc="-150" dirty="0">
              <a:latin typeface="游ゴシック" panose="020B0400000000000000" pitchFamily="50" charset="-128"/>
              <a:ea typeface="游ゴシック" panose="020B0400000000000000" pitchFamily="50" charset="-128"/>
            </a:endParaRPr>
          </a:p>
          <a:p>
            <a:pPr algn="ctr">
              <a:defRPr/>
            </a:pPr>
            <a:r>
              <a:rPr lang="ja-JP" altLang="en-US" sz="2400" spc="-150" dirty="0">
                <a:latin typeface="游ゴシック" panose="020B0400000000000000" pitchFamily="50" charset="-128"/>
                <a:ea typeface="游ゴシック" panose="020B0400000000000000" pitchFamily="50" charset="-128"/>
              </a:rPr>
              <a:t>リンパ節に囲まれているため、再発・転移しやすい傾向</a:t>
            </a:r>
          </a:p>
        </p:txBody>
      </p:sp>
      <p:sp>
        <p:nvSpPr>
          <p:cNvPr id="74771" name="テキスト ボックス 3">
            <a:extLst>
              <a:ext uri="{FF2B5EF4-FFF2-40B4-BE49-F238E27FC236}">
                <a16:creationId xmlns:a16="http://schemas.microsoft.com/office/drawing/2014/main" id="{1BDB319D-F4A5-49C4-9C15-826D7936261B}"/>
              </a:ext>
            </a:extLst>
          </p:cNvPr>
          <p:cNvSpPr txBox="1">
            <a:spLocks noChangeArrowheads="1"/>
          </p:cNvSpPr>
          <p:nvPr/>
        </p:nvSpPr>
        <p:spPr bwMode="auto">
          <a:xfrm>
            <a:off x="747713" y="2619375"/>
            <a:ext cx="12271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4000" b="1">
                <a:solidFill>
                  <a:schemeClr val="bg1"/>
                </a:solidFill>
                <a:latin typeface="游ゴシック" panose="020B0400000000000000" pitchFamily="50" charset="-128"/>
                <a:ea typeface="游ゴシック" panose="020B0400000000000000" pitchFamily="50" charset="-128"/>
              </a:rPr>
              <a:t>再発</a:t>
            </a:r>
            <a:endParaRPr lang="en-US" altLang="ja-JP" sz="4000" b="1">
              <a:solidFill>
                <a:schemeClr val="bg1"/>
              </a:solidFill>
              <a:latin typeface="游ゴシック" panose="020B0400000000000000" pitchFamily="50" charset="-128"/>
              <a:ea typeface="游ゴシック" panose="020B0400000000000000" pitchFamily="50" charset="-128"/>
            </a:endParaRPr>
          </a:p>
        </p:txBody>
      </p:sp>
      <p:sp>
        <p:nvSpPr>
          <p:cNvPr id="74772" name="テキスト ボックス 17">
            <a:extLst>
              <a:ext uri="{FF2B5EF4-FFF2-40B4-BE49-F238E27FC236}">
                <a16:creationId xmlns:a16="http://schemas.microsoft.com/office/drawing/2014/main" id="{DAA940CC-6143-45A7-B1DA-9720A4E16955}"/>
              </a:ext>
            </a:extLst>
          </p:cNvPr>
          <p:cNvSpPr txBox="1">
            <a:spLocks noChangeArrowheads="1"/>
          </p:cNvSpPr>
          <p:nvPr/>
        </p:nvSpPr>
        <p:spPr bwMode="auto">
          <a:xfrm>
            <a:off x="747713" y="4405313"/>
            <a:ext cx="12271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4000" b="1">
                <a:solidFill>
                  <a:schemeClr val="bg1"/>
                </a:solidFill>
                <a:latin typeface="游ゴシック" panose="020B0400000000000000" pitchFamily="50" charset="-128"/>
                <a:ea typeface="游ゴシック" panose="020B0400000000000000" pitchFamily="50" charset="-128"/>
              </a:rPr>
              <a:t>転移</a:t>
            </a:r>
            <a:endParaRPr lang="en-US" altLang="ja-JP" sz="4000" b="1">
              <a:solidFill>
                <a:schemeClr val="bg1"/>
              </a:solidFill>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D4399F32-6979-4CEA-BA90-4A7B61693251}"/>
              </a:ext>
            </a:extLst>
          </p:cNvPr>
          <p:cNvSpPr txBox="1"/>
          <p:nvPr/>
        </p:nvSpPr>
        <p:spPr>
          <a:xfrm>
            <a:off x="2406650" y="2351088"/>
            <a:ext cx="7386638" cy="1200150"/>
          </a:xfrm>
          <a:prstGeom prst="rect">
            <a:avLst/>
          </a:prstGeom>
          <a:noFill/>
        </p:spPr>
        <p:txBody>
          <a:bodyPr>
            <a:spAutoFit/>
          </a:bodyPr>
          <a:lstStyle/>
          <a:p>
            <a:pPr marL="285750" indent="-285750">
              <a:buClr>
                <a:srgbClr val="891B86"/>
              </a:buClr>
              <a:buFont typeface="Wingdings" panose="05000000000000000000" pitchFamily="2" charset="2"/>
              <a:buChar char="l"/>
              <a:defRPr/>
            </a:pPr>
            <a:r>
              <a:rPr lang="ja-JP" altLang="en-US" sz="2400" spc="-300" dirty="0">
                <a:latin typeface="游ゴシック" panose="020B0400000000000000" pitchFamily="50" charset="-128"/>
                <a:ea typeface="游ゴシック" panose="020B0400000000000000" pitchFamily="50" charset="-128"/>
              </a:rPr>
              <a:t>手術で取り切れたようにみえたがんが、目に見えない</a:t>
            </a:r>
            <a:endParaRPr lang="en-US" altLang="ja-JP" sz="2400" spc="-300" dirty="0">
              <a:latin typeface="游ゴシック" panose="020B0400000000000000" pitchFamily="50" charset="-128"/>
              <a:ea typeface="游ゴシック" panose="020B0400000000000000" pitchFamily="50" charset="-128"/>
            </a:endParaRPr>
          </a:p>
          <a:p>
            <a:pPr>
              <a:defRPr/>
            </a:pPr>
            <a:r>
              <a:rPr lang="ja-JP" altLang="en-US" sz="2400" spc="-300" dirty="0">
                <a:latin typeface="游ゴシック" panose="020B0400000000000000" pitchFamily="50" charset="-128"/>
                <a:ea typeface="游ゴシック" panose="020B0400000000000000" pitchFamily="50" charset="-128"/>
              </a:rPr>
              <a:t>　状態で体のどこかに残っており、再びすい臓や</a:t>
            </a:r>
            <a:endParaRPr lang="en-US" altLang="ja-JP" sz="2400" spc="-300" dirty="0">
              <a:latin typeface="游ゴシック" panose="020B0400000000000000" pitchFamily="50" charset="-128"/>
              <a:ea typeface="游ゴシック" panose="020B0400000000000000" pitchFamily="50" charset="-128"/>
            </a:endParaRPr>
          </a:p>
          <a:p>
            <a:pPr>
              <a:defRPr/>
            </a:pPr>
            <a:r>
              <a:rPr lang="ja-JP" altLang="en-US" sz="2400" spc="-300" dirty="0">
                <a:latin typeface="游ゴシック" panose="020B0400000000000000" pitchFamily="50" charset="-128"/>
                <a:ea typeface="游ゴシック" panose="020B0400000000000000" pitchFamily="50" charset="-128"/>
              </a:rPr>
              <a:t>　他の臓器に出現した状態</a:t>
            </a:r>
          </a:p>
        </p:txBody>
      </p:sp>
      <p:sp>
        <p:nvSpPr>
          <p:cNvPr id="19" name="テキスト ボックス 18">
            <a:extLst>
              <a:ext uri="{FF2B5EF4-FFF2-40B4-BE49-F238E27FC236}">
                <a16:creationId xmlns:a16="http://schemas.microsoft.com/office/drawing/2014/main" id="{A621E518-2ABB-480A-9ADB-BB7F00642AE8}"/>
              </a:ext>
            </a:extLst>
          </p:cNvPr>
          <p:cNvSpPr txBox="1"/>
          <p:nvPr/>
        </p:nvSpPr>
        <p:spPr>
          <a:xfrm>
            <a:off x="2406650" y="4214813"/>
            <a:ext cx="8318500" cy="1200150"/>
          </a:xfrm>
          <a:prstGeom prst="rect">
            <a:avLst/>
          </a:prstGeom>
          <a:noFill/>
        </p:spPr>
        <p:txBody>
          <a:bodyPr>
            <a:spAutoFit/>
          </a:bodyPr>
          <a:lstStyle/>
          <a:p>
            <a:pPr marL="285750" indent="-285750">
              <a:buClr>
                <a:srgbClr val="891B86"/>
              </a:buClr>
              <a:buFont typeface="Wingdings" panose="05000000000000000000" pitchFamily="2" charset="2"/>
              <a:buChar char="l"/>
              <a:defRPr/>
            </a:pPr>
            <a:r>
              <a:rPr lang="ja-JP" altLang="en-US" sz="2400" spc="-300" dirty="0">
                <a:latin typeface="游ゴシック" panose="020B0400000000000000" pitchFamily="50" charset="-128"/>
                <a:ea typeface="游ゴシック" panose="020B0400000000000000" pitchFamily="50" charset="-128"/>
              </a:rPr>
              <a:t>がん細胞がリンパ液や血液の流れに乗って</a:t>
            </a:r>
            <a:endParaRPr lang="en-US" altLang="ja-JP" sz="2400" spc="-300" dirty="0">
              <a:latin typeface="游ゴシック" panose="020B0400000000000000" pitchFamily="50" charset="-128"/>
              <a:ea typeface="游ゴシック" panose="020B0400000000000000" pitchFamily="50" charset="-128"/>
            </a:endParaRPr>
          </a:p>
          <a:p>
            <a:pPr>
              <a:buClr>
                <a:srgbClr val="891B86"/>
              </a:buClr>
              <a:defRPr/>
            </a:pPr>
            <a:r>
              <a:rPr lang="ja-JP" altLang="en-US" sz="2400" spc="-300" dirty="0">
                <a:latin typeface="游ゴシック" panose="020B0400000000000000" pitchFamily="50" charset="-128"/>
                <a:ea typeface="游ゴシック" panose="020B0400000000000000" pitchFamily="50" charset="-128"/>
              </a:rPr>
              <a:t>　ほかの臓器へ広がり増殖すること</a:t>
            </a:r>
            <a:endParaRPr lang="en-US" altLang="ja-JP" sz="2400" spc="-300" dirty="0">
              <a:latin typeface="游ゴシック" panose="020B0400000000000000" pitchFamily="50" charset="-128"/>
              <a:ea typeface="游ゴシック" panose="020B0400000000000000" pitchFamily="50" charset="-128"/>
            </a:endParaRPr>
          </a:p>
          <a:p>
            <a:pPr marL="342900" indent="-342900">
              <a:buClr>
                <a:srgbClr val="891B86"/>
              </a:buClr>
              <a:buFont typeface="Wingdings" panose="05000000000000000000" pitchFamily="2" charset="2"/>
              <a:buChar char="l"/>
              <a:defRPr/>
            </a:pPr>
            <a:r>
              <a:rPr lang="ja-JP" altLang="en-US" sz="2400" spc="-300" dirty="0">
                <a:latin typeface="游ゴシック" panose="020B0400000000000000" pitchFamily="50" charset="-128"/>
                <a:ea typeface="游ゴシック" panose="020B0400000000000000" pitchFamily="50" charset="-128"/>
              </a:rPr>
              <a:t>転移で特に多いのは、肝臓、腹膜、肺、リンパ節、骨など</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2" name="図 6">
            <a:extLst>
              <a:ext uri="{FF2B5EF4-FFF2-40B4-BE49-F238E27FC236}">
                <a16:creationId xmlns:a16="http://schemas.microsoft.com/office/drawing/2014/main" id="{D2DDD998-D20F-4AC2-82F3-113E532BB97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正方形/長方形 8">
            <a:extLst>
              <a:ext uri="{FF2B5EF4-FFF2-40B4-BE49-F238E27FC236}">
                <a16:creationId xmlns:a16="http://schemas.microsoft.com/office/drawing/2014/main" id="{F2AF85D5-22B3-4134-9671-3314C55F45E5}"/>
              </a:ext>
            </a:extLst>
          </p:cNvPr>
          <p:cNvSpPr/>
          <p:nvPr/>
        </p:nvSpPr>
        <p:spPr>
          <a:xfrm>
            <a:off x="1793875" y="571777"/>
            <a:ext cx="6265863" cy="804863"/>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75788" name="テキスト ボックス 1">
            <a:extLst>
              <a:ext uri="{FF2B5EF4-FFF2-40B4-BE49-F238E27FC236}">
                <a16:creationId xmlns:a16="http://schemas.microsoft.com/office/drawing/2014/main" id="{2D127081-391F-44A4-B6CB-D429D6F88B19}"/>
              </a:ext>
            </a:extLst>
          </p:cNvPr>
          <p:cNvSpPr txBox="1">
            <a:spLocks noChangeArrowheads="1"/>
          </p:cNvSpPr>
          <p:nvPr/>
        </p:nvSpPr>
        <p:spPr bwMode="auto">
          <a:xfrm>
            <a:off x="1809750" y="705127"/>
            <a:ext cx="63182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b="1" dirty="0">
                <a:solidFill>
                  <a:srgbClr val="6C0B5E"/>
                </a:solidFill>
                <a:latin typeface="游ゴシック" panose="020B0400000000000000" pitchFamily="50" charset="-128"/>
                <a:ea typeface="游ゴシック" panose="020B0400000000000000" pitchFamily="50" charset="-128"/>
              </a:rPr>
              <a:t>再発・転移した膵管がんの治療</a:t>
            </a:r>
          </a:p>
        </p:txBody>
      </p:sp>
      <p:sp>
        <p:nvSpPr>
          <p:cNvPr id="4" name="テキスト ボックス 3">
            <a:extLst>
              <a:ext uri="{FF2B5EF4-FFF2-40B4-BE49-F238E27FC236}">
                <a16:creationId xmlns:a16="http://schemas.microsoft.com/office/drawing/2014/main" id="{46D88DED-DB42-4F51-9193-90FC86F03F9C}"/>
              </a:ext>
            </a:extLst>
          </p:cNvPr>
          <p:cNvSpPr txBox="1"/>
          <p:nvPr/>
        </p:nvSpPr>
        <p:spPr>
          <a:xfrm>
            <a:off x="322263" y="2712610"/>
            <a:ext cx="9397090" cy="3416320"/>
          </a:xfrm>
          <a:prstGeom prst="rect">
            <a:avLst/>
          </a:prstGeom>
          <a:noFill/>
        </p:spPr>
        <p:txBody>
          <a:bodyPr wrap="square">
            <a:spAutoFit/>
          </a:bodyPr>
          <a:lstStyle/>
          <a:p>
            <a:pPr marL="342900" indent="-342900">
              <a:buFont typeface="Wingdings" panose="05000000000000000000" pitchFamily="2" charset="2"/>
              <a:buChar char="l"/>
              <a:defRPr/>
            </a:pPr>
            <a:r>
              <a:rPr lang="ja-JP" altLang="en-US" sz="2400" b="1" dirty="0">
                <a:solidFill>
                  <a:srgbClr val="6C0B5E"/>
                </a:solidFill>
                <a:latin typeface="游ゴシック" panose="020B0400000000000000" pitchFamily="50" charset="-128"/>
                <a:ea typeface="游ゴシック" panose="020B0400000000000000" pitchFamily="50" charset="-128"/>
              </a:rPr>
              <a:t>術後化学療法の標準治療の</a:t>
            </a:r>
            <a:r>
              <a:rPr lang="en-US" altLang="ja-JP" sz="2400" b="1" dirty="0">
                <a:solidFill>
                  <a:srgbClr val="6C0B5E"/>
                </a:solidFill>
                <a:latin typeface="游ゴシック" panose="020B0400000000000000" pitchFamily="50" charset="-128"/>
                <a:ea typeface="游ゴシック" panose="020B0400000000000000" pitchFamily="50" charset="-128"/>
              </a:rPr>
              <a:t>S-1</a:t>
            </a:r>
            <a:r>
              <a:rPr lang="ja-JP" altLang="en-US" sz="2400" b="1" dirty="0">
                <a:solidFill>
                  <a:srgbClr val="6C0B5E"/>
                </a:solidFill>
                <a:latin typeface="游ゴシック" panose="020B0400000000000000" pitchFamily="50" charset="-128"/>
                <a:ea typeface="游ゴシック" panose="020B0400000000000000" pitchFamily="50" charset="-128"/>
              </a:rPr>
              <a:t>を服用中か終了直後の場合</a:t>
            </a:r>
            <a:endParaRPr lang="en-US" altLang="ja-JP" sz="2400" b="1" dirty="0">
              <a:solidFill>
                <a:srgbClr val="6C0B5E"/>
              </a:solidFill>
              <a:latin typeface="游ゴシック" panose="020B0400000000000000" pitchFamily="50" charset="-128"/>
              <a:ea typeface="游ゴシック" panose="020B0400000000000000" pitchFamily="50" charset="-128"/>
            </a:endParaRPr>
          </a:p>
          <a:p>
            <a:r>
              <a:rPr lang="ja-JP" altLang="en-US" sz="2400" dirty="0">
                <a:latin typeface="游ゴシック" panose="020B0400000000000000" pitchFamily="50" charset="-128"/>
                <a:ea typeface="游ゴシック" panose="020B0400000000000000" pitchFamily="50" charset="-128"/>
              </a:rPr>
              <a:t>　</a:t>
            </a:r>
            <a:r>
              <a:rPr lang="en-US" altLang="ja-JP" sz="2400" dirty="0">
                <a:latin typeface="游ゴシック" panose="020B0400000000000000" pitchFamily="50" charset="-128"/>
                <a:ea typeface="游ゴシック" panose="020B0400000000000000" pitchFamily="50" charset="-128"/>
              </a:rPr>
              <a:t>FOLFIRINOX</a:t>
            </a:r>
            <a:r>
              <a:rPr lang="ja-JP" altLang="en-US" sz="2400" dirty="0">
                <a:latin typeface="游ゴシック" panose="020B0400000000000000" pitchFamily="50" charset="-128"/>
                <a:ea typeface="游ゴシック" panose="020B0400000000000000" pitchFamily="50" charset="-128"/>
              </a:rPr>
              <a:t>療法、ゲムシタビン／ナブパクリタキセル併用療法</a:t>
            </a:r>
          </a:p>
          <a:p>
            <a:r>
              <a:rPr lang="ja-JP" altLang="en-US" sz="2400" dirty="0">
                <a:latin typeface="游ゴシック" panose="020B0400000000000000" pitchFamily="50" charset="-128"/>
                <a:ea typeface="游ゴシック" panose="020B0400000000000000" pitchFamily="50" charset="-128"/>
              </a:rPr>
              <a:t>　ゲムシタビン単独療法、ゲムシタビン／エルロチニブ併用療法</a:t>
            </a:r>
            <a:endParaRPr lang="en-US" altLang="ja-JP" sz="2400" b="1" dirty="0">
              <a:solidFill>
                <a:srgbClr val="6C0B5E"/>
              </a:solidFill>
              <a:latin typeface="游ゴシック" panose="020B0400000000000000" pitchFamily="50" charset="-128"/>
              <a:ea typeface="游ゴシック" panose="020B0400000000000000" pitchFamily="50" charset="-128"/>
            </a:endParaRPr>
          </a:p>
          <a:p>
            <a:pPr>
              <a:defRPr/>
            </a:pPr>
            <a:endParaRPr lang="en-US" altLang="ja-JP" sz="2400" b="1" dirty="0">
              <a:solidFill>
                <a:srgbClr val="6C0B5E"/>
              </a:solidFill>
              <a:latin typeface="游ゴシック" panose="020B0400000000000000" pitchFamily="50" charset="-128"/>
              <a:ea typeface="游ゴシック" panose="020B0400000000000000" pitchFamily="50" charset="-128"/>
            </a:endParaRPr>
          </a:p>
          <a:p>
            <a:pPr marL="342900" indent="-342900">
              <a:buFont typeface="Wingdings" panose="05000000000000000000" pitchFamily="2" charset="2"/>
              <a:buChar char="l"/>
              <a:defRPr/>
            </a:pPr>
            <a:r>
              <a:rPr lang="ja-JP" altLang="en-US" sz="2400" b="1" dirty="0">
                <a:solidFill>
                  <a:srgbClr val="6C0B5E"/>
                </a:solidFill>
                <a:latin typeface="游ゴシック" panose="020B0400000000000000" pitchFamily="50" charset="-128"/>
                <a:ea typeface="游ゴシック" panose="020B0400000000000000" pitchFamily="50" charset="-128"/>
              </a:rPr>
              <a:t>術後化学療法が終わってから長期間経っている場合</a:t>
            </a:r>
            <a:endParaRPr lang="en-US" altLang="ja-JP" sz="2400" b="1" dirty="0">
              <a:solidFill>
                <a:srgbClr val="6C0B5E"/>
              </a:solidFill>
              <a:latin typeface="游ゴシック" panose="020B0400000000000000" pitchFamily="50" charset="-128"/>
              <a:ea typeface="游ゴシック" panose="020B0400000000000000" pitchFamily="50" charset="-128"/>
            </a:endParaRPr>
          </a:p>
          <a:p>
            <a:r>
              <a:rPr lang="ja-JP" altLang="en-US" sz="2400" dirty="0">
                <a:latin typeface="游ゴシック" panose="020B0400000000000000" pitchFamily="50" charset="-128"/>
                <a:ea typeface="游ゴシック" panose="020B0400000000000000" pitchFamily="50" charset="-128"/>
              </a:rPr>
              <a:t>　</a:t>
            </a:r>
            <a:r>
              <a:rPr lang="en-US" altLang="ja-JP" sz="2400" dirty="0">
                <a:latin typeface="游ゴシック" panose="020B0400000000000000" pitchFamily="50" charset="-128"/>
                <a:ea typeface="游ゴシック" panose="020B0400000000000000" pitchFamily="50" charset="-128"/>
              </a:rPr>
              <a:t>FOLFIRINOX</a:t>
            </a:r>
            <a:r>
              <a:rPr lang="ja-JP" altLang="en-US" sz="2400" dirty="0">
                <a:latin typeface="游ゴシック" panose="020B0400000000000000" pitchFamily="50" charset="-128"/>
                <a:ea typeface="游ゴシック" panose="020B0400000000000000" pitchFamily="50" charset="-128"/>
              </a:rPr>
              <a:t>療法、ゲムシタビン／ナブパクリタキセル併用療法</a:t>
            </a:r>
          </a:p>
          <a:p>
            <a:r>
              <a:rPr lang="ja-JP" altLang="en-US" sz="2400" dirty="0">
                <a:latin typeface="游ゴシック" panose="020B0400000000000000" pitchFamily="50" charset="-128"/>
                <a:ea typeface="游ゴシック" panose="020B0400000000000000" pitchFamily="50" charset="-128"/>
              </a:rPr>
              <a:t>　ゲムシタビン単独療法、ゲムシタビン／エルロチニブ併用療法</a:t>
            </a:r>
            <a:endParaRPr lang="en-US" altLang="ja-JP" sz="2400" b="1" dirty="0">
              <a:solidFill>
                <a:srgbClr val="6C0B5E"/>
              </a:solidFill>
              <a:latin typeface="游ゴシック" panose="020B0400000000000000" pitchFamily="50" charset="-128"/>
              <a:ea typeface="游ゴシック" panose="020B0400000000000000" pitchFamily="50" charset="-128"/>
            </a:endParaRPr>
          </a:p>
          <a:p>
            <a:r>
              <a:rPr lang="ja-JP" altLang="en-US" sz="2400" b="1" dirty="0">
                <a:solidFill>
                  <a:srgbClr val="6C0B5E"/>
                </a:solidFill>
                <a:latin typeface="游ゴシック" panose="020B0400000000000000" pitchFamily="50" charset="-128"/>
                <a:ea typeface="游ゴシック" panose="020B0400000000000000" pitchFamily="50" charset="-128"/>
              </a:rPr>
              <a:t>　</a:t>
            </a:r>
            <a:r>
              <a:rPr lang="en-US" altLang="ja-JP" sz="2400" dirty="0">
                <a:latin typeface="游ゴシック" panose="020B0400000000000000" pitchFamily="50" charset="-128"/>
                <a:ea typeface="游ゴシック" panose="020B0400000000000000" pitchFamily="50" charset="-128"/>
              </a:rPr>
              <a:t>S-1</a:t>
            </a:r>
            <a:r>
              <a:rPr lang="ja-JP" altLang="en-US" sz="2400" dirty="0">
                <a:latin typeface="游ゴシック" panose="020B0400000000000000" pitchFamily="50" charset="-128"/>
                <a:ea typeface="游ゴシック" panose="020B0400000000000000" pitchFamily="50" charset="-128"/>
              </a:rPr>
              <a:t>単独療法</a:t>
            </a:r>
            <a:endParaRPr lang="en-US" altLang="ja-JP" sz="2400" dirty="0">
              <a:latin typeface="游ゴシック" panose="020B0400000000000000" pitchFamily="50" charset="-128"/>
              <a:ea typeface="游ゴシック" panose="020B0400000000000000" pitchFamily="50" charset="-128"/>
            </a:endParaRPr>
          </a:p>
          <a:p>
            <a:pPr marL="342900" indent="-342900">
              <a:buFont typeface="Wingdings" panose="05000000000000000000" pitchFamily="2" charset="2"/>
              <a:buChar char="l"/>
              <a:defRPr/>
            </a:pPr>
            <a:endParaRPr lang="ja-JP" altLang="en-US" sz="2400" b="1" dirty="0">
              <a:solidFill>
                <a:srgbClr val="6C0B5E"/>
              </a:solidFill>
              <a:latin typeface="游ゴシック" panose="020B0400000000000000" pitchFamily="50" charset="-128"/>
              <a:ea typeface="游ゴシック" panose="020B0400000000000000" pitchFamily="50" charset="-128"/>
            </a:endParaRPr>
          </a:p>
        </p:txBody>
      </p:sp>
      <p:sp>
        <p:nvSpPr>
          <p:cNvPr id="16" name="テキスト ボックス 15">
            <a:extLst>
              <a:ext uri="{FF2B5EF4-FFF2-40B4-BE49-F238E27FC236}">
                <a16:creationId xmlns:a16="http://schemas.microsoft.com/office/drawing/2014/main" id="{618A2CDA-A53B-4A16-BACB-DCC8E879CE4C}"/>
              </a:ext>
            </a:extLst>
          </p:cNvPr>
          <p:cNvSpPr txBox="1"/>
          <p:nvPr/>
        </p:nvSpPr>
        <p:spPr>
          <a:xfrm>
            <a:off x="3657260" y="1797952"/>
            <a:ext cx="2539091" cy="585788"/>
          </a:xfrm>
          <a:prstGeom prst="rect">
            <a:avLst/>
          </a:prstGeom>
          <a:noFill/>
        </p:spPr>
        <p:txBody>
          <a:bodyPr wrap="square">
            <a:spAutoFit/>
          </a:bodyPr>
          <a:lstStyle/>
          <a:p>
            <a:pPr algn="ctr">
              <a:defRPr/>
            </a:pPr>
            <a:r>
              <a:rPr lang="ja-JP" altLang="en-US" sz="3200" b="1" u="heavy" dirty="0">
                <a:uFill>
                  <a:solidFill>
                    <a:srgbClr val="FF0000"/>
                  </a:solidFill>
                </a:uFill>
                <a:latin typeface="游ゴシック" panose="020B0400000000000000" pitchFamily="50" charset="-128"/>
                <a:ea typeface="游ゴシック" panose="020B0400000000000000" pitchFamily="50" charset="-128"/>
              </a:rPr>
              <a:t>膵管がん</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2" name="図 6">
            <a:extLst>
              <a:ext uri="{FF2B5EF4-FFF2-40B4-BE49-F238E27FC236}">
                <a16:creationId xmlns:a16="http://schemas.microsoft.com/office/drawing/2014/main" id="{D2DDD998-D20F-4AC2-82F3-113E532BB97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正方形/長方形 8">
            <a:extLst>
              <a:ext uri="{FF2B5EF4-FFF2-40B4-BE49-F238E27FC236}">
                <a16:creationId xmlns:a16="http://schemas.microsoft.com/office/drawing/2014/main" id="{F2AF85D5-22B3-4134-9671-3314C55F45E5}"/>
              </a:ext>
            </a:extLst>
          </p:cNvPr>
          <p:cNvSpPr/>
          <p:nvPr/>
        </p:nvSpPr>
        <p:spPr>
          <a:xfrm>
            <a:off x="1221082" y="571777"/>
            <a:ext cx="7463837" cy="804863"/>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75788" name="テキスト ボックス 1">
            <a:extLst>
              <a:ext uri="{FF2B5EF4-FFF2-40B4-BE49-F238E27FC236}">
                <a16:creationId xmlns:a16="http://schemas.microsoft.com/office/drawing/2014/main" id="{2D127081-391F-44A4-B6CB-D429D6F88B19}"/>
              </a:ext>
            </a:extLst>
          </p:cNvPr>
          <p:cNvSpPr txBox="1">
            <a:spLocks noChangeArrowheads="1"/>
          </p:cNvSpPr>
          <p:nvPr/>
        </p:nvSpPr>
        <p:spPr bwMode="auto">
          <a:xfrm>
            <a:off x="1186951" y="705127"/>
            <a:ext cx="75320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b="1" dirty="0">
                <a:solidFill>
                  <a:srgbClr val="6C0B5E"/>
                </a:solidFill>
                <a:latin typeface="游ゴシック" panose="020B0400000000000000" pitchFamily="50" charset="-128"/>
                <a:ea typeface="游ゴシック" panose="020B0400000000000000" pitchFamily="50" charset="-128"/>
              </a:rPr>
              <a:t>再発・転移した膵神経内分泌腫瘍の治療</a:t>
            </a:r>
          </a:p>
        </p:txBody>
      </p:sp>
      <p:sp>
        <p:nvSpPr>
          <p:cNvPr id="4" name="テキスト ボックス 3">
            <a:extLst>
              <a:ext uri="{FF2B5EF4-FFF2-40B4-BE49-F238E27FC236}">
                <a16:creationId xmlns:a16="http://schemas.microsoft.com/office/drawing/2014/main" id="{46D88DED-DB42-4F51-9193-90FC86F03F9C}"/>
              </a:ext>
            </a:extLst>
          </p:cNvPr>
          <p:cNvSpPr txBox="1"/>
          <p:nvPr/>
        </p:nvSpPr>
        <p:spPr>
          <a:xfrm>
            <a:off x="1063715" y="3334510"/>
            <a:ext cx="7532099" cy="830997"/>
          </a:xfrm>
          <a:prstGeom prst="rect">
            <a:avLst/>
          </a:prstGeom>
          <a:noFill/>
        </p:spPr>
        <p:txBody>
          <a:bodyPr wrap="square">
            <a:spAutoFit/>
          </a:bodyPr>
          <a:lstStyle/>
          <a:p>
            <a:pPr>
              <a:defRPr/>
            </a:pPr>
            <a:r>
              <a:rPr lang="ja-JP" altLang="en-US" sz="2400" dirty="0">
                <a:latin typeface="游ゴシック" panose="020B0400000000000000" pitchFamily="50" charset="-128"/>
                <a:ea typeface="游ゴシック" panose="020B0400000000000000" pitchFamily="50" charset="-128"/>
              </a:rPr>
              <a:t>ランレオチド、エベロリムス、スニチニブあるいは</a:t>
            </a:r>
            <a:endParaRPr lang="en-US" altLang="ja-JP" sz="2400" dirty="0">
              <a:latin typeface="游ゴシック" panose="020B0400000000000000" pitchFamily="50" charset="-128"/>
              <a:ea typeface="游ゴシック" panose="020B0400000000000000" pitchFamily="50" charset="-128"/>
            </a:endParaRPr>
          </a:p>
          <a:p>
            <a:pPr>
              <a:defRPr/>
            </a:pPr>
            <a:r>
              <a:rPr lang="ja-JP" altLang="en-US" sz="2400" dirty="0">
                <a:latin typeface="游ゴシック" panose="020B0400000000000000" pitchFamily="50" charset="-128"/>
                <a:ea typeface="游ゴシック" panose="020B0400000000000000" pitchFamily="50" charset="-128"/>
              </a:rPr>
              <a:t>ストレプトゾシンで治療</a:t>
            </a:r>
          </a:p>
        </p:txBody>
      </p:sp>
      <p:sp>
        <p:nvSpPr>
          <p:cNvPr id="6" name="テキスト ボックス 5">
            <a:extLst>
              <a:ext uri="{FF2B5EF4-FFF2-40B4-BE49-F238E27FC236}">
                <a16:creationId xmlns:a16="http://schemas.microsoft.com/office/drawing/2014/main" id="{C3D5AAB9-53B2-4230-8B18-B356E62FE876}"/>
              </a:ext>
            </a:extLst>
          </p:cNvPr>
          <p:cNvSpPr txBox="1"/>
          <p:nvPr/>
        </p:nvSpPr>
        <p:spPr>
          <a:xfrm>
            <a:off x="1494086" y="2002331"/>
            <a:ext cx="6917827" cy="584775"/>
          </a:xfrm>
          <a:prstGeom prst="rect">
            <a:avLst/>
          </a:prstGeom>
          <a:noFill/>
        </p:spPr>
        <p:txBody>
          <a:bodyPr wrap="square">
            <a:spAutoFit/>
          </a:bodyPr>
          <a:lstStyle/>
          <a:p>
            <a:pPr algn="ctr">
              <a:defRPr/>
            </a:pPr>
            <a:r>
              <a:rPr lang="ja-JP" altLang="en-US" sz="3200" b="1" u="heavy" dirty="0">
                <a:uFill>
                  <a:solidFill>
                    <a:srgbClr val="FF0000"/>
                  </a:solidFill>
                </a:uFill>
                <a:latin typeface="游ゴシック" panose="020B0400000000000000" pitchFamily="50" charset="-128"/>
                <a:ea typeface="游ゴシック" panose="020B0400000000000000" pitchFamily="50" charset="-128"/>
              </a:rPr>
              <a:t>膵神経内分泌腫瘍</a:t>
            </a:r>
            <a:r>
              <a:rPr lang="en-US" altLang="ja-JP" sz="3200" b="1" u="heavy" dirty="0">
                <a:uFill>
                  <a:solidFill>
                    <a:srgbClr val="FF0000"/>
                  </a:solidFill>
                </a:uFill>
                <a:latin typeface="游ゴシック" panose="020B0400000000000000" pitchFamily="50" charset="-128"/>
                <a:ea typeface="游ゴシック" panose="020B0400000000000000" pitchFamily="50" charset="-128"/>
              </a:rPr>
              <a:t>(</a:t>
            </a:r>
            <a:r>
              <a:rPr lang="ja-JP" altLang="en-US" sz="3200" b="1" u="heavy" dirty="0">
                <a:uFill>
                  <a:solidFill>
                    <a:srgbClr val="FF0000"/>
                  </a:solidFill>
                </a:uFill>
                <a:latin typeface="游ゴシック" panose="020B0400000000000000" pitchFamily="50" charset="-128"/>
                <a:ea typeface="游ゴシック" panose="020B0400000000000000" pitchFamily="50" charset="-128"/>
              </a:rPr>
              <a:t>悪性度の低い物</a:t>
            </a:r>
            <a:r>
              <a:rPr lang="en-US" altLang="ja-JP" sz="3200" b="1" u="heavy" dirty="0">
                <a:uFill>
                  <a:solidFill>
                    <a:srgbClr val="FF0000"/>
                  </a:solidFill>
                </a:uFill>
                <a:latin typeface="游ゴシック" panose="020B0400000000000000" pitchFamily="50" charset="-128"/>
                <a:ea typeface="游ゴシック" panose="020B0400000000000000" pitchFamily="50" charset="-128"/>
              </a:rPr>
              <a:t>)</a:t>
            </a:r>
            <a:endParaRPr lang="ja-JP" altLang="en-US" sz="3200" b="1" u="heavy" dirty="0">
              <a:uFill>
                <a:solidFill>
                  <a:srgbClr val="FF0000"/>
                </a:solidFill>
              </a:uFill>
              <a:latin typeface="游ゴシック" panose="020B0400000000000000" pitchFamily="50" charset="-128"/>
              <a:ea typeface="游ゴシック" panose="020B0400000000000000" pitchFamily="50" charset="-128"/>
            </a:endParaRPr>
          </a:p>
        </p:txBody>
      </p:sp>
      <p:sp>
        <p:nvSpPr>
          <p:cNvPr id="7" name="テキスト ボックス 1">
            <a:extLst>
              <a:ext uri="{FF2B5EF4-FFF2-40B4-BE49-F238E27FC236}">
                <a16:creationId xmlns:a16="http://schemas.microsoft.com/office/drawing/2014/main" id="{226E50AA-B051-4E61-8E2B-2BCDCED5CB5D}"/>
              </a:ext>
            </a:extLst>
          </p:cNvPr>
          <p:cNvSpPr txBox="1">
            <a:spLocks noChangeArrowheads="1"/>
          </p:cNvSpPr>
          <p:nvPr/>
        </p:nvSpPr>
        <p:spPr bwMode="auto">
          <a:xfrm>
            <a:off x="839788" y="4775200"/>
            <a:ext cx="81422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2400" dirty="0">
                <a:latin typeface="游ゴシック" panose="020B0400000000000000" pitchFamily="50" charset="-128"/>
                <a:ea typeface="游ゴシック" panose="020B0400000000000000" pitchFamily="50" charset="-128"/>
              </a:rPr>
              <a:t>再発・転移の場合も、痛み、黄疸、十二指腸の閉塞などの</a:t>
            </a:r>
            <a:endParaRPr lang="en-US" altLang="ja-JP" sz="2400" dirty="0">
              <a:latin typeface="游ゴシック" panose="020B0400000000000000" pitchFamily="50" charset="-128"/>
              <a:ea typeface="游ゴシック" panose="020B0400000000000000" pitchFamily="50" charset="-128"/>
            </a:endParaRPr>
          </a:p>
          <a:p>
            <a:pPr algn="ctr">
              <a:spcBef>
                <a:spcPct val="0"/>
              </a:spcBef>
              <a:buFontTx/>
              <a:buNone/>
            </a:pPr>
            <a:r>
              <a:rPr lang="ja-JP" altLang="en-US" sz="2400" dirty="0">
                <a:latin typeface="游ゴシック" panose="020B0400000000000000" pitchFamily="50" charset="-128"/>
                <a:ea typeface="游ゴシック" panose="020B0400000000000000" pitchFamily="50" charset="-128"/>
              </a:rPr>
              <a:t>症状が出たときには症状を軽減する治療を行う</a:t>
            </a:r>
          </a:p>
        </p:txBody>
      </p:sp>
    </p:spTree>
    <p:extLst>
      <p:ext uri="{BB962C8B-B14F-4D97-AF65-F5344CB8AC3E}">
        <p14:creationId xmlns:p14="http://schemas.microsoft.com/office/powerpoint/2010/main" val="32370787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2BF436D8-08E0-4DE2-98E6-9CD89858D431}"/>
              </a:ext>
            </a:extLst>
          </p:cNvPr>
          <p:cNvSpPr/>
          <p:nvPr/>
        </p:nvSpPr>
        <p:spPr>
          <a:xfrm>
            <a:off x="0" y="0"/>
            <a:ext cx="9906000" cy="1117600"/>
          </a:xfrm>
          <a:prstGeom prst="rect">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pic>
        <p:nvPicPr>
          <p:cNvPr id="78852" name="図 6">
            <a:extLst>
              <a:ext uri="{FF2B5EF4-FFF2-40B4-BE49-F238E27FC236}">
                <a16:creationId xmlns:a16="http://schemas.microsoft.com/office/drawing/2014/main" id="{E677B3C5-508B-4372-AE38-415215FE47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正方形/長方形 12">
            <a:extLst>
              <a:ext uri="{FF2B5EF4-FFF2-40B4-BE49-F238E27FC236}">
                <a16:creationId xmlns:a16="http://schemas.microsoft.com/office/drawing/2014/main" id="{4CB2E019-FCCD-4F3B-9DBD-F2E6EB4E8FF5}"/>
              </a:ext>
            </a:extLst>
          </p:cNvPr>
          <p:cNvSpPr/>
          <p:nvPr/>
        </p:nvSpPr>
        <p:spPr>
          <a:xfrm>
            <a:off x="0" y="5607050"/>
            <a:ext cx="2049463" cy="819150"/>
          </a:xfrm>
          <a:prstGeom prst="rect">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0" name="正方形/長方形 9">
            <a:extLst>
              <a:ext uri="{FF2B5EF4-FFF2-40B4-BE49-F238E27FC236}">
                <a16:creationId xmlns:a16="http://schemas.microsoft.com/office/drawing/2014/main" id="{42793D13-10F5-4948-8868-83D853F20BA3}"/>
              </a:ext>
            </a:extLst>
          </p:cNvPr>
          <p:cNvSpPr/>
          <p:nvPr/>
        </p:nvSpPr>
        <p:spPr>
          <a:xfrm>
            <a:off x="195263" y="2928938"/>
            <a:ext cx="9321800" cy="3211512"/>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78858" name="テキスト ボックス 11">
            <a:extLst>
              <a:ext uri="{FF2B5EF4-FFF2-40B4-BE49-F238E27FC236}">
                <a16:creationId xmlns:a16="http://schemas.microsoft.com/office/drawing/2014/main" id="{8E8DBC11-AD93-44E4-8CC3-2E5A8744EF36}"/>
              </a:ext>
            </a:extLst>
          </p:cNvPr>
          <p:cNvSpPr txBox="1">
            <a:spLocks noChangeArrowheads="1"/>
          </p:cNvSpPr>
          <p:nvPr/>
        </p:nvSpPr>
        <p:spPr bwMode="auto">
          <a:xfrm>
            <a:off x="2700338" y="234950"/>
            <a:ext cx="43862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3600" b="1" dirty="0">
                <a:solidFill>
                  <a:schemeClr val="bg1"/>
                </a:solidFill>
                <a:latin typeface="游ゴシック" panose="020B0400000000000000" pitchFamily="50" charset="-128"/>
                <a:ea typeface="游ゴシック" panose="020B0400000000000000" pitchFamily="50" charset="-128"/>
              </a:rPr>
              <a:t>在宅医療・ケアとは</a:t>
            </a:r>
          </a:p>
        </p:txBody>
      </p:sp>
      <p:sp>
        <p:nvSpPr>
          <p:cNvPr id="78859" name="テキスト ボックス 1">
            <a:extLst>
              <a:ext uri="{FF2B5EF4-FFF2-40B4-BE49-F238E27FC236}">
                <a16:creationId xmlns:a16="http://schemas.microsoft.com/office/drawing/2014/main" id="{223BDEAF-C72A-4AEB-982B-F00F6C2BF993}"/>
              </a:ext>
            </a:extLst>
          </p:cNvPr>
          <p:cNvSpPr txBox="1">
            <a:spLocks noChangeArrowheads="1"/>
          </p:cNvSpPr>
          <p:nvPr/>
        </p:nvSpPr>
        <p:spPr bwMode="auto">
          <a:xfrm>
            <a:off x="1027113" y="1352550"/>
            <a:ext cx="785177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2400" dirty="0">
                <a:latin typeface="游ゴシック" panose="020B0400000000000000" pitchFamily="50" charset="-128"/>
                <a:ea typeface="游ゴシック" panose="020B0400000000000000" pitchFamily="50" charset="-128"/>
              </a:rPr>
              <a:t>すい臓がんの患者さんのなかには、</a:t>
            </a:r>
            <a:endParaRPr lang="en-US" altLang="ja-JP" sz="2400" dirty="0">
              <a:latin typeface="游ゴシック" panose="020B0400000000000000" pitchFamily="50" charset="-128"/>
              <a:ea typeface="游ゴシック" panose="020B0400000000000000" pitchFamily="50" charset="-128"/>
            </a:endParaRPr>
          </a:p>
          <a:p>
            <a:pPr algn="ctr">
              <a:spcBef>
                <a:spcPct val="0"/>
              </a:spcBef>
              <a:buFontTx/>
              <a:buNone/>
            </a:pPr>
            <a:r>
              <a:rPr lang="ja-JP" altLang="en-US" sz="2400" dirty="0">
                <a:latin typeface="游ゴシック" panose="020B0400000000000000" pitchFamily="50" charset="-128"/>
                <a:ea typeface="游ゴシック" panose="020B0400000000000000" pitchFamily="50" charset="-128"/>
              </a:rPr>
              <a:t>必要に応じて医療や痛みのコントロールなどを受けつつ</a:t>
            </a:r>
            <a:endParaRPr lang="en-US" altLang="ja-JP" sz="2400" dirty="0">
              <a:latin typeface="游ゴシック" panose="020B0400000000000000" pitchFamily="50" charset="-128"/>
              <a:ea typeface="游ゴシック" panose="020B0400000000000000" pitchFamily="50" charset="-128"/>
            </a:endParaRPr>
          </a:p>
          <a:p>
            <a:pPr algn="ctr">
              <a:spcBef>
                <a:spcPct val="0"/>
              </a:spcBef>
              <a:buFontTx/>
              <a:buNone/>
            </a:pPr>
            <a:r>
              <a:rPr lang="ja-JP" altLang="en-US" sz="2400" dirty="0">
                <a:latin typeface="游ゴシック" panose="020B0400000000000000" pitchFamily="50" charset="-128"/>
                <a:ea typeface="游ゴシック" panose="020B0400000000000000" pitchFamily="50" charset="-128"/>
              </a:rPr>
              <a:t>自宅で生活する人が増えています</a:t>
            </a:r>
          </a:p>
        </p:txBody>
      </p:sp>
      <p:sp>
        <p:nvSpPr>
          <p:cNvPr id="78860" name="テキスト ボックス 13">
            <a:extLst>
              <a:ext uri="{FF2B5EF4-FFF2-40B4-BE49-F238E27FC236}">
                <a16:creationId xmlns:a16="http://schemas.microsoft.com/office/drawing/2014/main" id="{CCF31976-351B-47D7-9523-D4A9A59F79CD}"/>
              </a:ext>
            </a:extLst>
          </p:cNvPr>
          <p:cNvSpPr txBox="1">
            <a:spLocks noChangeArrowheads="1"/>
          </p:cNvSpPr>
          <p:nvPr/>
        </p:nvSpPr>
        <p:spPr bwMode="auto">
          <a:xfrm>
            <a:off x="2430463" y="2693988"/>
            <a:ext cx="4926012" cy="522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2800" b="1" dirty="0">
                <a:solidFill>
                  <a:srgbClr val="6C0B5E"/>
                </a:solidFill>
                <a:latin typeface="游ゴシック" panose="020B0400000000000000" pitchFamily="50" charset="-128"/>
                <a:ea typeface="游ゴシック" panose="020B0400000000000000" pitchFamily="50" charset="-128"/>
              </a:rPr>
              <a:t>在宅医療・ケアを受けるには</a:t>
            </a:r>
          </a:p>
        </p:txBody>
      </p:sp>
      <p:sp>
        <p:nvSpPr>
          <p:cNvPr id="15" name="テキスト ボックス 14">
            <a:extLst>
              <a:ext uri="{FF2B5EF4-FFF2-40B4-BE49-F238E27FC236}">
                <a16:creationId xmlns:a16="http://schemas.microsoft.com/office/drawing/2014/main" id="{2A916B61-70A3-426F-A67E-06900E5B7CCE}"/>
              </a:ext>
            </a:extLst>
          </p:cNvPr>
          <p:cNvSpPr txBox="1"/>
          <p:nvPr/>
        </p:nvSpPr>
        <p:spPr>
          <a:xfrm>
            <a:off x="309563" y="3384550"/>
            <a:ext cx="9402762" cy="2692400"/>
          </a:xfrm>
          <a:prstGeom prst="rect">
            <a:avLst/>
          </a:prstGeom>
          <a:noFill/>
        </p:spPr>
        <p:txBody>
          <a:bodyPr>
            <a:spAutoFit/>
          </a:bodyPr>
          <a:lstStyle/>
          <a:p>
            <a:pPr marL="285750" indent="-285750">
              <a:spcBef>
                <a:spcPts val="600"/>
              </a:spcBef>
              <a:buClr>
                <a:srgbClr val="891B86"/>
              </a:buClr>
              <a:buFont typeface="Wingdings" panose="05000000000000000000" pitchFamily="2" charset="2"/>
              <a:buChar char="l"/>
              <a:defRPr/>
            </a:pPr>
            <a:r>
              <a:rPr lang="ja-JP" altLang="en-US" sz="2400" spc="-300" dirty="0">
                <a:latin typeface="游ゴシック" panose="020B0400000000000000" pitchFamily="50" charset="-128"/>
                <a:ea typeface="游ゴシック" panose="020B0400000000000000" pitchFamily="50" charset="-128"/>
              </a:rPr>
              <a:t>訪問診療が可能な在宅療養支援診療所や、訪問看護ステーションを探し、</a:t>
            </a:r>
            <a:endParaRPr lang="en-US" altLang="ja-JP" sz="2400" spc="-300" dirty="0">
              <a:latin typeface="游ゴシック" panose="020B0400000000000000" pitchFamily="50" charset="-128"/>
              <a:ea typeface="游ゴシック" panose="020B0400000000000000" pitchFamily="50" charset="-128"/>
            </a:endParaRPr>
          </a:p>
          <a:p>
            <a:pPr>
              <a:spcBef>
                <a:spcPts val="600"/>
              </a:spcBef>
              <a:buClr>
                <a:srgbClr val="891B86"/>
              </a:buClr>
              <a:defRPr/>
            </a:pPr>
            <a:r>
              <a:rPr lang="ja-JP" altLang="en-US" sz="2400" spc="-300" dirty="0">
                <a:latin typeface="游ゴシック" panose="020B0400000000000000" pitchFamily="50" charset="-128"/>
                <a:ea typeface="游ゴシック" panose="020B0400000000000000" pitchFamily="50" charset="-128"/>
              </a:rPr>
              <a:t>　ベッドの貸与など必要なサービスが受けられるように</a:t>
            </a:r>
            <a:endParaRPr lang="en-US" altLang="ja-JP" sz="2400" spc="-300" dirty="0">
              <a:latin typeface="游ゴシック" panose="020B0400000000000000" pitchFamily="50" charset="-128"/>
              <a:ea typeface="游ゴシック" panose="020B0400000000000000" pitchFamily="50" charset="-128"/>
            </a:endParaRPr>
          </a:p>
          <a:p>
            <a:pPr>
              <a:spcBef>
                <a:spcPts val="600"/>
              </a:spcBef>
              <a:buClr>
                <a:srgbClr val="891B86"/>
              </a:buClr>
              <a:defRPr/>
            </a:pPr>
            <a:r>
              <a:rPr lang="ja-JP" altLang="en-US" sz="2400" spc="-300" dirty="0">
                <a:latin typeface="游ゴシック" panose="020B0400000000000000" pitchFamily="50" charset="-128"/>
                <a:ea typeface="游ゴシック" panose="020B0400000000000000" pitchFamily="50" charset="-128"/>
              </a:rPr>
              <a:t>　介護保険の申請をする　などの準備が必要</a:t>
            </a:r>
            <a:endParaRPr lang="en-US" altLang="ja-JP" sz="2400" spc="-300" dirty="0">
              <a:latin typeface="游ゴシック" panose="020B0400000000000000" pitchFamily="50" charset="-128"/>
              <a:ea typeface="游ゴシック" panose="020B0400000000000000" pitchFamily="50" charset="-128"/>
            </a:endParaRPr>
          </a:p>
          <a:p>
            <a:pPr marL="342900" indent="-342900">
              <a:spcBef>
                <a:spcPts val="600"/>
              </a:spcBef>
              <a:buClr>
                <a:srgbClr val="891B86"/>
              </a:buClr>
              <a:buFont typeface="Wingdings" panose="05000000000000000000" pitchFamily="2" charset="2"/>
              <a:buChar char="l"/>
              <a:defRPr/>
            </a:pPr>
            <a:r>
              <a:rPr lang="en-US" altLang="ja-JP" sz="2400" spc="-300" dirty="0">
                <a:latin typeface="游ゴシック" panose="020B0400000000000000" pitchFamily="50" charset="-128"/>
                <a:ea typeface="游ゴシック" panose="020B0400000000000000" pitchFamily="50" charset="-128"/>
              </a:rPr>
              <a:t>40</a:t>
            </a:r>
            <a:r>
              <a:rPr lang="ja-JP" altLang="en-US" sz="2400" spc="-300" dirty="0">
                <a:latin typeface="游ゴシック" panose="020B0400000000000000" pitchFamily="50" charset="-128"/>
                <a:ea typeface="游ゴシック" panose="020B0400000000000000" pitchFamily="50" charset="-128"/>
              </a:rPr>
              <a:t>歳以上でがんで介護が必要な状態だと認められれば、</a:t>
            </a:r>
            <a:endParaRPr lang="en-US" altLang="ja-JP" sz="2400" spc="-300" dirty="0">
              <a:latin typeface="游ゴシック" panose="020B0400000000000000" pitchFamily="50" charset="-128"/>
              <a:ea typeface="游ゴシック" panose="020B0400000000000000" pitchFamily="50" charset="-128"/>
            </a:endParaRPr>
          </a:p>
          <a:p>
            <a:pPr>
              <a:spcBef>
                <a:spcPts val="600"/>
              </a:spcBef>
              <a:buClr>
                <a:srgbClr val="891B86"/>
              </a:buClr>
              <a:defRPr/>
            </a:pPr>
            <a:r>
              <a:rPr lang="ja-JP" altLang="en-US" sz="2400" spc="-300" dirty="0">
                <a:latin typeface="游ゴシック" panose="020B0400000000000000" pitchFamily="50" charset="-128"/>
                <a:ea typeface="游ゴシック" panose="020B0400000000000000" pitchFamily="50" charset="-128"/>
              </a:rPr>
              <a:t>　介護保険を使ってベッドや車椅子の貸与、介護サービス、入浴サービス</a:t>
            </a:r>
            <a:endParaRPr lang="en-US" altLang="ja-JP" sz="2400" spc="-300" dirty="0">
              <a:latin typeface="游ゴシック" panose="020B0400000000000000" pitchFamily="50" charset="-128"/>
              <a:ea typeface="游ゴシック" panose="020B0400000000000000" pitchFamily="50" charset="-128"/>
            </a:endParaRPr>
          </a:p>
          <a:p>
            <a:pPr>
              <a:spcBef>
                <a:spcPts val="600"/>
              </a:spcBef>
              <a:buClr>
                <a:srgbClr val="891B86"/>
              </a:buClr>
              <a:defRPr/>
            </a:pPr>
            <a:r>
              <a:rPr lang="ja-JP" altLang="en-US" sz="2400" spc="-300" dirty="0">
                <a:latin typeface="游ゴシック" panose="020B0400000000000000" pitchFamily="50" charset="-128"/>
                <a:ea typeface="游ゴシック" panose="020B0400000000000000" pitchFamily="50" charset="-128"/>
              </a:rPr>
              <a:t>　などが受けられる</a:t>
            </a:r>
            <a:endParaRPr lang="en-US" altLang="ja-JP" sz="2400" spc="-300" dirty="0">
              <a:latin typeface="游ゴシック" panose="020B0400000000000000" pitchFamily="50" charset="-128"/>
              <a:ea typeface="游ゴシック" panose="020B0400000000000000" pitchFamily="50" charset="-128"/>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5" name="図 4">
            <a:extLst>
              <a:ext uri="{FF2B5EF4-FFF2-40B4-BE49-F238E27FC236}">
                <a16:creationId xmlns:a16="http://schemas.microsoft.com/office/drawing/2014/main" id="{F4D4F5AB-9368-49C3-9164-B3C1AAB370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a:extLst>
              <a:ext uri="{FF2B5EF4-FFF2-40B4-BE49-F238E27FC236}">
                <a16:creationId xmlns:a16="http://schemas.microsoft.com/office/drawing/2014/main" id="{E4EE16F2-BD8C-4933-89A1-B4A7AD1DA2DA}"/>
              </a:ext>
            </a:extLst>
          </p:cNvPr>
          <p:cNvSpPr/>
          <p:nvPr/>
        </p:nvSpPr>
        <p:spPr>
          <a:xfrm>
            <a:off x="0" y="0"/>
            <a:ext cx="9906000" cy="1117600"/>
          </a:xfrm>
          <a:prstGeom prst="rect">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pic>
        <p:nvPicPr>
          <p:cNvPr id="79879" name="図 1">
            <a:extLst>
              <a:ext uri="{FF2B5EF4-FFF2-40B4-BE49-F238E27FC236}">
                <a16:creationId xmlns:a16="http://schemas.microsoft.com/office/drawing/2014/main" id="{4B323437-4B0F-48B9-B9C9-942AA27EE7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05750" y="1252538"/>
            <a:ext cx="1803400"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0" name="テキスト ボックス 7">
            <a:extLst>
              <a:ext uri="{FF2B5EF4-FFF2-40B4-BE49-F238E27FC236}">
                <a16:creationId xmlns:a16="http://schemas.microsoft.com/office/drawing/2014/main" id="{9B684C0A-C215-4A31-8D0C-E33CDC744A18}"/>
              </a:ext>
            </a:extLst>
          </p:cNvPr>
          <p:cNvSpPr txBox="1">
            <a:spLocks noChangeArrowheads="1"/>
          </p:cNvSpPr>
          <p:nvPr/>
        </p:nvSpPr>
        <p:spPr bwMode="auto">
          <a:xfrm>
            <a:off x="2700338" y="234950"/>
            <a:ext cx="43862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3600" b="1">
                <a:solidFill>
                  <a:schemeClr val="bg1"/>
                </a:solidFill>
                <a:latin typeface="游ゴシック" panose="020B0400000000000000" pitchFamily="50" charset="-128"/>
                <a:ea typeface="游ゴシック" panose="020B0400000000000000" pitchFamily="50" charset="-128"/>
              </a:rPr>
              <a:t>在宅医療・ケアとは</a:t>
            </a:r>
          </a:p>
        </p:txBody>
      </p:sp>
      <p:sp>
        <p:nvSpPr>
          <p:cNvPr id="2" name="テキスト ボックス 1">
            <a:extLst>
              <a:ext uri="{FF2B5EF4-FFF2-40B4-BE49-F238E27FC236}">
                <a16:creationId xmlns:a16="http://schemas.microsoft.com/office/drawing/2014/main" id="{5E6065C9-2E5D-47F7-9CA5-A6482D08925E}"/>
              </a:ext>
            </a:extLst>
          </p:cNvPr>
          <p:cNvSpPr txBox="1"/>
          <p:nvPr/>
        </p:nvSpPr>
        <p:spPr>
          <a:xfrm>
            <a:off x="344488" y="1579563"/>
            <a:ext cx="8229600" cy="1785104"/>
          </a:xfrm>
          <a:prstGeom prst="rect">
            <a:avLst/>
          </a:prstGeom>
          <a:noFill/>
        </p:spPr>
        <p:txBody>
          <a:bodyPr>
            <a:spAutoFit/>
          </a:bodyPr>
          <a:lstStyle/>
          <a:p>
            <a:pPr marL="342900" indent="-342900">
              <a:buClr>
                <a:srgbClr val="6C0B5E"/>
              </a:buClr>
              <a:buFont typeface="Wingdings" panose="05000000000000000000" pitchFamily="2" charset="2"/>
              <a:buChar char="l"/>
              <a:defRPr/>
            </a:pPr>
            <a:r>
              <a:rPr lang="ja-JP" altLang="en-US" sz="2400" spc="-150" dirty="0">
                <a:latin typeface="游ゴシック" panose="020B0400000000000000" pitchFamily="50" charset="-128"/>
                <a:ea typeface="游ゴシック" panose="020B0400000000000000" pitchFamily="50" charset="-128"/>
              </a:rPr>
              <a:t>一人暮らしでも在宅医療・ケアは受けられる</a:t>
            </a:r>
            <a:endParaRPr lang="en-US" altLang="ja-JP" sz="2400" spc="-150" dirty="0">
              <a:latin typeface="游ゴシック" panose="020B0400000000000000" pitchFamily="50" charset="-128"/>
              <a:ea typeface="游ゴシック" panose="020B0400000000000000" pitchFamily="50" charset="-128"/>
            </a:endParaRPr>
          </a:p>
          <a:p>
            <a:pPr marL="342900" indent="-342900">
              <a:buClr>
                <a:srgbClr val="6C0B5E"/>
              </a:buClr>
              <a:buFont typeface="Wingdings" panose="05000000000000000000" pitchFamily="2" charset="2"/>
              <a:buChar char="l"/>
              <a:defRPr/>
            </a:pPr>
            <a:endParaRPr lang="en-US" altLang="ja-JP" sz="1400" spc="-150" dirty="0">
              <a:latin typeface="游ゴシック" panose="020B0400000000000000" pitchFamily="50" charset="-128"/>
              <a:ea typeface="游ゴシック" panose="020B0400000000000000" pitchFamily="50" charset="-128"/>
            </a:endParaRPr>
          </a:p>
          <a:p>
            <a:pPr marL="342900" indent="-342900">
              <a:buClr>
                <a:srgbClr val="6C0B5E"/>
              </a:buClr>
              <a:buFont typeface="Wingdings" panose="05000000000000000000" pitchFamily="2" charset="2"/>
              <a:buChar char="l"/>
              <a:defRPr/>
            </a:pPr>
            <a:r>
              <a:rPr lang="ja-JP" altLang="en-US" sz="2400" spc="-150" dirty="0">
                <a:latin typeface="游ゴシック" panose="020B0400000000000000" pitchFamily="50" charset="-128"/>
                <a:ea typeface="游ゴシック" panose="020B0400000000000000" pitchFamily="50" charset="-128"/>
              </a:rPr>
              <a:t>本人や家族が在宅医療・ケアは無理だと考えていても</a:t>
            </a:r>
            <a:endParaRPr lang="en-US" altLang="ja-JP" sz="2400" spc="-150" dirty="0">
              <a:latin typeface="游ゴシック" panose="020B0400000000000000" pitchFamily="50" charset="-128"/>
              <a:ea typeface="游ゴシック" panose="020B0400000000000000" pitchFamily="50" charset="-128"/>
            </a:endParaRPr>
          </a:p>
          <a:p>
            <a:pPr>
              <a:defRPr/>
            </a:pPr>
            <a:r>
              <a:rPr lang="ja-JP" altLang="en-US" sz="2400" spc="-150" dirty="0">
                <a:latin typeface="游ゴシック" panose="020B0400000000000000" pitchFamily="50" charset="-128"/>
                <a:ea typeface="游ゴシック" panose="020B0400000000000000" pitchFamily="50" charset="-128"/>
              </a:rPr>
              <a:t>　様々な専門職のサポートを受ければ不安も解消し</a:t>
            </a:r>
            <a:endParaRPr lang="en-US" altLang="ja-JP" sz="2400" spc="-150" dirty="0">
              <a:latin typeface="游ゴシック" panose="020B0400000000000000" pitchFamily="50" charset="-128"/>
              <a:ea typeface="游ゴシック" panose="020B0400000000000000" pitchFamily="50" charset="-128"/>
            </a:endParaRPr>
          </a:p>
          <a:p>
            <a:pPr>
              <a:defRPr/>
            </a:pPr>
            <a:r>
              <a:rPr lang="ja-JP" altLang="en-US" sz="2400" spc="-150" dirty="0">
                <a:latin typeface="游ゴシック" panose="020B0400000000000000" pitchFamily="50" charset="-128"/>
                <a:ea typeface="游ゴシック" panose="020B0400000000000000" pitchFamily="50" charset="-128"/>
              </a:rPr>
              <a:t>　自宅での生活が続けられるケースが少なくない</a:t>
            </a:r>
          </a:p>
        </p:txBody>
      </p:sp>
      <p:sp>
        <p:nvSpPr>
          <p:cNvPr id="79882" name="テキスト ボックス 2">
            <a:extLst>
              <a:ext uri="{FF2B5EF4-FFF2-40B4-BE49-F238E27FC236}">
                <a16:creationId xmlns:a16="http://schemas.microsoft.com/office/drawing/2014/main" id="{B15ACCEF-48DF-44E4-B28B-EBE437D18CA4}"/>
              </a:ext>
            </a:extLst>
          </p:cNvPr>
          <p:cNvSpPr txBox="1">
            <a:spLocks noChangeArrowheads="1"/>
          </p:cNvSpPr>
          <p:nvPr/>
        </p:nvSpPr>
        <p:spPr bwMode="auto">
          <a:xfrm>
            <a:off x="1260475" y="3379788"/>
            <a:ext cx="77470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lnSpc>
                <a:spcPct val="150000"/>
              </a:lnSpc>
              <a:spcBef>
                <a:spcPct val="0"/>
              </a:spcBef>
              <a:buFontTx/>
              <a:buNone/>
            </a:pPr>
            <a:r>
              <a:rPr lang="ja-JP" altLang="en-US" sz="2400" dirty="0">
                <a:solidFill>
                  <a:srgbClr val="FF0000"/>
                </a:solidFill>
                <a:latin typeface="游ゴシック" panose="020B0400000000000000" pitchFamily="50" charset="-128"/>
                <a:ea typeface="游ゴシック" panose="020B0400000000000000" pitchFamily="50" charset="-128"/>
              </a:rPr>
              <a:t>どういうサービスが受けられるのかなど</a:t>
            </a:r>
            <a:endParaRPr lang="en-US" altLang="ja-JP" sz="2400" dirty="0">
              <a:solidFill>
                <a:srgbClr val="FF0000"/>
              </a:solidFill>
              <a:latin typeface="游ゴシック" panose="020B0400000000000000" pitchFamily="50" charset="-128"/>
              <a:ea typeface="游ゴシック" panose="020B0400000000000000" pitchFamily="50" charset="-128"/>
            </a:endParaRPr>
          </a:p>
          <a:p>
            <a:pPr algn="ctr">
              <a:lnSpc>
                <a:spcPct val="150000"/>
              </a:lnSpc>
              <a:spcBef>
                <a:spcPct val="0"/>
              </a:spcBef>
              <a:buFontTx/>
              <a:buNone/>
            </a:pPr>
            <a:r>
              <a:rPr lang="ja-JP" altLang="en-US" sz="2400" dirty="0">
                <a:solidFill>
                  <a:srgbClr val="FF0000"/>
                </a:solidFill>
                <a:latin typeface="游ゴシック" panose="020B0400000000000000" pitchFamily="50" charset="-128"/>
                <a:ea typeface="游ゴシック" panose="020B0400000000000000" pitchFamily="50" charset="-128"/>
              </a:rPr>
              <a:t>介護保険の申請の仕方については</a:t>
            </a:r>
            <a:endParaRPr lang="en-US" altLang="ja-JP" sz="2400" dirty="0">
              <a:solidFill>
                <a:srgbClr val="FF0000"/>
              </a:solidFill>
              <a:latin typeface="游ゴシック" panose="020B0400000000000000" pitchFamily="50" charset="-128"/>
              <a:ea typeface="游ゴシック" panose="020B0400000000000000" pitchFamily="50" charset="-128"/>
            </a:endParaRPr>
          </a:p>
          <a:p>
            <a:pPr algn="ctr">
              <a:lnSpc>
                <a:spcPct val="150000"/>
              </a:lnSpc>
              <a:spcBef>
                <a:spcPct val="0"/>
              </a:spcBef>
              <a:buFontTx/>
              <a:buNone/>
            </a:pPr>
            <a:r>
              <a:rPr lang="ja-JP" altLang="en-US" sz="2400" dirty="0">
                <a:solidFill>
                  <a:srgbClr val="FF0000"/>
                </a:solidFill>
                <a:latin typeface="游ゴシック" panose="020B0400000000000000" pitchFamily="50" charset="-128"/>
                <a:ea typeface="游ゴシック" panose="020B0400000000000000" pitchFamily="50" charset="-128"/>
              </a:rPr>
              <a:t>かかっている病院のソーシャルワーカーや</a:t>
            </a:r>
            <a:endParaRPr lang="en-US" altLang="ja-JP" sz="2400" dirty="0">
              <a:solidFill>
                <a:srgbClr val="FF0000"/>
              </a:solidFill>
              <a:latin typeface="游ゴシック" panose="020B0400000000000000" pitchFamily="50" charset="-128"/>
              <a:ea typeface="游ゴシック" panose="020B0400000000000000" pitchFamily="50" charset="-128"/>
            </a:endParaRPr>
          </a:p>
          <a:p>
            <a:pPr algn="ctr">
              <a:lnSpc>
                <a:spcPct val="150000"/>
              </a:lnSpc>
              <a:spcBef>
                <a:spcPct val="0"/>
              </a:spcBef>
              <a:buFontTx/>
              <a:buNone/>
            </a:pPr>
            <a:r>
              <a:rPr lang="ja-JP" altLang="en-US" sz="2400" dirty="0">
                <a:solidFill>
                  <a:srgbClr val="FF0000"/>
                </a:solidFill>
                <a:latin typeface="游ゴシック" panose="020B0400000000000000" pitchFamily="50" charset="-128"/>
                <a:ea typeface="游ゴシック" panose="020B0400000000000000" pitchFamily="50" charset="-128"/>
              </a:rPr>
              <a:t>近隣のがん診療連携拠点病院の相談支援センター</a:t>
            </a:r>
            <a:endParaRPr lang="en-US" altLang="ja-JP" sz="2400" dirty="0">
              <a:solidFill>
                <a:srgbClr val="FF0000"/>
              </a:solidFill>
              <a:latin typeface="游ゴシック" panose="020B0400000000000000" pitchFamily="50" charset="-128"/>
              <a:ea typeface="游ゴシック" panose="020B0400000000000000" pitchFamily="50" charset="-128"/>
            </a:endParaRPr>
          </a:p>
          <a:p>
            <a:pPr algn="ctr">
              <a:lnSpc>
                <a:spcPct val="150000"/>
              </a:lnSpc>
              <a:spcBef>
                <a:spcPct val="0"/>
              </a:spcBef>
              <a:buFontTx/>
              <a:buNone/>
            </a:pPr>
            <a:r>
              <a:rPr lang="ja-JP" altLang="en-US" sz="2400" dirty="0">
                <a:solidFill>
                  <a:srgbClr val="FF0000"/>
                </a:solidFill>
                <a:latin typeface="游ゴシック" panose="020B0400000000000000" pitchFamily="50" charset="-128"/>
                <a:ea typeface="游ゴシック" panose="020B0400000000000000" pitchFamily="50" charset="-128"/>
              </a:rPr>
              <a:t>最寄りの地域包括支援センターで相談してみましょう</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円/楕円 18">
            <a:extLst>
              <a:ext uri="{FF2B5EF4-FFF2-40B4-BE49-F238E27FC236}">
                <a16:creationId xmlns:a16="http://schemas.microsoft.com/office/drawing/2014/main" id="{48F078AD-2AFB-4C85-BA10-590DF777DD06}"/>
              </a:ext>
            </a:extLst>
          </p:cNvPr>
          <p:cNvSpPr/>
          <p:nvPr/>
        </p:nvSpPr>
        <p:spPr>
          <a:xfrm>
            <a:off x="804863" y="2362200"/>
            <a:ext cx="3690937" cy="3690938"/>
          </a:xfrm>
          <a:prstGeom prst="ellipse">
            <a:avLst/>
          </a:prstGeom>
          <a:gradFill flip="none" rotWithShape="1">
            <a:gsLst>
              <a:gs pos="0">
                <a:srgbClr val="E6A0B0"/>
              </a:gs>
              <a:gs pos="100000">
                <a:schemeClr val="accent2">
                  <a:lumMod val="20000"/>
                  <a:lumOff val="80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6" name="円/楕円 15">
            <a:extLst>
              <a:ext uri="{FF2B5EF4-FFF2-40B4-BE49-F238E27FC236}">
                <a16:creationId xmlns:a16="http://schemas.microsoft.com/office/drawing/2014/main" id="{0D9D051C-3C51-4450-905C-303934C41534}"/>
              </a:ext>
            </a:extLst>
          </p:cNvPr>
          <p:cNvSpPr/>
          <p:nvPr/>
        </p:nvSpPr>
        <p:spPr>
          <a:xfrm>
            <a:off x="5326063" y="2362200"/>
            <a:ext cx="3690937" cy="3690938"/>
          </a:xfrm>
          <a:prstGeom prst="ellipse">
            <a:avLst/>
          </a:prstGeom>
          <a:gradFill flip="none" rotWithShape="1">
            <a:gsLst>
              <a:gs pos="0">
                <a:srgbClr val="E6A0B0"/>
              </a:gs>
              <a:gs pos="100000">
                <a:schemeClr val="accent2">
                  <a:lumMod val="20000"/>
                  <a:lumOff val="80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4" name="正方形/長方形 3">
            <a:extLst>
              <a:ext uri="{FF2B5EF4-FFF2-40B4-BE49-F238E27FC236}">
                <a16:creationId xmlns:a16="http://schemas.microsoft.com/office/drawing/2014/main" id="{1ED67FB9-369E-4FB7-9347-DBA27C4FBD12}"/>
              </a:ext>
            </a:extLst>
          </p:cNvPr>
          <p:cNvSpPr/>
          <p:nvPr/>
        </p:nvSpPr>
        <p:spPr>
          <a:xfrm>
            <a:off x="15875" y="-14288"/>
            <a:ext cx="9906000" cy="1117601"/>
          </a:xfrm>
          <a:prstGeom prst="rect">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pic>
        <p:nvPicPr>
          <p:cNvPr id="80901" name="図 5">
            <a:extLst>
              <a:ext uri="{FF2B5EF4-FFF2-40B4-BE49-F238E27FC236}">
                <a16:creationId xmlns:a16="http://schemas.microsoft.com/office/drawing/2014/main" id="{08843461-FD94-456C-9CAB-57B017C910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正方形/長方形 8">
            <a:extLst>
              <a:ext uri="{FF2B5EF4-FFF2-40B4-BE49-F238E27FC236}">
                <a16:creationId xmlns:a16="http://schemas.microsoft.com/office/drawing/2014/main" id="{B73F46A9-DD68-42E7-A3AE-CB400283F64F}"/>
              </a:ext>
            </a:extLst>
          </p:cNvPr>
          <p:cNvSpPr/>
          <p:nvPr/>
        </p:nvSpPr>
        <p:spPr>
          <a:xfrm>
            <a:off x="3175000" y="1279525"/>
            <a:ext cx="3479800" cy="804863"/>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80909" name="テキスト ボックス 12">
            <a:extLst>
              <a:ext uri="{FF2B5EF4-FFF2-40B4-BE49-F238E27FC236}">
                <a16:creationId xmlns:a16="http://schemas.microsoft.com/office/drawing/2014/main" id="{8266CB78-53C6-4086-B987-9DCABE69D654}"/>
              </a:ext>
            </a:extLst>
          </p:cNvPr>
          <p:cNvSpPr txBox="1">
            <a:spLocks noChangeArrowheads="1"/>
          </p:cNvSpPr>
          <p:nvPr/>
        </p:nvSpPr>
        <p:spPr bwMode="auto">
          <a:xfrm>
            <a:off x="877888" y="260350"/>
            <a:ext cx="8074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3600" b="1">
                <a:solidFill>
                  <a:schemeClr val="bg1"/>
                </a:solidFill>
                <a:latin typeface="游ゴシック" panose="020B0400000000000000" pitchFamily="50" charset="-128"/>
                <a:ea typeface="游ゴシック" panose="020B0400000000000000" pitchFamily="50" charset="-128"/>
              </a:rPr>
              <a:t>苦痛を和らげてくれる専門家がいます</a:t>
            </a:r>
            <a:endParaRPr lang="en-US" altLang="ja-JP" sz="3600" b="1">
              <a:solidFill>
                <a:schemeClr val="bg1"/>
              </a:solidFill>
              <a:latin typeface="游ゴシック" panose="020B0400000000000000" pitchFamily="50" charset="-128"/>
              <a:ea typeface="游ゴシック" panose="020B0400000000000000" pitchFamily="50" charset="-128"/>
            </a:endParaRPr>
          </a:p>
        </p:txBody>
      </p:sp>
      <p:sp>
        <p:nvSpPr>
          <p:cNvPr id="80910" name="テキスト ボックス 13">
            <a:extLst>
              <a:ext uri="{FF2B5EF4-FFF2-40B4-BE49-F238E27FC236}">
                <a16:creationId xmlns:a16="http://schemas.microsoft.com/office/drawing/2014/main" id="{F5705A7C-4BD8-45CA-BFD1-FC028285BC09}"/>
              </a:ext>
            </a:extLst>
          </p:cNvPr>
          <p:cNvSpPr txBox="1">
            <a:spLocks noChangeArrowheads="1"/>
          </p:cNvSpPr>
          <p:nvPr/>
        </p:nvSpPr>
        <p:spPr bwMode="auto">
          <a:xfrm>
            <a:off x="3392488" y="1430338"/>
            <a:ext cx="3044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b="1">
                <a:solidFill>
                  <a:srgbClr val="891B86"/>
                </a:solidFill>
                <a:latin typeface="游ゴシック" panose="020B0400000000000000" pitchFamily="50" charset="-128"/>
                <a:ea typeface="游ゴシック" panose="020B0400000000000000" pitchFamily="50" charset="-128"/>
              </a:rPr>
              <a:t>体の痛み</a:t>
            </a:r>
            <a:endParaRPr lang="en-US" altLang="ja-JP" b="1">
              <a:solidFill>
                <a:srgbClr val="891B86"/>
              </a:solidFill>
              <a:latin typeface="游ゴシック" panose="020B0400000000000000" pitchFamily="50" charset="-128"/>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BACBB252-7B0C-40FA-9AB0-EAB34ABDA795}"/>
              </a:ext>
            </a:extLst>
          </p:cNvPr>
          <p:cNvSpPr txBox="1"/>
          <p:nvPr/>
        </p:nvSpPr>
        <p:spPr>
          <a:xfrm>
            <a:off x="240506" y="2753424"/>
            <a:ext cx="4819650" cy="2908489"/>
          </a:xfrm>
          <a:prstGeom prst="rect">
            <a:avLst/>
          </a:prstGeom>
          <a:noFill/>
        </p:spPr>
        <p:txBody>
          <a:bodyPr>
            <a:spAutoFit/>
          </a:bodyPr>
          <a:lstStyle/>
          <a:p>
            <a:pPr algn="ctr">
              <a:defRPr/>
            </a:pPr>
            <a:r>
              <a:rPr lang="ja-JP" altLang="en-US" sz="2400" b="1" dirty="0">
                <a:latin typeface="游ゴシック" panose="020B0400000000000000" pitchFamily="50" charset="-128"/>
                <a:ea typeface="游ゴシック" panose="020B0400000000000000" pitchFamily="50" charset="-128"/>
              </a:rPr>
              <a:t>緩和ケア外来</a:t>
            </a:r>
            <a:endParaRPr lang="en-US" altLang="ja-JP" sz="2400" b="1" dirty="0">
              <a:latin typeface="游ゴシック" panose="020B0400000000000000" pitchFamily="50" charset="-128"/>
              <a:ea typeface="游ゴシック" panose="020B0400000000000000" pitchFamily="50" charset="-128"/>
            </a:endParaRPr>
          </a:p>
          <a:p>
            <a:pPr algn="ctr">
              <a:defRPr/>
            </a:pPr>
            <a:endParaRPr lang="en-US" altLang="ja-JP" sz="1400" dirty="0">
              <a:latin typeface="游ゴシック" panose="020B0400000000000000" pitchFamily="50" charset="-128"/>
              <a:ea typeface="游ゴシック" panose="020B0400000000000000" pitchFamily="50" charset="-128"/>
            </a:endParaRPr>
          </a:p>
          <a:p>
            <a:pPr algn="ctr">
              <a:spcBef>
                <a:spcPts val="600"/>
              </a:spcBef>
              <a:defRPr/>
            </a:pPr>
            <a:r>
              <a:rPr lang="ja-JP" altLang="en-US" sz="2400" spc="-300" dirty="0">
                <a:latin typeface="游ゴシック" panose="020B0400000000000000" pitchFamily="50" charset="-128"/>
                <a:ea typeface="游ゴシック" panose="020B0400000000000000" pitchFamily="50" charset="-128"/>
              </a:rPr>
              <a:t>がんの治療中、または</a:t>
            </a:r>
            <a:endParaRPr lang="en-US" altLang="ja-JP" sz="2400" spc="-300" dirty="0">
              <a:latin typeface="游ゴシック" panose="020B0400000000000000" pitchFamily="50" charset="-128"/>
              <a:ea typeface="游ゴシック" panose="020B0400000000000000" pitchFamily="50" charset="-128"/>
            </a:endParaRPr>
          </a:p>
          <a:p>
            <a:pPr algn="ctr">
              <a:spcBef>
                <a:spcPts val="600"/>
              </a:spcBef>
              <a:defRPr/>
            </a:pPr>
            <a:r>
              <a:rPr lang="ja-JP" altLang="en-US" sz="2400" spc="-300" dirty="0">
                <a:latin typeface="游ゴシック" panose="020B0400000000000000" pitchFamily="50" charset="-128"/>
                <a:ea typeface="游ゴシック" panose="020B0400000000000000" pitchFamily="50" charset="-128"/>
              </a:rPr>
              <a:t>がんの治療を中止、</a:t>
            </a:r>
            <a:endParaRPr lang="en-US" altLang="ja-JP" sz="2400" spc="-300" dirty="0">
              <a:latin typeface="游ゴシック" panose="020B0400000000000000" pitchFamily="50" charset="-128"/>
              <a:ea typeface="游ゴシック" panose="020B0400000000000000" pitchFamily="50" charset="-128"/>
            </a:endParaRPr>
          </a:p>
          <a:p>
            <a:pPr algn="ctr">
              <a:spcBef>
                <a:spcPts val="600"/>
              </a:spcBef>
              <a:defRPr/>
            </a:pPr>
            <a:r>
              <a:rPr lang="ja-JP" altLang="en-US" sz="2400" spc="-300" dirty="0">
                <a:latin typeface="游ゴシック" panose="020B0400000000000000" pitchFamily="50" charset="-128"/>
                <a:ea typeface="游ゴシック" panose="020B0400000000000000" pitchFamily="50" charset="-128"/>
              </a:rPr>
              <a:t>あるいは一段落した患者さんと</a:t>
            </a:r>
            <a:endParaRPr lang="en-US" altLang="ja-JP" sz="2400" spc="-300" dirty="0">
              <a:latin typeface="游ゴシック" panose="020B0400000000000000" pitchFamily="50" charset="-128"/>
              <a:ea typeface="游ゴシック" panose="020B0400000000000000" pitchFamily="50" charset="-128"/>
            </a:endParaRPr>
          </a:p>
          <a:p>
            <a:pPr algn="ctr">
              <a:spcBef>
                <a:spcPts val="600"/>
              </a:spcBef>
              <a:defRPr/>
            </a:pPr>
            <a:r>
              <a:rPr lang="ja-JP" altLang="en-US" sz="2400" spc="-300" dirty="0">
                <a:latin typeface="游ゴシック" panose="020B0400000000000000" pitchFamily="50" charset="-128"/>
                <a:ea typeface="游ゴシック" panose="020B0400000000000000" pitchFamily="50" charset="-128"/>
              </a:rPr>
              <a:t>家族を対象に、がんや治療に伴う</a:t>
            </a:r>
            <a:endParaRPr lang="en-US" altLang="ja-JP" sz="2400" spc="-300" dirty="0">
              <a:latin typeface="游ゴシック" panose="020B0400000000000000" pitchFamily="50" charset="-128"/>
              <a:ea typeface="游ゴシック" panose="020B0400000000000000" pitchFamily="50" charset="-128"/>
            </a:endParaRPr>
          </a:p>
          <a:p>
            <a:pPr algn="ctr">
              <a:spcBef>
                <a:spcPts val="600"/>
              </a:spcBef>
              <a:defRPr/>
            </a:pPr>
            <a:r>
              <a:rPr lang="ja-JP" altLang="en-US" sz="2400" spc="-300" dirty="0">
                <a:latin typeface="游ゴシック" panose="020B0400000000000000" pitchFamily="50" charset="-128"/>
                <a:ea typeface="游ゴシック" panose="020B0400000000000000" pitchFamily="50" charset="-128"/>
              </a:rPr>
              <a:t>苦痛のケアを行う外来</a:t>
            </a:r>
          </a:p>
        </p:txBody>
      </p:sp>
      <p:sp>
        <p:nvSpPr>
          <p:cNvPr id="3" name="テキスト ボックス 2">
            <a:extLst>
              <a:ext uri="{FF2B5EF4-FFF2-40B4-BE49-F238E27FC236}">
                <a16:creationId xmlns:a16="http://schemas.microsoft.com/office/drawing/2014/main" id="{2D4085B3-EC3E-4D3B-B51A-6EDDD342FA38}"/>
              </a:ext>
            </a:extLst>
          </p:cNvPr>
          <p:cNvSpPr txBox="1"/>
          <p:nvPr/>
        </p:nvSpPr>
        <p:spPr>
          <a:xfrm>
            <a:off x="5089524" y="2938089"/>
            <a:ext cx="4164013" cy="2539157"/>
          </a:xfrm>
          <a:prstGeom prst="rect">
            <a:avLst/>
          </a:prstGeom>
          <a:noFill/>
        </p:spPr>
        <p:txBody>
          <a:bodyPr>
            <a:spAutoFit/>
          </a:bodyPr>
          <a:lstStyle/>
          <a:p>
            <a:pPr algn="ctr">
              <a:defRPr/>
            </a:pPr>
            <a:r>
              <a:rPr lang="ja-JP" altLang="en-US" sz="2400" b="1" dirty="0">
                <a:latin typeface="游ゴシック" panose="020B0400000000000000" pitchFamily="50" charset="-128"/>
                <a:ea typeface="游ゴシック" panose="020B0400000000000000" pitchFamily="50" charset="-128"/>
              </a:rPr>
              <a:t>緩和ケア病棟</a:t>
            </a:r>
            <a:r>
              <a:rPr lang="en-US" altLang="ja-JP" sz="2400" b="1" dirty="0">
                <a:latin typeface="游ゴシック" panose="020B0400000000000000" pitchFamily="50" charset="-128"/>
                <a:ea typeface="游ゴシック" panose="020B0400000000000000" pitchFamily="50" charset="-128"/>
              </a:rPr>
              <a:t>(</a:t>
            </a:r>
            <a:r>
              <a:rPr lang="ja-JP" altLang="en-US" sz="2400" b="1" dirty="0">
                <a:latin typeface="游ゴシック" panose="020B0400000000000000" pitchFamily="50" charset="-128"/>
                <a:ea typeface="游ゴシック" panose="020B0400000000000000" pitchFamily="50" charset="-128"/>
              </a:rPr>
              <a:t>ホスピス</a:t>
            </a:r>
            <a:r>
              <a:rPr lang="en-US" altLang="ja-JP" sz="2400" b="1" dirty="0">
                <a:latin typeface="游ゴシック" panose="020B0400000000000000" pitchFamily="50" charset="-128"/>
                <a:ea typeface="游ゴシック" panose="020B0400000000000000" pitchFamily="50" charset="-128"/>
              </a:rPr>
              <a:t>)</a:t>
            </a:r>
          </a:p>
          <a:p>
            <a:pPr algn="ctr">
              <a:spcBef>
                <a:spcPts val="600"/>
              </a:spcBef>
              <a:defRPr/>
            </a:pPr>
            <a:endParaRPr lang="en-US" altLang="ja-JP" sz="1400" dirty="0">
              <a:latin typeface="游ゴシック" panose="020B0400000000000000" pitchFamily="50" charset="-128"/>
              <a:ea typeface="游ゴシック" panose="020B0400000000000000" pitchFamily="50" charset="-128"/>
            </a:endParaRPr>
          </a:p>
          <a:p>
            <a:pPr algn="ctr">
              <a:spcBef>
                <a:spcPts val="600"/>
              </a:spcBef>
              <a:defRPr/>
            </a:pPr>
            <a:r>
              <a:rPr lang="ja-JP" altLang="en-US" sz="2400" spc="-150" dirty="0">
                <a:latin typeface="游ゴシック" panose="020B0400000000000000" pitchFamily="50" charset="-128"/>
                <a:ea typeface="游ゴシック" panose="020B0400000000000000" pitchFamily="50" charset="-128"/>
              </a:rPr>
              <a:t>積極的治療が困難になり、</a:t>
            </a:r>
            <a:endParaRPr lang="en-US" altLang="ja-JP" sz="2400" spc="-150" dirty="0">
              <a:latin typeface="游ゴシック" panose="020B0400000000000000" pitchFamily="50" charset="-128"/>
              <a:ea typeface="游ゴシック" panose="020B0400000000000000" pitchFamily="50" charset="-128"/>
            </a:endParaRPr>
          </a:p>
          <a:p>
            <a:pPr algn="ctr">
              <a:spcBef>
                <a:spcPts val="600"/>
              </a:spcBef>
              <a:defRPr/>
            </a:pPr>
            <a:r>
              <a:rPr lang="ja-JP" altLang="en-US" sz="2400" spc="-150" dirty="0">
                <a:latin typeface="游ゴシック" panose="020B0400000000000000" pitchFamily="50" charset="-128"/>
                <a:ea typeface="游ゴシック" panose="020B0400000000000000" pitchFamily="50" charset="-128"/>
              </a:rPr>
              <a:t>入院して痛みや苦痛のケアを</a:t>
            </a:r>
            <a:endParaRPr lang="en-US" altLang="ja-JP" sz="2400" spc="-150" dirty="0">
              <a:latin typeface="游ゴシック" panose="020B0400000000000000" pitchFamily="50" charset="-128"/>
              <a:ea typeface="游ゴシック" panose="020B0400000000000000" pitchFamily="50" charset="-128"/>
            </a:endParaRPr>
          </a:p>
          <a:p>
            <a:pPr algn="ctr">
              <a:spcBef>
                <a:spcPts val="600"/>
              </a:spcBef>
              <a:defRPr/>
            </a:pPr>
            <a:r>
              <a:rPr lang="ja-JP" altLang="en-US" sz="2400" spc="-150" dirty="0">
                <a:latin typeface="游ゴシック" panose="020B0400000000000000" pitchFamily="50" charset="-128"/>
                <a:ea typeface="游ゴシック" panose="020B0400000000000000" pitchFamily="50" charset="-128"/>
              </a:rPr>
              <a:t>必要とする患者さんを</a:t>
            </a:r>
            <a:endParaRPr lang="en-US" altLang="ja-JP" sz="2400" spc="-150" dirty="0">
              <a:latin typeface="游ゴシック" panose="020B0400000000000000" pitchFamily="50" charset="-128"/>
              <a:ea typeface="游ゴシック" panose="020B0400000000000000" pitchFamily="50" charset="-128"/>
            </a:endParaRPr>
          </a:p>
          <a:p>
            <a:pPr algn="ctr">
              <a:spcBef>
                <a:spcPts val="600"/>
              </a:spcBef>
              <a:defRPr/>
            </a:pPr>
            <a:r>
              <a:rPr lang="ja-JP" altLang="en-US" sz="2400" spc="-150" dirty="0">
                <a:latin typeface="游ゴシック" panose="020B0400000000000000" pitchFamily="50" charset="-128"/>
                <a:ea typeface="游ゴシック" panose="020B0400000000000000" pitchFamily="50" charset="-128"/>
              </a:rPr>
              <a:t>対象にした病棟</a:t>
            </a:r>
            <a:endParaRPr lang="en-US" altLang="ja-JP" sz="2400" spc="-150" dirty="0">
              <a:latin typeface="游ゴシック" panose="020B0400000000000000" pitchFamily="50" charset="-128"/>
              <a:ea typeface="游ゴシック" panose="020B0400000000000000" pitchFamily="50" charset="-128"/>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円/楕円 13">
            <a:extLst>
              <a:ext uri="{FF2B5EF4-FFF2-40B4-BE49-F238E27FC236}">
                <a16:creationId xmlns:a16="http://schemas.microsoft.com/office/drawing/2014/main" id="{A0E1C706-50EB-40B5-8BED-87F18FF45D3B}"/>
              </a:ext>
            </a:extLst>
          </p:cNvPr>
          <p:cNvSpPr/>
          <p:nvPr/>
        </p:nvSpPr>
        <p:spPr>
          <a:xfrm>
            <a:off x="5326063" y="2362200"/>
            <a:ext cx="3690937" cy="3690938"/>
          </a:xfrm>
          <a:prstGeom prst="ellipse">
            <a:avLst/>
          </a:prstGeom>
          <a:gradFill flip="none" rotWithShape="1">
            <a:gsLst>
              <a:gs pos="0">
                <a:srgbClr val="E6A0B0"/>
              </a:gs>
              <a:gs pos="100000">
                <a:schemeClr val="accent2">
                  <a:lumMod val="20000"/>
                  <a:lumOff val="80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3" name="円/楕円 12">
            <a:extLst>
              <a:ext uri="{FF2B5EF4-FFF2-40B4-BE49-F238E27FC236}">
                <a16:creationId xmlns:a16="http://schemas.microsoft.com/office/drawing/2014/main" id="{1B2D9334-7A8C-426B-9984-B8975E441B8D}"/>
              </a:ext>
            </a:extLst>
          </p:cNvPr>
          <p:cNvSpPr/>
          <p:nvPr/>
        </p:nvSpPr>
        <p:spPr>
          <a:xfrm>
            <a:off x="804863" y="2362200"/>
            <a:ext cx="3690937" cy="3690938"/>
          </a:xfrm>
          <a:prstGeom prst="ellipse">
            <a:avLst/>
          </a:prstGeom>
          <a:gradFill flip="none" rotWithShape="1">
            <a:gsLst>
              <a:gs pos="0">
                <a:srgbClr val="E6A0B0"/>
              </a:gs>
              <a:gs pos="100000">
                <a:schemeClr val="accent2">
                  <a:lumMod val="20000"/>
                  <a:lumOff val="80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6" name="正方形/長方形 5">
            <a:extLst>
              <a:ext uri="{FF2B5EF4-FFF2-40B4-BE49-F238E27FC236}">
                <a16:creationId xmlns:a16="http://schemas.microsoft.com/office/drawing/2014/main" id="{8609FE56-F396-459C-8FA7-697E3EBE3D98}"/>
              </a:ext>
            </a:extLst>
          </p:cNvPr>
          <p:cNvSpPr/>
          <p:nvPr/>
        </p:nvSpPr>
        <p:spPr>
          <a:xfrm>
            <a:off x="0" y="0"/>
            <a:ext cx="9906000" cy="1117600"/>
          </a:xfrm>
          <a:prstGeom prst="rect">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pic>
        <p:nvPicPr>
          <p:cNvPr id="82953" name="図 6">
            <a:extLst>
              <a:ext uri="{FF2B5EF4-FFF2-40B4-BE49-F238E27FC236}">
                <a16:creationId xmlns:a16="http://schemas.microsoft.com/office/drawing/2014/main" id="{04F37B25-5B6E-4CD3-B41F-15D746A6CBF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正方形/長方形 9">
            <a:extLst>
              <a:ext uri="{FF2B5EF4-FFF2-40B4-BE49-F238E27FC236}">
                <a16:creationId xmlns:a16="http://schemas.microsoft.com/office/drawing/2014/main" id="{0AE29285-6314-41E6-A33E-6B887E56B2C3}"/>
              </a:ext>
            </a:extLst>
          </p:cNvPr>
          <p:cNvSpPr/>
          <p:nvPr/>
        </p:nvSpPr>
        <p:spPr>
          <a:xfrm>
            <a:off x="3175000" y="1279525"/>
            <a:ext cx="3479800" cy="804863"/>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82957" name="テキスト ボックス 14">
            <a:extLst>
              <a:ext uri="{FF2B5EF4-FFF2-40B4-BE49-F238E27FC236}">
                <a16:creationId xmlns:a16="http://schemas.microsoft.com/office/drawing/2014/main" id="{756E9507-83ED-4E18-B388-F6A084ABB7D0}"/>
              </a:ext>
            </a:extLst>
          </p:cNvPr>
          <p:cNvSpPr txBox="1">
            <a:spLocks noChangeArrowheads="1"/>
          </p:cNvSpPr>
          <p:nvPr/>
        </p:nvSpPr>
        <p:spPr bwMode="auto">
          <a:xfrm>
            <a:off x="877888" y="260350"/>
            <a:ext cx="8074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3600" b="1">
                <a:solidFill>
                  <a:schemeClr val="bg1"/>
                </a:solidFill>
                <a:latin typeface="游ゴシック" panose="020B0400000000000000" pitchFamily="50" charset="-128"/>
                <a:ea typeface="游ゴシック" panose="020B0400000000000000" pitchFamily="50" charset="-128"/>
              </a:rPr>
              <a:t>苦痛を和らげてくれる専門家がいます</a:t>
            </a:r>
            <a:endParaRPr lang="en-US" altLang="ja-JP" sz="3600" b="1">
              <a:solidFill>
                <a:schemeClr val="bg1"/>
              </a:solidFill>
              <a:latin typeface="游ゴシック" panose="020B0400000000000000" pitchFamily="50" charset="-128"/>
              <a:ea typeface="游ゴシック" panose="020B0400000000000000" pitchFamily="50" charset="-128"/>
            </a:endParaRPr>
          </a:p>
        </p:txBody>
      </p:sp>
      <p:sp>
        <p:nvSpPr>
          <p:cNvPr id="82958" name="テキスト ボックス 15">
            <a:extLst>
              <a:ext uri="{FF2B5EF4-FFF2-40B4-BE49-F238E27FC236}">
                <a16:creationId xmlns:a16="http://schemas.microsoft.com/office/drawing/2014/main" id="{2A37B193-DAAA-4FCC-913B-6EFFFC63E108}"/>
              </a:ext>
            </a:extLst>
          </p:cNvPr>
          <p:cNvSpPr txBox="1">
            <a:spLocks noChangeArrowheads="1"/>
          </p:cNvSpPr>
          <p:nvPr/>
        </p:nvSpPr>
        <p:spPr bwMode="auto">
          <a:xfrm>
            <a:off x="3392488" y="1430338"/>
            <a:ext cx="3044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b="1">
                <a:solidFill>
                  <a:srgbClr val="891B86"/>
                </a:solidFill>
                <a:latin typeface="游ゴシック" panose="020B0400000000000000" pitchFamily="50" charset="-128"/>
                <a:ea typeface="游ゴシック" panose="020B0400000000000000" pitchFamily="50" charset="-128"/>
              </a:rPr>
              <a:t>体の痛み</a:t>
            </a:r>
            <a:endParaRPr lang="en-US" altLang="ja-JP" b="1">
              <a:solidFill>
                <a:srgbClr val="891B86"/>
              </a:solidFill>
              <a:latin typeface="游ゴシック" panose="020B0400000000000000" pitchFamily="50" charset="-128"/>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2732B512-3941-4EA7-BA9F-48191DC81ADB}"/>
              </a:ext>
            </a:extLst>
          </p:cNvPr>
          <p:cNvSpPr txBox="1"/>
          <p:nvPr/>
        </p:nvSpPr>
        <p:spPr>
          <a:xfrm>
            <a:off x="476250" y="2676525"/>
            <a:ext cx="4348163" cy="3062288"/>
          </a:xfrm>
          <a:prstGeom prst="rect">
            <a:avLst/>
          </a:prstGeom>
          <a:noFill/>
        </p:spPr>
        <p:txBody>
          <a:bodyPr>
            <a:spAutoFit/>
          </a:bodyPr>
          <a:lstStyle/>
          <a:p>
            <a:pPr algn="ctr">
              <a:defRPr/>
            </a:pPr>
            <a:r>
              <a:rPr lang="ja-JP" altLang="en-US" sz="2400" b="1" dirty="0">
                <a:latin typeface="游ゴシック" panose="020B0400000000000000" pitchFamily="50" charset="-128"/>
                <a:ea typeface="游ゴシック" panose="020B0400000000000000" pitchFamily="50" charset="-128"/>
              </a:rPr>
              <a:t>緩和ケアチーム</a:t>
            </a:r>
            <a:endParaRPr lang="en-US" altLang="ja-JP" sz="2400" b="1" dirty="0">
              <a:latin typeface="游ゴシック" panose="020B0400000000000000" pitchFamily="50" charset="-128"/>
              <a:ea typeface="游ゴシック" panose="020B0400000000000000" pitchFamily="50" charset="-128"/>
            </a:endParaRPr>
          </a:p>
          <a:p>
            <a:pPr algn="ctr">
              <a:defRPr/>
            </a:pPr>
            <a:endParaRPr lang="en-US" altLang="ja-JP" sz="2400" dirty="0">
              <a:latin typeface="游ゴシック" panose="020B0400000000000000" pitchFamily="50" charset="-128"/>
              <a:ea typeface="游ゴシック" panose="020B0400000000000000" pitchFamily="50" charset="-128"/>
            </a:endParaRPr>
          </a:p>
          <a:p>
            <a:pPr algn="ctr">
              <a:spcBef>
                <a:spcPts val="600"/>
              </a:spcBef>
              <a:defRPr/>
            </a:pPr>
            <a:r>
              <a:rPr lang="ja-JP" altLang="en-US" sz="2400" spc="-300" dirty="0">
                <a:latin typeface="游ゴシック" panose="020B0400000000000000" pitchFamily="50" charset="-128"/>
                <a:ea typeface="游ゴシック" panose="020B0400000000000000" pitchFamily="50" charset="-128"/>
              </a:rPr>
              <a:t>一般病棟の入院患者さんに対して</a:t>
            </a:r>
            <a:endParaRPr lang="en-US" altLang="ja-JP" sz="2400" spc="-300" dirty="0">
              <a:latin typeface="游ゴシック" panose="020B0400000000000000" pitchFamily="50" charset="-128"/>
              <a:ea typeface="游ゴシック" panose="020B0400000000000000" pitchFamily="50" charset="-128"/>
            </a:endParaRPr>
          </a:p>
          <a:p>
            <a:pPr algn="ctr">
              <a:spcBef>
                <a:spcPts val="600"/>
              </a:spcBef>
              <a:defRPr/>
            </a:pPr>
            <a:r>
              <a:rPr lang="ja-JP" altLang="en-US" sz="2400" spc="-300" dirty="0">
                <a:latin typeface="游ゴシック" panose="020B0400000000000000" pitchFamily="50" charset="-128"/>
                <a:ea typeface="游ゴシック" panose="020B0400000000000000" pitchFamily="50" charset="-128"/>
              </a:rPr>
              <a:t>担当医や病棟看護師と協力し、</a:t>
            </a:r>
            <a:endParaRPr lang="en-US" altLang="ja-JP" sz="2400" spc="-300" dirty="0">
              <a:latin typeface="游ゴシック" panose="020B0400000000000000" pitchFamily="50" charset="-128"/>
              <a:ea typeface="游ゴシック" panose="020B0400000000000000" pitchFamily="50" charset="-128"/>
            </a:endParaRPr>
          </a:p>
          <a:p>
            <a:pPr algn="ctr">
              <a:spcBef>
                <a:spcPts val="600"/>
              </a:spcBef>
              <a:defRPr/>
            </a:pPr>
            <a:r>
              <a:rPr lang="ja-JP" altLang="en-US" sz="2400" spc="-300" dirty="0">
                <a:latin typeface="游ゴシック" panose="020B0400000000000000" pitchFamily="50" charset="-128"/>
                <a:ea typeface="游ゴシック" panose="020B0400000000000000" pitchFamily="50" charset="-128"/>
              </a:rPr>
              <a:t>他職種のチームで</a:t>
            </a:r>
            <a:endParaRPr lang="en-US" altLang="ja-JP" sz="2400" spc="-300" dirty="0">
              <a:latin typeface="游ゴシック" panose="020B0400000000000000" pitchFamily="50" charset="-128"/>
              <a:ea typeface="游ゴシック" panose="020B0400000000000000" pitchFamily="50" charset="-128"/>
            </a:endParaRPr>
          </a:p>
          <a:p>
            <a:pPr algn="ctr">
              <a:spcBef>
                <a:spcPts val="600"/>
              </a:spcBef>
              <a:defRPr/>
            </a:pPr>
            <a:r>
              <a:rPr lang="ja-JP" altLang="en-US" sz="2400" spc="-300" dirty="0">
                <a:latin typeface="游ゴシック" panose="020B0400000000000000" pitchFamily="50" charset="-128"/>
                <a:ea typeface="游ゴシック" panose="020B0400000000000000" pitchFamily="50" charset="-128"/>
              </a:rPr>
              <a:t>痛みの治療やがんに伴う</a:t>
            </a:r>
            <a:endParaRPr lang="en-US" altLang="ja-JP" sz="2400" spc="-300" dirty="0">
              <a:latin typeface="游ゴシック" panose="020B0400000000000000" pitchFamily="50" charset="-128"/>
              <a:ea typeface="游ゴシック" panose="020B0400000000000000" pitchFamily="50" charset="-128"/>
            </a:endParaRPr>
          </a:p>
          <a:p>
            <a:pPr algn="ctr">
              <a:spcBef>
                <a:spcPts val="600"/>
              </a:spcBef>
              <a:defRPr/>
            </a:pPr>
            <a:r>
              <a:rPr lang="ja-JP" altLang="en-US" sz="2400" spc="-300" dirty="0">
                <a:latin typeface="游ゴシック" panose="020B0400000000000000" pitchFamily="50" charset="-128"/>
                <a:ea typeface="游ゴシック" panose="020B0400000000000000" pitchFamily="50" charset="-128"/>
              </a:rPr>
              <a:t>苦痛の軽減を行う</a:t>
            </a:r>
          </a:p>
        </p:txBody>
      </p:sp>
      <p:sp>
        <p:nvSpPr>
          <p:cNvPr id="19" name="テキスト ボックス 18">
            <a:extLst>
              <a:ext uri="{FF2B5EF4-FFF2-40B4-BE49-F238E27FC236}">
                <a16:creationId xmlns:a16="http://schemas.microsoft.com/office/drawing/2014/main" id="{7199B47C-85C5-4628-A3A3-763132DE55CF}"/>
              </a:ext>
            </a:extLst>
          </p:cNvPr>
          <p:cNvSpPr txBox="1"/>
          <p:nvPr/>
        </p:nvSpPr>
        <p:spPr>
          <a:xfrm>
            <a:off x="5002213" y="2708275"/>
            <a:ext cx="4348162" cy="3062288"/>
          </a:xfrm>
          <a:prstGeom prst="rect">
            <a:avLst/>
          </a:prstGeom>
          <a:noFill/>
        </p:spPr>
        <p:txBody>
          <a:bodyPr>
            <a:spAutoFit/>
          </a:bodyPr>
          <a:lstStyle/>
          <a:p>
            <a:pPr algn="ctr">
              <a:defRPr/>
            </a:pPr>
            <a:r>
              <a:rPr lang="ja-JP" altLang="en-US" sz="2400" b="1" dirty="0">
                <a:latin typeface="游ゴシック" panose="020B0400000000000000" pitchFamily="50" charset="-128"/>
                <a:ea typeface="游ゴシック" panose="020B0400000000000000" pitchFamily="50" charset="-128"/>
              </a:rPr>
              <a:t>在宅緩和ケア</a:t>
            </a:r>
            <a:endParaRPr lang="en-US" altLang="ja-JP" sz="2400" b="1" dirty="0">
              <a:latin typeface="游ゴシック" panose="020B0400000000000000" pitchFamily="50" charset="-128"/>
              <a:ea typeface="游ゴシック" panose="020B0400000000000000" pitchFamily="50" charset="-128"/>
            </a:endParaRPr>
          </a:p>
          <a:p>
            <a:pPr algn="ctr">
              <a:defRPr/>
            </a:pPr>
            <a:endParaRPr lang="en-US" altLang="ja-JP" sz="2400" dirty="0">
              <a:latin typeface="游ゴシック" panose="020B0400000000000000" pitchFamily="50" charset="-128"/>
              <a:ea typeface="游ゴシック" panose="020B0400000000000000" pitchFamily="50" charset="-128"/>
            </a:endParaRPr>
          </a:p>
          <a:p>
            <a:pPr algn="ctr">
              <a:spcBef>
                <a:spcPts val="600"/>
              </a:spcBef>
              <a:defRPr/>
            </a:pPr>
            <a:r>
              <a:rPr lang="ja-JP" altLang="en-US" sz="2400" spc="-300" dirty="0">
                <a:latin typeface="游ゴシック" panose="020B0400000000000000" pitchFamily="50" charset="-128"/>
                <a:ea typeface="游ゴシック" panose="020B0400000000000000" pitchFamily="50" charset="-128"/>
              </a:rPr>
              <a:t>痛みのケアは自宅でも</a:t>
            </a:r>
            <a:endParaRPr lang="en-US" altLang="ja-JP" sz="2400" spc="-300" dirty="0">
              <a:latin typeface="游ゴシック" panose="020B0400000000000000" pitchFamily="50" charset="-128"/>
              <a:ea typeface="游ゴシック" panose="020B0400000000000000" pitchFamily="50" charset="-128"/>
            </a:endParaRPr>
          </a:p>
          <a:p>
            <a:pPr algn="ctr">
              <a:spcBef>
                <a:spcPts val="600"/>
              </a:spcBef>
              <a:defRPr/>
            </a:pPr>
            <a:r>
              <a:rPr lang="ja-JP" altLang="en-US" sz="2400" spc="-300" dirty="0">
                <a:latin typeface="游ゴシック" panose="020B0400000000000000" pitchFamily="50" charset="-128"/>
                <a:ea typeface="游ゴシック" panose="020B0400000000000000" pitchFamily="50" charset="-128"/>
              </a:rPr>
              <a:t>入院中と同じように</a:t>
            </a:r>
            <a:endParaRPr lang="en-US" altLang="ja-JP" sz="2400" spc="-300" dirty="0">
              <a:latin typeface="游ゴシック" panose="020B0400000000000000" pitchFamily="50" charset="-128"/>
              <a:ea typeface="游ゴシック" panose="020B0400000000000000" pitchFamily="50" charset="-128"/>
            </a:endParaRPr>
          </a:p>
          <a:p>
            <a:pPr algn="ctr">
              <a:spcBef>
                <a:spcPts val="600"/>
              </a:spcBef>
              <a:defRPr/>
            </a:pPr>
            <a:r>
              <a:rPr lang="ja-JP" altLang="en-US" sz="2400" spc="-300" dirty="0">
                <a:latin typeface="游ゴシック" panose="020B0400000000000000" pitchFamily="50" charset="-128"/>
                <a:ea typeface="游ゴシック" panose="020B0400000000000000" pitchFamily="50" charset="-128"/>
              </a:rPr>
              <a:t>在宅医や地域の</a:t>
            </a:r>
            <a:endParaRPr lang="en-US" altLang="ja-JP" sz="2400" spc="-300" dirty="0">
              <a:latin typeface="游ゴシック" panose="020B0400000000000000" pitchFamily="50" charset="-128"/>
              <a:ea typeface="游ゴシック" panose="020B0400000000000000" pitchFamily="50" charset="-128"/>
            </a:endParaRPr>
          </a:p>
          <a:p>
            <a:pPr algn="ctr">
              <a:spcBef>
                <a:spcPts val="600"/>
              </a:spcBef>
              <a:defRPr/>
            </a:pPr>
            <a:r>
              <a:rPr lang="ja-JP" altLang="en-US" sz="2400" spc="-300" dirty="0">
                <a:latin typeface="游ゴシック" panose="020B0400000000000000" pitchFamily="50" charset="-128"/>
                <a:ea typeface="游ゴシック" panose="020B0400000000000000" pitchFamily="50" charset="-128"/>
              </a:rPr>
              <a:t>在宅緩和ケアチームから</a:t>
            </a:r>
            <a:endParaRPr lang="en-US" altLang="ja-JP" sz="2400" spc="-300" dirty="0">
              <a:latin typeface="游ゴシック" panose="020B0400000000000000" pitchFamily="50" charset="-128"/>
              <a:ea typeface="游ゴシック" panose="020B0400000000000000" pitchFamily="50" charset="-128"/>
            </a:endParaRPr>
          </a:p>
          <a:p>
            <a:pPr algn="ctr">
              <a:spcBef>
                <a:spcPts val="600"/>
              </a:spcBef>
              <a:defRPr/>
            </a:pPr>
            <a:r>
              <a:rPr lang="ja-JP" altLang="en-US" sz="2400" spc="-300" dirty="0">
                <a:latin typeface="游ゴシック" panose="020B0400000000000000" pitchFamily="50" charset="-128"/>
                <a:ea typeface="游ゴシック" panose="020B0400000000000000" pitchFamily="50" charset="-128"/>
              </a:rPr>
              <a:t>受けられる</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D74B1E67-4FD4-480A-9BD7-D1DE4F3974AB}"/>
              </a:ext>
            </a:extLst>
          </p:cNvPr>
          <p:cNvSpPr/>
          <p:nvPr/>
        </p:nvSpPr>
        <p:spPr>
          <a:xfrm>
            <a:off x="0" y="0"/>
            <a:ext cx="9906000" cy="1117600"/>
          </a:xfrm>
          <a:prstGeom prst="rect">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7" name="正方形/長方形 6">
            <a:extLst>
              <a:ext uri="{FF2B5EF4-FFF2-40B4-BE49-F238E27FC236}">
                <a16:creationId xmlns:a16="http://schemas.microsoft.com/office/drawing/2014/main" id="{F0D4476C-2030-4F82-B8D6-8A7DF34F959A}"/>
              </a:ext>
            </a:extLst>
          </p:cNvPr>
          <p:cNvSpPr/>
          <p:nvPr/>
        </p:nvSpPr>
        <p:spPr>
          <a:xfrm>
            <a:off x="3175000" y="1582738"/>
            <a:ext cx="3479800" cy="806450"/>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pic>
        <p:nvPicPr>
          <p:cNvPr id="83974" name="図 7">
            <a:extLst>
              <a:ext uri="{FF2B5EF4-FFF2-40B4-BE49-F238E27FC236}">
                <a16:creationId xmlns:a16="http://schemas.microsoft.com/office/drawing/2014/main" id="{22FA3ACD-A54F-43E7-9FA4-34E13C318F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6" name="テキスト ボックス 7">
            <a:extLst>
              <a:ext uri="{FF2B5EF4-FFF2-40B4-BE49-F238E27FC236}">
                <a16:creationId xmlns:a16="http://schemas.microsoft.com/office/drawing/2014/main" id="{9C55445C-2476-4A4B-BFAA-14CC57C10676}"/>
              </a:ext>
            </a:extLst>
          </p:cNvPr>
          <p:cNvSpPr txBox="1">
            <a:spLocks noChangeArrowheads="1"/>
          </p:cNvSpPr>
          <p:nvPr/>
        </p:nvSpPr>
        <p:spPr bwMode="auto">
          <a:xfrm>
            <a:off x="877888" y="260350"/>
            <a:ext cx="8074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3600" b="1">
                <a:solidFill>
                  <a:schemeClr val="bg1"/>
                </a:solidFill>
                <a:latin typeface="游ゴシック" panose="020B0400000000000000" pitchFamily="50" charset="-128"/>
                <a:ea typeface="游ゴシック" panose="020B0400000000000000" pitchFamily="50" charset="-128"/>
              </a:rPr>
              <a:t>苦痛を和らげてくれる専門家がいます</a:t>
            </a:r>
            <a:endParaRPr lang="en-US" altLang="ja-JP" sz="3600" b="1">
              <a:solidFill>
                <a:schemeClr val="bg1"/>
              </a:solidFill>
              <a:latin typeface="游ゴシック" panose="020B0400000000000000" pitchFamily="50" charset="-128"/>
              <a:ea typeface="游ゴシック" panose="020B0400000000000000" pitchFamily="50" charset="-128"/>
            </a:endParaRPr>
          </a:p>
        </p:txBody>
      </p:sp>
      <p:sp>
        <p:nvSpPr>
          <p:cNvPr id="83977" name="テキスト ボックス 8">
            <a:extLst>
              <a:ext uri="{FF2B5EF4-FFF2-40B4-BE49-F238E27FC236}">
                <a16:creationId xmlns:a16="http://schemas.microsoft.com/office/drawing/2014/main" id="{FB19D0A3-112E-40B5-A22A-76A6594BDDDD}"/>
              </a:ext>
            </a:extLst>
          </p:cNvPr>
          <p:cNvSpPr txBox="1">
            <a:spLocks noChangeArrowheads="1"/>
          </p:cNvSpPr>
          <p:nvPr/>
        </p:nvSpPr>
        <p:spPr bwMode="auto">
          <a:xfrm>
            <a:off x="3392488" y="1689100"/>
            <a:ext cx="30448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b="1">
                <a:solidFill>
                  <a:srgbClr val="891B86"/>
                </a:solidFill>
                <a:latin typeface="游ゴシック" panose="020B0400000000000000" pitchFamily="50" charset="-128"/>
                <a:ea typeface="游ゴシック" panose="020B0400000000000000" pitchFamily="50" charset="-128"/>
              </a:rPr>
              <a:t>心のつらさ</a:t>
            </a:r>
            <a:endParaRPr lang="en-US" altLang="ja-JP" b="1">
              <a:solidFill>
                <a:srgbClr val="891B86"/>
              </a:solidFill>
              <a:latin typeface="游ゴシック" panose="020B0400000000000000" pitchFamily="50" charset="-128"/>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46F17F94-332A-4A33-A7B6-4F4869B20D04}"/>
              </a:ext>
            </a:extLst>
          </p:cNvPr>
          <p:cNvSpPr txBox="1"/>
          <p:nvPr/>
        </p:nvSpPr>
        <p:spPr>
          <a:xfrm>
            <a:off x="627063" y="2727325"/>
            <a:ext cx="8575675" cy="3140075"/>
          </a:xfrm>
          <a:prstGeom prst="rect">
            <a:avLst/>
          </a:prstGeom>
          <a:noFill/>
        </p:spPr>
        <p:txBody>
          <a:bodyPr>
            <a:spAutoFit/>
          </a:bodyPr>
          <a:lstStyle/>
          <a:p>
            <a:pPr algn="ctr">
              <a:spcBef>
                <a:spcPts val="600"/>
              </a:spcBef>
              <a:defRPr/>
            </a:pPr>
            <a:r>
              <a:rPr lang="ja-JP" altLang="en-US" sz="2400" spc="-150" dirty="0">
                <a:latin typeface="游ゴシック" panose="020B0400000000000000" pitchFamily="50" charset="-128"/>
                <a:ea typeface="游ゴシック" panose="020B0400000000000000" pitchFamily="50" charset="-128"/>
              </a:rPr>
              <a:t>つらい気持ちは、家族や友人、医師、看護師</a:t>
            </a:r>
            <a:endParaRPr lang="en-US" altLang="ja-JP" sz="2400" spc="-150" dirty="0">
              <a:latin typeface="游ゴシック" panose="020B0400000000000000" pitchFamily="50" charset="-128"/>
              <a:ea typeface="游ゴシック" panose="020B0400000000000000" pitchFamily="50" charset="-128"/>
            </a:endParaRPr>
          </a:p>
          <a:p>
            <a:pPr algn="ctr">
              <a:spcBef>
                <a:spcPts val="600"/>
              </a:spcBef>
              <a:defRPr/>
            </a:pPr>
            <a:r>
              <a:rPr lang="ja-JP" altLang="en-US" sz="2400" spc="-150" dirty="0">
                <a:latin typeface="游ゴシック" panose="020B0400000000000000" pitchFamily="50" charset="-128"/>
                <a:ea typeface="游ゴシック" panose="020B0400000000000000" pitchFamily="50" charset="-128"/>
              </a:rPr>
              <a:t>相談支援センターのスタッフに打ち明けることで</a:t>
            </a:r>
            <a:endParaRPr lang="en-US" altLang="ja-JP" sz="2400" spc="-150" dirty="0">
              <a:latin typeface="游ゴシック" panose="020B0400000000000000" pitchFamily="50" charset="-128"/>
              <a:ea typeface="游ゴシック" panose="020B0400000000000000" pitchFamily="50" charset="-128"/>
            </a:endParaRPr>
          </a:p>
          <a:p>
            <a:pPr algn="ctr">
              <a:spcBef>
                <a:spcPts val="600"/>
              </a:spcBef>
              <a:defRPr/>
            </a:pPr>
            <a:r>
              <a:rPr lang="ja-JP" altLang="en-US" sz="2400" spc="-150" dirty="0">
                <a:latin typeface="游ゴシック" panose="020B0400000000000000" pitchFamily="50" charset="-128"/>
                <a:ea typeface="游ゴシック" panose="020B0400000000000000" pitchFamily="50" charset="-128"/>
              </a:rPr>
              <a:t>徐々に落ち着くことが多いものの</a:t>
            </a:r>
            <a:endParaRPr lang="en-US" altLang="ja-JP" sz="2400" spc="-150" dirty="0">
              <a:latin typeface="游ゴシック" panose="020B0400000000000000" pitchFamily="50" charset="-128"/>
              <a:ea typeface="游ゴシック" panose="020B0400000000000000" pitchFamily="50" charset="-128"/>
            </a:endParaRPr>
          </a:p>
          <a:p>
            <a:pPr algn="ctr">
              <a:spcBef>
                <a:spcPts val="600"/>
              </a:spcBef>
              <a:defRPr/>
            </a:pPr>
            <a:r>
              <a:rPr lang="en-US" altLang="ja-JP" sz="2400" spc="-150" dirty="0">
                <a:latin typeface="游ゴシック" panose="020B0400000000000000" pitchFamily="50" charset="-128"/>
                <a:ea typeface="游ゴシック" panose="020B0400000000000000" pitchFamily="50" charset="-128"/>
              </a:rPr>
              <a:t>2</a:t>
            </a:r>
            <a:r>
              <a:rPr lang="ja-JP" altLang="en-US" sz="2400" spc="-150" dirty="0">
                <a:latin typeface="游ゴシック" panose="020B0400000000000000" pitchFamily="50" charset="-128"/>
                <a:ea typeface="游ゴシック" panose="020B0400000000000000" pitchFamily="50" charset="-128"/>
              </a:rPr>
              <a:t>～</a:t>
            </a:r>
            <a:r>
              <a:rPr lang="en-US" altLang="ja-JP" sz="2400" spc="-150" dirty="0">
                <a:latin typeface="游ゴシック" panose="020B0400000000000000" pitchFamily="50" charset="-128"/>
                <a:ea typeface="游ゴシック" panose="020B0400000000000000" pitchFamily="50" charset="-128"/>
              </a:rPr>
              <a:t>3</a:t>
            </a:r>
            <a:r>
              <a:rPr lang="ja-JP" altLang="en-US" sz="2400" spc="-150" dirty="0">
                <a:latin typeface="游ゴシック" panose="020B0400000000000000" pitchFamily="50" charset="-128"/>
                <a:ea typeface="游ゴシック" panose="020B0400000000000000" pitchFamily="50" charset="-128"/>
              </a:rPr>
              <a:t>割の患者さんと家族は心の専門家の治療が</a:t>
            </a:r>
            <a:endParaRPr lang="en-US" altLang="ja-JP" sz="2400" spc="-150" dirty="0">
              <a:latin typeface="游ゴシック" panose="020B0400000000000000" pitchFamily="50" charset="-128"/>
              <a:ea typeface="游ゴシック" panose="020B0400000000000000" pitchFamily="50" charset="-128"/>
            </a:endParaRPr>
          </a:p>
          <a:p>
            <a:pPr algn="ctr">
              <a:spcBef>
                <a:spcPts val="600"/>
              </a:spcBef>
              <a:defRPr/>
            </a:pPr>
            <a:r>
              <a:rPr lang="ja-JP" altLang="en-US" sz="2400" spc="-150" dirty="0">
                <a:latin typeface="游ゴシック" panose="020B0400000000000000" pitchFamily="50" charset="-128"/>
                <a:ea typeface="游ゴシック" panose="020B0400000000000000" pitchFamily="50" charset="-128"/>
              </a:rPr>
              <a:t>必要だと言われています</a:t>
            </a:r>
            <a:endParaRPr lang="en-US" altLang="ja-JP" sz="2400" spc="-150" dirty="0">
              <a:latin typeface="游ゴシック" panose="020B0400000000000000" pitchFamily="50" charset="-128"/>
              <a:ea typeface="游ゴシック" panose="020B0400000000000000" pitchFamily="50" charset="-128"/>
            </a:endParaRPr>
          </a:p>
          <a:p>
            <a:pPr algn="ctr">
              <a:spcBef>
                <a:spcPts val="600"/>
              </a:spcBef>
              <a:defRPr/>
            </a:pPr>
            <a:r>
              <a:rPr lang="ja-JP" altLang="en-US" sz="2400" spc="-150" dirty="0">
                <a:latin typeface="游ゴシック" panose="020B0400000000000000" pitchFamily="50" charset="-128"/>
                <a:ea typeface="游ゴシック" panose="020B0400000000000000" pitchFamily="50" charset="-128"/>
              </a:rPr>
              <a:t>眠れないなど生活に支障が出ているようなら</a:t>
            </a:r>
            <a:endParaRPr lang="en-US" altLang="ja-JP" sz="2400" spc="-150" dirty="0">
              <a:latin typeface="游ゴシック" panose="020B0400000000000000" pitchFamily="50" charset="-128"/>
              <a:ea typeface="游ゴシック" panose="020B0400000000000000" pitchFamily="50" charset="-128"/>
            </a:endParaRPr>
          </a:p>
          <a:p>
            <a:pPr algn="ctr">
              <a:spcBef>
                <a:spcPts val="600"/>
              </a:spcBef>
              <a:defRPr/>
            </a:pPr>
            <a:r>
              <a:rPr lang="ja-JP" altLang="en-US" sz="2400" spc="-150" dirty="0">
                <a:latin typeface="游ゴシック" panose="020B0400000000000000" pitchFamily="50" charset="-128"/>
                <a:ea typeface="游ゴシック" panose="020B0400000000000000" pitchFamily="50" charset="-128"/>
              </a:rPr>
              <a:t>担当医や看護師に相談し心の専門家を紹介してもらいましょう</a:t>
            </a:r>
            <a:endParaRPr lang="en-US" altLang="ja-JP" sz="2400" spc="-150" dirty="0">
              <a:latin typeface="游ゴシック" panose="020B0400000000000000" pitchFamily="50" charset="-128"/>
              <a:ea typeface="游ゴシック" panose="020B0400000000000000" pitchFamily="50" charset="-128"/>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円/楕円 17">
            <a:extLst>
              <a:ext uri="{FF2B5EF4-FFF2-40B4-BE49-F238E27FC236}">
                <a16:creationId xmlns:a16="http://schemas.microsoft.com/office/drawing/2014/main" id="{C6E25FF5-6A75-47BC-9FC2-725E56AB6CCE}"/>
              </a:ext>
            </a:extLst>
          </p:cNvPr>
          <p:cNvSpPr/>
          <p:nvPr/>
        </p:nvSpPr>
        <p:spPr>
          <a:xfrm>
            <a:off x="3395663" y="2498725"/>
            <a:ext cx="3048000" cy="3521075"/>
          </a:xfrm>
          <a:prstGeom prst="ellipse">
            <a:avLst/>
          </a:prstGeom>
          <a:gradFill flip="none" rotWithShape="1">
            <a:gsLst>
              <a:gs pos="0">
                <a:schemeClr val="accent6">
                  <a:lumMod val="20000"/>
                  <a:lumOff val="80000"/>
                </a:schemeClr>
              </a:gs>
              <a:gs pos="100000">
                <a:schemeClr val="accent6">
                  <a:lumMod val="40000"/>
                  <a:lumOff val="60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9" name="円/楕円 18">
            <a:extLst>
              <a:ext uri="{FF2B5EF4-FFF2-40B4-BE49-F238E27FC236}">
                <a16:creationId xmlns:a16="http://schemas.microsoft.com/office/drawing/2014/main" id="{A90CA76D-6978-421B-BA86-099F6703FBD4}"/>
              </a:ext>
            </a:extLst>
          </p:cNvPr>
          <p:cNvSpPr/>
          <p:nvPr/>
        </p:nvSpPr>
        <p:spPr>
          <a:xfrm>
            <a:off x="6662738" y="2498725"/>
            <a:ext cx="3048000" cy="3521075"/>
          </a:xfrm>
          <a:prstGeom prst="ellipse">
            <a:avLst/>
          </a:prstGeom>
          <a:gradFill flip="none" rotWithShape="1">
            <a:gsLst>
              <a:gs pos="0">
                <a:schemeClr val="accent6">
                  <a:lumMod val="20000"/>
                  <a:lumOff val="80000"/>
                </a:schemeClr>
              </a:gs>
              <a:gs pos="100000">
                <a:schemeClr val="accent6">
                  <a:lumMod val="40000"/>
                  <a:lumOff val="60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4" name="正方形/長方形 3">
            <a:extLst>
              <a:ext uri="{FF2B5EF4-FFF2-40B4-BE49-F238E27FC236}">
                <a16:creationId xmlns:a16="http://schemas.microsoft.com/office/drawing/2014/main" id="{C6A54900-11BF-4027-A592-BA58D2B4DFA9}"/>
              </a:ext>
            </a:extLst>
          </p:cNvPr>
          <p:cNvSpPr/>
          <p:nvPr/>
        </p:nvSpPr>
        <p:spPr>
          <a:xfrm>
            <a:off x="0" y="0"/>
            <a:ext cx="9906000" cy="1117600"/>
          </a:xfrm>
          <a:prstGeom prst="rect">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pic>
        <p:nvPicPr>
          <p:cNvPr id="84998" name="図 5">
            <a:extLst>
              <a:ext uri="{FF2B5EF4-FFF2-40B4-BE49-F238E27FC236}">
                <a16:creationId xmlns:a16="http://schemas.microsoft.com/office/drawing/2014/main" id="{6D980F88-BC68-4F8E-ACC5-FF928F8FA1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円/楕円 8">
            <a:extLst>
              <a:ext uri="{FF2B5EF4-FFF2-40B4-BE49-F238E27FC236}">
                <a16:creationId xmlns:a16="http://schemas.microsoft.com/office/drawing/2014/main" id="{451C1E14-5E59-42E5-85C8-BECA75A1E8FA}"/>
              </a:ext>
            </a:extLst>
          </p:cNvPr>
          <p:cNvSpPr/>
          <p:nvPr/>
        </p:nvSpPr>
        <p:spPr>
          <a:xfrm>
            <a:off x="152400" y="2498725"/>
            <a:ext cx="3048000" cy="3521075"/>
          </a:xfrm>
          <a:prstGeom prst="ellipse">
            <a:avLst/>
          </a:prstGeom>
          <a:gradFill flip="none" rotWithShape="1">
            <a:gsLst>
              <a:gs pos="0">
                <a:schemeClr val="accent6">
                  <a:lumMod val="20000"/>
                  <a:lumOff val="80000"/>
                </a:schemeClr>
              </a:gs>
              <a:gs pos="100000">
                <a:schemeClr val="accent6">
                  <a:lumMod val="40000"/>
                  <a:lumOff val="60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85008" name="テキスト ボックス 15">
            <a:extLst>
              <a:ext uri="{FF2B5EF4-FFF2-40B4-BE49-F238E27FC236}">
                <a16:creationId xmlns:a16="http://schemas.microsoft.com/office/drawing/2014/main" id="{819F0431-E751-4139-AF84-22AD3DF76E30}"/>
              </a:ext>
            </a:extLst>
          </p:cNvPr>
          <p:cNvSpPr txBox="1">
            <a:spLocks noChangeArrowheads="1"/>
          </p:cNvSpPr>
          <p:nvPr/>
        </p:nvSpPr>
        <p:spPr bwMode="auto">
          <a:xfrm>
            <a:off x="877888" y="260350"/>
            <a:ext cx="8074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3600" b="1">
                <a:solidFill>
                  <a:schemeClr val="bg1"/>
                </a:solidFill>
                <a:latin typeface="游ゴシック" panose="020B0400000000000000" pitchFamily="50" charset="-128"/>
                <a:ea typeface="游ゴシック" panose="020B0400000000000000" pitchFamily="50" charset="-128"/>
              </a:rPr>
              <a:t>苦痛を和らげてくれる専門家がいます</a:t>
            </a:r>
            <a:endParaRPr lang="en-US" altLang="ja-JP" sz="3600" b="1">
              <a:solidFill>
                <a:schemeClr val="bg1"/>
              </a:solidFill>
              <a:latin typeface="游ゴシック" panose="020B0400000000000000" pitchFamily="50" charset="-128"/>
              <a:ea typeface="游ゴシック" panose="020B0400000000000000" pitchFamily="50" charset="-128"/>
            </a:endParaRPr>
          </a:p>
        </p:txBody>
      </p:sp>
      <p:sp>
        <p:nvSpPr>
          <p:cNvPr id="85009" name="テキスト ボックス 16">
            <a:extLst>
              <a:ext uri="{FF2B5EF4-FFF2-40B4-BE49-F238E27FC236}">
                <a16:creationId xmlns:a16="http://schemas.microsoft.com/office/drawing/2014/main" id="{30C89B3D-8A07-4E70-ABED-71FD8A2C6258}"/>
              </a:ext>
            </a:extLst>
          </p:cNvPr>
          <p:cNvSpPr txBox="1">
            <a:spLocks noChangeArrowheads="1"/>
          </p:cNvSpPr>
          <p:nvPr/>
        </p:nvSpPr>
        <p:spPr bwMode="auto">
          <a:xfrm>
            <a:off x="3431381" y="1389062"/>
            <a:ext cx="30432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b="1" dirty="0">
                <a:solidFill>
                  <a:srgbClr val="891B86"/>
                </a:solidFill>
                <a:latin typeface="游ゴシック" panose="020B0400000000000000" pitchFamily="50" charset="-128"/>
                <a:ea typeface="游ゴシック" panose="020B0400000000000000" pitchFamily="50" charset="-128"/>
              </a:rPr>
              <a:t>心のつらさ</a:t>
            </a:r>
            <a:endParaRPr lang="en-US" altLang="ja-JP" b="1" dirty="0">
              <a:solidFill>
                <a:srgbClr val="891B86"/>
              </a:solidFill>
              <a:latin typeface="游ゴシック" panose="020B0400000000000000" pitchFamily="50" charset="-128"/>
              <a:ea typeface="游ゴシック" panose="020B0400000000000000" pitchFamily="50" charset="-128"/>
            </a:endParaRPr>
          </a:p>
        </p:txBody>
      </p:sp>
      <p:sp>
        <p:nvSpPr>
          <p:cNvPr id="20" name="テキスト ボックス 19">
            <a:extLst>
              <a:ext uri="{FF2B5EF4-FFF2-40B4-BE49-F238E27FC236}">
                <a16:creationId xmlns:a16="http://schemas.microsoft.com/office/drawing/2014/main" id="{AFE3A248-062D-4CD9-B852-68765B481066}"/>
              </a:ext>
            </a:extLst>
          </p:cNvPr>
          <p:cNvSpPr txBox="1"/>
          <p:nvPr/>
        </p:nvSpPr>
        <p:spPr>
          <a:xfrm>
            <a:off x="-90488" y="2854325"/>
            <a:ext cx="3533776" cy="2616200"/>
          </a:xfrm>
          <a:prstGeom prst="rect">
            <a:avLst/>
          </a:prstGeom>
          <a:noFill/>
        </p:spPr>
        <p:txBody>
          <a:bodyPr>
            <a:spAutoFit/>
          </a:bodyPr>
          <a:lstStyle/>
          <a:p>
            <a:pPr algn="ctr">
              <a:defRPr/>
            </a:pPr>
            <a:r>
              <a:rPr lang="ja-JP" altLang="en-US" sz="2400" b="1" dirty="0">
                <a:latin typeface="游ゴシック" panose="020B0400000000000000" pitchFamily="50" charset="-128"/>
                <a:ea typeface="游ゴシック" panose="020B0400000000000000" pitchFamily="50" charset="-128"/>
              </a:rPr>
              <a:t>精神腫瘍医</a:t>
            </a:r>
            <a:endParaRPr lang="en-US" altLang="ja-JP" sz="2400" b="1" dirty="0">
              <a:latin typeface="游ゴシック" panose="020B0400000000000000" pitchFamily="50" charset="-128"/>
              <a:ea typeface="游ゴシック" panose="020B0400000000000000" pitchFamily="50" charset="-128"/>
            </a:endParaRPr>
          </a:p>
          <a:p>
            <a:pPr algn="ctr">
              <a:defRPr/>
            </a:pPr>
            <a:endParaRPr lang="en-US" altLang="ja-JP" sz="2400" dirty="0">
              <a:latin typeface="游ゴシック" panose="020B0400000000000000" pitchFamily="50" charset="-128"/>
              <a:ea typeface="游ゴシック" panose="020B0400000000000000" pitchFamily="50" charset="-128"/>
            </a:endParaRPr>
          </a:p>
          <a:p>
            <a:pPr algn="ctr">
              <a:spcBef>
                <a:spcPts val="600"/>
              </a:spcBef>
              <a:defRPr/>
            </a:pPr>
            <a:r>
              <a:rPr lang="ja-JP" altLang="en-US" sz="2400" spc="-300" dirty="0">
                <a:latin typeface="游ゴシック" panose="020B0400000000000000" pitchFamily="50" charset="-128"/>
                <a:ea typeface="游ゴシック" panose="020B0400000000000000" pitchFamily="50" charset="-128"/>
              </a:rPr>
              <a:t>がん患者さんとその家族の</a:t>
            </a:r>
            <a:endParaRPr lang="en-US" altLang="ja-JP" sz="2400" spc="-300" dirty="0">
              <a:latin typeface="游ゴシック" panose="020B0400000000000000" pitchFamily="50" charset="-128"/>
              <a:ea typeface="游ゴシック" panose="020B0400000000000000" pitchFamily="50" charset="-128"/>
            </a:endParaRPr>
          </a:p>
          <a:p>
            <a:pPr algn="ctr">
              <a:spcBef>
                <a:spcPts val="600"/>
              </a:spcBef>
              <a:defRPr/>
            </a:pPr>
            <a:r>
              <a:rPr lang="ja-JP" altLang="en-US" sz="2400" spc="-300" dirty="0">
                <a:latin typeface="游ゴシック" panose="020B0400000000000000" pitchFamily="50" charset="-128"/>
                <a:ea typeface="游ゴシック" panose="020B0400000000000000" pitchFamily="50" charset="-128"/>
              </a:rPr>
              <a:t>精神的症状の治療を</a:t>
            </a:r>
            <a:endParaRPr lang="en-US" altLang="ja-JP" sz="2400" spc="-300" dirty="0">
              <a:latin typeface="游ゴシック" panose="020B0400000000000000" pitchFamily="50" charset="-128"/>
              <a:ea typeface="游ゴシック" panose="020B0400000000000000" pitchFamily="50" charset="-128"/>
            </a:endParaRPr>
          </a:p>
          <a:p>
            <a:pPr algn="ctr">
              <a:spcBef>
                <a:spcPts val="600"/>
              </a:spcBef>
              <a:defRPr/>
            </a:pPr>
            <a:r>
              <a:rPr lang="ja-JP" altLang="en-US" sz="2400" spc="-300" dirty="0">
                <a:latin typeface="游ゴシック" panose="020B0400000000000000" pitchFamily="50" charset="-128"/>
                <a:ea typeface="游ゴシック" panose="020B0400000000000000" pitchFamily="50" charset="-128"/>
              </a:rPr>
              <a:t>専門とする精神科医</a:t>
            </a:r>
            <a:endParaRPr lang="en-US" altLang="ja-JP" sz="2400" spc="-300" dirty="0">
              <a:latin typeface="游ゴシック" panose="020B0400000000000000" pitchFamily="50" charset="-128"/>
              <a:ea typeface="游ゴシック" panose="020B0400000000000000" pitchFamily="50" charset="-128"/>
            </a:endParaRPr>
          </a:p>
          <a:p>
            <a:pPr algn="ctr">
              <a:spcBef>
                <a:spcPts val="600"/>
              </a:spcBef>
              <a:defRPr/>
            </a:pPr>
            <a:r>
              <a:rPr lang="ja-JP" altLang="en-US" sz="2400" spc="-300" dirty="0">
                <a:latin typeface="游ゴシック" panose="020B0400000000000000" pitchFamily="50" charset="-128"/>
                <a:ea typeface="游ゴシック" panose="020B0400000000000000" pitchFamily="50" charset="-128"/>
              </a:rPr>
              <a:t>または心療内科医</a:t>
            </a:r>
            <a:endParaRPr lang="en-US" altLang="ja-JP" sz="2400" spc="-300" dirty="0">
              <a:latin typeface="游ゴシック" panose="020B0400000000000000" pitchFamily="50" charset="-128"/>
              <a:ea typeface="游ゴシック" panose="020B0400000000000000" pitchFamily="50" charset="-128"/>
            </a:endParaRPr>
          </a:p>
        </p:txBody>
      </p:sp>
      <p:sp>
        <p:nvSpPr>
          <p:cNvPr id="22" name="テキスト ボックス 21">
            <a:extLst>
              <a:ext uri="{FF2B5EF4-FFF2-40B4-BE49-F238E27FC236}">
                <a16:creationId xmlns:a16="http://schemas.microsoft.com/office/drawing/2014/main" id="{B512513D-2404-42BD-9E88-3E8B79B598BA}"/>
              </a:ext>
            </a:extLst>
          </p:cNvPr>
          <p:cNvSpPr txBox="1"/>
          <p:nvPr/>
        </p:nvSpPr>
        <p:spPr>
          <a:xfrm>
            <a:off x="3236913" y="2511425"/>
            <a:ext cx="3351212" cy="3508375"/>
          </a:xfrm>
          <a:prstGeom prst="rect">
            <a:avLst/>
          </a:prstGeom>
          <a:noFill/>
        </p:spPr>
        <p:txBody>
          <a:bodyPr>
            <a:spAutoFit/>
          </a:bodyPr>
          <a:lstStyle/>
          <a:p>
            <a:pPr algn="ctr">
              <a:defRPr/>
            </a:pPr>
            <a:r>
              <a:rPr lang="ja-JP" altLang="en-US" sz="2400" b="1" dirty="0">
                <a:latin typeface="游ゴシック" panose="020B0400000000000000" pitchFamily="50" charset="-128"/>
                <a:ea typeface="游ゴシック" panose="020B0400000000000000" pitchFamily="50" charset="-128"/>
              </a:rPr>
              <a:t>心のケアする</a:t>
            </a:r>
            <a:endParaRPr lang="en-US" altLang="ja-JP" sz="2400" b="1" dirty="0">
              <a:latin typeface="游ゴシック" panose="020B0400000000000000" pitchFamily="50" charset="-128"/>
              <a:ea typeface="游ゴシック" panose="020B0400000000000000" pitchFamily="50" charset="-128"/>
            </a:endParaRPr>
          </a:p>
          <a:p>
            <a:pPr algn="ctr">
              <a:defRPr/>
            </a:pPr>
            <a:r>
              <a:rPr lang="ja-JP" altLang="en-US" sz="2400" b="1" dirty="0">
                <a:latin typeface="游ゴシック" panose="020B0400000000000000" pitchFamily="50" charset="-128"/>
                <a:ea typeface="游ゴシック" panose="020B0400000000000000" pitchFamily="50" charset="-128"/>
              </a:rPr>
              <a:t>専門看護師</a:t>
            </a:r>
            <a:endParaRPr lang="en-US" altLang="ja-JP" sz="2400" dirty="0">
              <a:latin typeface="游ゴシック" panose="020B0400000000000000" pitchFamily="50" charset="-128"/>
              <a:ea typeface="游ゴシック" panose="020B0400000000000000" pitchFamily="50" charset="-128"/>
            </a:endParaRPr>
          </a:p>
          <a:p>
            <a:pPr algn="ctr">
              <a:spcBef>
                <a:spcPts val="600"/>
              </a:spcBef>
              <a:defRPr/>
            </a:pPr>
            <a:r>
              <a:rPr lang="ja-JP" altLang="en-US" sz="2400" spc="-300" dirty="0">
                <a:latin typeface="游ゴシック" panose="020B0400000000000000" pitchFamily="50" charset="-128"/>
                <a:ea typeface="游ゴシック" panose="020B0400000000000000" pitchFamily="50" charset="-128"/>
              </a:rPr>
              <a:t>がん看護専門看護師や</a:t>
            </a:r>
            <a:endParaRPr lang="en-US" altLang="ja-JP" sz="2400" spc="-300" dirty="0">
              <a:latin typeface="游ゴシック" panose="020B0400000000000000" pitchFamily="50" charset="-128"/>
              <a:ea typeface="游ゴシック" panose="020B0400000000000000" pitchFamily="50" charset="-128"/>
            </a:endParaRPr>
          </a:p>
          <a:p>
            <a:pPr algn="ctr">
              <a:spcBef>
                <a:spcPts val="600"/>
              </a:spcBef>
              <a:defRPr/>
            </a:pPr>
            <a:r>
              <a:rPr lang="ja-JP" altLang="en-US" sz="2400" spc="-300" dirty="0">
                <a:latin typeface="游ゴシック" panose="020B0400000000000000" pitchFamily="50" charset="-128"/>
                <a:ea typeface="游ゴシック" panose="020B0400000000000000" pitchFamily="50" charset="-128"/>
              </a:rPr>
              <a:t>精神看護専門看護師</a:t>
            </a:r>
            <a:endParaRPr lang="en-US" altLang="ja-JP" sz="2400" spc="-300" dirty="0">
              <a:latin typeface="游ゴシック" panose="020B0400000000000000" pitchFamily="50" charset="-128"/>
              <a:ea typeface="游ゴシック" panose="020B0400000000000000" pitchFamily="50" charset="-128"/>
            </a:endParaRPr>
          </a:p>
          <a:p>
            <a:pPr algn="ctr">
              <a:spcBef>
                <a:spcPts val="600"/>
              </a:spcBef>
              <a:defRPr/>
            </a:pPr>
            <a:r>
              <a:rPr lang="en-US" altLang="ja-JP" sz="2400" spc="-300" dirty="0">
                <a:latin typeface="游ゴシック" panose="020B0400000000000000" pitchFamily="50" charset="-128"/>
                <a:ea typeface="游ゴシック" panose="020B0400000000000000" pitchFamily="50" charset="-128"/>
              </a:rPr>
              <a:t>(</a:t>
            </a:r>
            <a:r>
              <a:rPr lang="ja-JP" altLang="en-US" sz="2400" spc="-300" dirty="0">
                <a:latin typeface="游ゴシック" panose="020B0400000000000000" pitchFamily="50" charset="-128"/>
                <a:ea typeface="游ゴシック" panose="020B0400000000000000" pitchFamily="50" charset="-128"/>
              </a:rPr>
              <a:t>リエゾンナース</a:t>
            </a:r>
            <a:r>
              <a:rPr lang="en-US" altLang="ja-JP" sz="2400" spc="-300" dirty="0">
                <a:latin typeface="游ゴシック" panose="020B0400000000000000" pitchFamily="50" charset="-128"/>
                <a:ea typeface="游ゴシック" panose="020B0400000000000000" pitchFamily="50" charset="-128"/>
              </a:rPr>
              <a:t>)</a:t>
            </a:r>
          </a:p>
          <a:p>
            <a:pPr algn="ctr">
              <a:spcBef>
                <a:spcPts val="600"/>
              </a:spcBef>
              <a:defRPr/>
            </a:pPr>
            <a:r>
              <a:rPr lang="ja-JP" altLang="en-US" sz="2400" spc="-300" dirty="0">
                <a:latin typeface="游ゴシック" panose="020B0400000000000000" pitchFamily="50" charset="-128"/>
                <a:ea typeface="游ゴシック" panose="020B0400000000000000" pitchFamily="50" charset="-128"/>
              </a:rPr>
              <a:t>緩和ケア認定看護師が</a:t>
            </a:r>
            <a:endParaRPr lang="en-US" altLang="ja-JP" sz="2400" spc="-300" dirty="0">
              <a:latin typeface="游ゴシック" panose="020B0400000000000000" pitchFamily="50" charset="-128"/>
              <a:ea typeface="游ゴシック" panose="020B0400000000000000" pitchFamily="50" charset="-128"/>
            </a:endParaRPr>
          </a:p>
          <a:p>
            <a:pPr algn="ctr">
              <a:spcBef>
                <a:spcPts val="600"/>
              </a:spcBef>
              <a:defRPr/>
            </a:pPr>
            <a:r>
              <a:rPr lang="ja-JP" altLang="en-US" sz="2400" spc="-300" dirty="0">
                <a:latin typeface="游ゴシック" panose="020B0400000000000000" pitchFamily="50" charset="-128"/>
                <a:ea typeface="游ゴシック" panose="020B0400000000000000" pitchFamily="50" charset="-128"/>
              </a:rPr>
              <a:t>患者さんと家族の心の</a:t>
            </a:r>
            <a:endParaRPr lang="en-US" altLang="ja-JP" sz="2400" spc="-300" dirty="0">
              <a:latin typeface="游ゴシック" panose="020B0400000000000000" pitchFamily="50" charset="-128"/>
              <a:ea typeface="游ゴシック" panose="020B0400000000000000" pitchFamily="50" charset="-128"/>
            </a:endParaRPr>
          </a:p>
          <a:p>
            <a:pPr algn="ctr">
              <a:spcBef>
                <a:spcPts val="600"/>
              </a:spcBef>
              <a:defRPr/>
            </a:pPr>
            <a:r>
              <a:rPr lang="ja-JP" altLang="en-US" sz="2400" spc="-300" dirty="0">
                <a:latin typeface="游ゴシック" panose="020B0400000000000000" pitchFamily="50" charset="-128"/>
                <a:ea typeface="游ゴシック" panose="020B0400000000000000" pitchFamily="50" charset="-128"/>
              </a:rPr>
              <a:t>ケアとサポートも行う</a:t>
            </a:r>
            <a:endParaRPr lang="en-US" altLang="ja-JP" sz="2400" spc="-300" dirty="0">
              <a:latin typeface="游ゴシック" panose="020B0400000000000000" pitchFamily="50" charset="-128"/>
              <a:ea typeface="游ゴシック" panose="020B0400000000000000" pitchFamily="50" charset="-128"/>
            </a:endParaRPr>
          </a:p>
        </p:txBody>
      </p:sp>
      <p:sp>
        <p:nvSpPr>
          <p:cNvPr id="23" name="テキスト ボックス 22">
            <a:extLst>
              <a:ext uri="{FF2B5EF4-FFF2-40B4-BE49-F238E27FC236}">
                <a16:creationId xmlns:a16="http://schemas.microsoft.com/office/drawing/2014/main" id="{A08873C4-71EE-40CD-86D6-956D1AEE9B10}"/>
              </a:ext>
            </a:extLst>
          </p:cNvPr>
          <p:cNvSpPr txBox="1"/>
          <p:nvPr/>
        </p:nvSpPr>
        <p:spPr>
          <a:xfrm>
            <a:off x="6553200" y="2690813"/>
            <a:ext cx="3352800" cy="3216275"/>
          </a:xfrm>
          <a:prstGeom prst="rect">
            <a:avLst/>
          </a:prstGeom>
          <a:noFill/>
        </p:spPr>
        <p:txBody>
          <a:bodyPr>
            <a:spAutoFit/>
          </a:bodyPr>
          <a:lstStyle/>
          <a:p>
            <a:pPr algn="ctr">
              <a:spcAft>
                <a:spcPts val="600"/>
              </a:spcAft>
              <a:defRPr/>
            </a:pPr>
            <a:r>
              <a:rPr lang="ja-JP" altLang="en-US" sz="2400" b="1" dirty="0">
                <a:latin typeface="游ゴシック" panose="020B0400000000000000" pitchFamily="50" charset="-128"/>
                <a:ea typeface="游ゴシック" panose="020B0400000000000000" pitchFamily="50" charset="-128"/>
              </a:rPr>
              <a:t>臨床心理士</a:t>
            </a:r>
            <a:endParaRPr lang="en-US" altLang="ja-JP" sz="2400" dirty="0">
              <a:latin typeface="游ゴシック" panose="020B0400000000000000" pitchFamily="50" charset="-128"/>
              <a:ea typeface="游ゴシック" panose="020B0400000000000000" pitchFamily="50" charset="-128"/>
            </a:endParaRPr>
          </a:p>
          <a:p>
            <a:pPr algn="ctr">
              <a:spcBef>
                <a:spcPts val="600"/>
              </a:spcBef>
              <a:defRPr/>
            </a:pPr>
            <a:r>
              <a:rPr lang="ja-JP" altLang="en-US" sz="2400" spc="-300" dirty="0">
                <a:latin typeface="游ゴシック" panose="020B0400000000000000" pitchFamily="50" charset="-128"/>
                <a:ea typeface="游ゴシック" panose="020B0400000000000000" pitchFamily="50" charset="-128"/>
              </a:rPr>
              <a:t>臨床心理学にもとづく</a:t>
            </a:r>
            <a:endParaRPr lang="en-US" altLang="ja-JP" sz="2400" spc="-300" dirty="0">
              <a:latin typeface="游ゴシック" panose="020B0400000000000000" pitchFamily="50" charset="-128"/>
              <a:ea typeface="游ゴシック" panose="020B0400000000000000" pitchFamily="50" charset="-128"/>
            </a:endParaRPr>
          </a:p>
          <a:p>
            <a:pPr algn="ctr">
              <a:spcBef>
                <a:spcPts val="600"/>
              </a:spcBef>
              <a:defRPr/>
            </a:pPr>
            <a:r>
              <a:rPr lang="ja-JP" altLang="en-US" sz="2400" spc="-300" dirty="0">
                <a:latin typeface="游ゴシック" panose="020B0400000000000000" pitchFamily="50" charset="-128"/>
                <a:ea typeface="游ゴシック" panose="020B0400000000000000" pitchFamily="50" charset="-128"/>
              </a:rPr>
              <a:t>知識や技術で心の問題に</a:t>
            </a:r>
            <a:endParaRPr lang="en-US" altLang="ja-JP" sz="2400" spc="-300" dirty="0">
              <a:latin typeface="游ゴシック" panose="020B0400000000000000" pitchFamily="50" charset="-128"/>
              <a:ea typeface="游ゴシック" panose="020B0400000000000000" pitchFamily="50" charset="-128"/>
            </a:endParaRPr>
          </a:p>
          <a:p>
            <a:pPr algn="ctr">
              <a:spcBef>
                <a:spcPts val="600"/>
              </a:spcBef>
              <a:defRPr/>
            </a:pPr>
            <a:r>
              <a:rPr lang="ja-JP" altLang="en-US" sz="2400" spc="-300" dirty="0">
                <a:latin typeface="游ゴシック" panose="020B0400000000000000" pitchFamily="50" charset="-128"/>
                <a:ea typeface="游ゴシック" panose="020B0400000000000000" pitchFamily="50" charset="-128"/>
              </a:rPr>
              <a:t>アプローチする専門家。</a:t>
            </a:r>
            <a:endParaRPr lang="en-US" altLang="ja-JP" sz="2400" spc="-300" dirty="0">
              <a:latin typeface="游ゴシック" panose="020B0400000000000000" pitchFamily="50" charset="-128"/>
              <a:ea typeface="游ゴシック" panose="020B0400000000000000" pitchFamily="50" charset="-128"/>
            </a:endParaRPr>
          </a:p>
          <a:p>
            <a:pPr algn="ctr">
              <a:spcBef>
                <a:spcPts val="600"/>
              </a:spcBef>
              <a:defRPr/>
            </a:pPr>
            <a:r>
              <a:rPr lang="ja-JP" altLang="en-US" sz="2400" spc="-300" dirty="0">
                <a:latin typeface="游ゴシック" panose="020B0400000000000000" pitchFamily="50" charset="-128"/>
                <a:ea typeface="游ゴシック" panose="020B0400000000000000" pitchFamily="50" charset="-128"/>
              </a:rPr>
              <a:t>がん診療連携拠点病院を</a:t>
            </a:r>
            <a:endParaRPr lang="en-US" altLang="ja-JP" sz="2400" spc="-300" dirty="0">
              <a:latin typeface="游ゴシック" panose="020B0400000000000000" pitchFamily="50" charset="-128"/>
              <a:ea typeface="游ゴシック" panose="020B0400000000000000" pitchFamily="50" charset="-128"/>
            </a:endParaRPr>
          </a:p>
          <a:p>
            <a:pPr algn="ctr">
              <a:spcBef>
                <a:spcPts val="600"/>
              </a:spcBef>
              <a:defRPr/>
            </a:pPr>
            <a:r>
              <a:rPr lang="ja-JP" altLang="en-US" sz="2400" spc="-300" dirty="0">
                <a:latin typeface="游ゴシック" panose="020B0400000000000000" pitchFamily="50" charset="-128"/>
                <a:ea typeface="游ゴシック" panose="020B0400000000000000" pitchFamily="50" charset="-128"/>
              </a:rPr>
              <a:t>中心に、医師や看護師と</a:t>
            </a:r>
            <a:endParaRPr lang="en-US" altLang="ja-JP" sz="2400" spc="-300" dirty="0">
              <a:latin typeface="游ゴシック" panose="020B0400000000000000" pitchFamily="50" charset="-128"/>
              <a:ea typeface="游ゴシック" panose="020B0400000000000000" pitchFamily="50" charset="-128"/>
            </a:endParaRPr>
          </a:p>
          <a:p>
            <a:pPr algn="ctr">
              <a:spcBef>
                <a:spcPts val="600"/>
              </a:spcBef>
              <a:defRPr/>
            </a:pPr>
            <a:r>
              <a:rPr lang="ja-JP" altLang="en-US" sz="2400" spc="-300" dirty="0">
                <a:latin typeface="游ゴシック" panose="020B0400000000000000" pitchFamily="50" charset="-128"/>
                <a:ea typeface="游ゴシック" panose="020B0400000000000000" pitchFamily="50" charset="-128"/>
              </a:rPr>
              <a:t>連携して心のケアを行う</a:t>
            </a:r>
            <a:endParaRPr lang="en-US" altLang="ja-JP" sz="2400" spc="-300" dirty="0">
              <a:latin typeface="游ゴシック" panose="020B0400000000000000" pitchFamily="50" charset="-128"/>
              <a:ea typeface="游ゴシック" panose="020B0400000000000000" pitchFamily="50" charset="-128"/>
            </a:endParaRPr>
          </a:p>
        </p:txBody>
      </p:sp>
      <p:sp>
        <p:nvSpPr>
          <p:cNvPr id="21" name="正方形/長方形 20">
            <a:extLst>
              <a:ext uri="{FF2B5EF4-FFF2-40B4-BE49-F238E27FC236}">
                <a16:creationId xmlns:a16="http://schemas.microsoft.com/office/drawing/2014/main" id="{EE6E6B87-5161-41AF-828B-C363A369A4B0}"/>
              </a:ext>
            </a:extLst>
          </p:cNvPr>
          <p:cNvSpPr/>
          <p:nvPr/>
        </p:nvSpPr>
        <p:spPr>
          <a:xfrm>
            <a:off x="3175000" y="1279525"/>
            <a:ext cx="3479800" cy="804863"/>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図 6">
            <a:extLst>
              <a:ext uri="{FF2B5EF4-FFF2-40B4-BE49-F238E27FC236}">
                <a16:creationId xmlns:a16="http://schemas.microsoft.com/office/drawing/2014/main" id="{CF38503D-CFC2-4229-A192-9E396C4F8ED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a:extLst>
              <a:ext uri="{FF2B5EF4-FFF2-40B4-BE49-F238E27FC236}">
                <a16:creationId xmlns:a16="http://schemas.microsoft.com/office/drawing/2014/main" id="{683BCA6A-1203-4B44-A150-C8F4131B6C73}"/>
              </a:ext>
            </a:extLst>
          </p:cNvPr>
          <p:cNvSpPr txBox="1"/>
          <p:nvPr/>
        </p:nvSpPr>
        <p:spPr>
          <a:xfrm>
            <a:off x="5256213" y="2365375"/>
            <a:ext cx="4805362" cy="3784600"/>
          </a:xfrm>
          <a:prstGeom prst="rect">
            <a:avLst/>
          </a:prstGeom>
          <a:noFill/>
        </p:spPr>
        <p:txBody>
          <a:bodyPr>
            <a:spAutoFit/>
          </a:bodyPr>
          <a:lstStyle/>
          <a:p>
            <a:pPr marL="285750" indent="-285750">
              <a:buClr>
                <a:srgbClr val="891B86"/>
              </a:buClr>
              <a:buFont typeface="Wingdings" panose="05000000000000000000" pitchFamily="2" charset="2"/>
              <a:buChar char="l"/>
              <a:defRPr/>
            </a:pPr>
            <a:r>
              <a:rPr lang="ja-JP" altLang="en-US" sz="2400" spc="-150" dirty="0">
                <a:latin typeface="游ゴシック" panose="020B0400000000000000" pitchFamily="50" charset="-128"/>
                <a:ea typeface="游ゴシック" panose="020B0400000000000000" pitchFamily="50" charset="-128"/>
              </a:rPr>
              <a:t>すい臓は消化器の</a:t>
            </a:r>
            <a:endParaRPr lang="en-US" altLang="ja-JP" sz="2400" spc="-150" dirty="0">
              <a:latin typeface="游ゴシック" panose="020B0400000000000000" pitchFamily="50" charset="-128"/>
              <a:ea typeface="游ゴシック" panose="020B0400000000000000" pitchFamily="50" charset="-128"/>
            </a:endParaRPr>
          </a:p>
          <a:p>
            <a:pPr>
              <a:defRPr/>
            </a:pPr>
            <a:r>
              <a:rPr lang="ja-JP" altLang="en-US" sz="2400" spc="-150" dirty="0">
                <a:latin typeface="游ゴシック" panose="020B0400000000000000" pitchFamily="50" charset="-128"/>
                <a:ea typeface="游ゴシック" panose="020B0400000000000000" pitchFamily="50" charset="-128"/>
              </a:rPr>
              <a:t>　最も深いところにあるため、</a:t>
            </a:r>
            <a:endParaRPr lang="en-US" altLang="ja-JP" sz="2400" spc="-150" dirty="0">
              <a:latin typeface="游ゴシック" panose="020B0400000000000000" pitchFamily="50" charset="-128"/>
              <a:ea typeface="游ゴシック" panose="020B0400000000000000" pitchFamily="50" charset="-128"/>
            </a:endParaRPr>
          </a:p>
          <a:p>
            <a:pPr>
              <a:defRPr/>
            </a:pPr>
            <a:r>
              <a:rPr lang="ja-JP" altLang="en-US" sz="2400" spc="-150" dirty="0">
                <a:latin typeface="游ゴシック" panose="020B0400000000000000" pitchFamily="50" charset="-128"/>
                <a:ea typeface="游ゴシック" panose="020B0400000000000000" pitchFamily="50" charset="-128"/>
              </a:rPr>
              <a:t>　がんがみつかりにくい</a:t>
            </a:r>
            <a:endParaRPr lang="en-US" altLang="ja-JP" sz="2400" spc="-150" dirty="0">
              <a:latin typeface="游ゴシック" panose="020B0400000000000000" pitchFamily="50" charset="-128"/>
              <a:ea typeface="游ゴシック" panose="020B0400000000000000" pitchFamily="50" charset="-128"/>
            </a:endParaRPr>
          </a:p>
          <a:p>
            <a:pPr>
              <a:defRPr/>
            </a:pPr>
            <a:endParaRPr lang="en-US" altLang="ja-JP" sz="2400" spc="-150" dirty="0">
              <a:latin typeface="游ゴシック" panose="020B0400000000000000" pitchFamily="50" charset="-128"/>
              <a:ea typeface="游ゴシック" panose="020B0400000000000000" pitchFamily="50" charset="-128"/>
            </a:endParaRPr>
          </a:p>
          <a:p>
            <a:pPr marL="285750" indent="-285750">
              <a:buClr>
                <a:srgbClr val="891B86"/>
              </a:buClr>
              <a:buFont typeface="Wingdings" panose="05000000000000000000" pitchFamily="2" charset="2"/>
              <a:buChar char="l"/>
              <a:defRPr/>
            </a:pPr>
            <a:r>
              <a:rPr lang="ja-JP" altLang="en-US" sz="2400" spc="-150" dirty="0">
                <a:latin typeface="游ゴシック" panose="020B0400000000000000" pitchFamily="50" charset="-128"/>
                <a:ea typeface="游ゴシック" panose="020B0400000000000000" pitchFamily="50" charset="-128"/>
              </a:rPr>
              <a:t>すい管がんは初期症状がなく</a:t>
            </a:r>
            <a:endParaRPr lang="en-US" altLang="ja-JP" sz="2400" spc="-150" dirty="0">
              <a:latin typeface="游ゴシック" panose="020B0400000000000000" pitchFamily="50" charset="-128"/>
              <a:ea typeface="游ゴシック" panose="020B0400000000000000" pitchFamily="50" charset="-128"/>
            </a:endParaRPr>
          </a:p>
          <a:p>
            <a:pPr>
              <a:defRPr/>
            </a:pPr>
            <a:r>
              <a:rPr lang="ja-JP" altLang="en-US" sz="2400" spc="-150" dirty="0">
                <a:latin typeface="游ゴシック" panose="020B0400000000000000" pitchFamily="50" charset="-128"/>
                <a:ea typeface="游ゴシック" panose="020B0400000000000000" pitchFamily="50" charset="-128"/>
              </a:rPr>
              <a:t>　腹痛、胃のあたりや背中が</a:t>
            </a:r>
            <a:endParaRPr lang="en-US" altLang="ja-JP" sz="2400" spc="-150" dirty="0">
              <a:latin typeface="游ゴシック" panose="020B0400000000000000" pitchFamily="50" charset="-128"/>
              <a:ea typeface="游ゴシック" panose="020B0400000000000000" pitchFamily="50" charset="-128"/>
            </a:endParaRPr>
          </a:p>
          <a:p>
            <a:pPr>
              <a:defRPr/>
            </a:pPr>
            <a:r>
              <a:rPr lang="ja-JP" altLang="en-US" sz="2400" spc="-150" dirty="0">
                <a:latin typeface="游ゴシック" panose="020B0400000000000000" pitchFamily="50" charset="-128"/>
                <a:ea typeface="游ゴシック" panose="020B0400000000000000" pitchFamily="50" charset="-128"/>
              </a:rPr>
              <a:t>　重苦しい、食欲不振、下痢気味、</a:t>
            </a:r>
            <a:endParaRPr lang="en-US" altLang="ja-JP" sz="2400" spc="-150" dirty="0">
              <a:latin typeface="游ゴシック" panose="020B0400000000000000" pitchFamily="50" charset="-128"/>
              <a:ea typeface="游ゴシック" panose="020B0400000000000000" pitchFamily="50" charset="-128"/>
            </a:endParaRPr>
          </a:p>
          <a:p>
            <a:pPr>
              <a:defRPr/>
            </a:pPr>
            <a:r>
              <a:rPr lang="ja-JP" altLang="en-US" sz="2400" spc="-150" dirty="0">
                <a:latin typeface="游ゴシック" panose="020B0400000000000000" pitchFamily="50" charset="-128"/>
                <a:ea typeface="游ゴシック" panose="020B0400000000000000" pitchFamily="50" charset="-128"/>
              </a:rPr>
              <a:t>　黄疸、糖尿病の悪化など、</a:t>
            </a:r>
            <a:endParaRPr lang="en-US" altLang="ja-JP" sz="2400" spc="-150" dirty="0">
              <a:latin typeface="游ゴシック" panose="020B0400000000000000" pitchFamily="50" charset="-128"/>
              <a:ea typeface="游ゴシック" panose="020B0400000000000000" pitchFamily="50" charset="-128"/>
            </a:endParaRPr>
          </a:p>
          <a:p>
            <a:pPr>
              <a:defRPr/>
            </a:pPr>
            <a:r>
              <a:rPr lang="ja-JP" altLang="en-US" sz="2400" spc="-150" dirty="0">
                <a:latin typeface="游ゴシック" panose="020B0400000000000000" pitchFamily="50" charset="-128"/>
                <a:ea typeface="游ゴシック" panose="020B0400000000000000" pitchFamily="50" charset="-128"/>
              </a:rPr>
              <a:t>　症状が出た段階で</a:t>
            </a:r>
            <a:endParaRPr lang="en-US" altLang="ja-JP" sz="2400" spc="-150" dirty="0">
              <a:latin typeface="游ゴシック" panose="020B0400000000000000" pitchFamily="50" charset="-128"/>
              <a:ea typeface="游ゴシック" panose="020B0400000000000000" pitchFamily="50" charset="-128"/>
            </a:endParaRPr>
          </a:p>
          <a:p>
            <a:pPr>
              <a:defRPr/>
            </a:pPr>
            <a:r>
              <a:rPr lang="ja-JP" altLang="en-US" sz="2400" spc="-150" dirty="0">
                <a:latin typeface="游ゴシック" panose="020B0400000000000000" pitchFamily="50" charset="-128"/>
                <a:ea typeface="游ゴシック" panose="020B0400000000000000" pitchFamily="50" charset="-128"/>
              </a:rPr>
              <a:t>　見つかることが多い</a:t>
            </a:r>
          </a:p>
        </p:txBody>
      </p:sp>
      <p:sp>
        <p:nvSpPr>
          <p:cNvPr id="207" name="正方形/長方形 206">
            <a:extLst>
              <a:ext uri="{FF2B5EF4-FFF2-40B4-BE49-F238E27FC236}">
                <a16:creationId xmlns:a16="http://schemas.microsoft.com/office/drawing/2014/main" id="{65FA76D3-139D-411A-9A5C-B35C994F292C}"/>
              </a:ext>
            </a:extLst>
          </p:cNvPr>
          <p:cNvSpPr/>
          <p:nvPr/>
        </p:nvSpPr>
        <p:spPr>
          <a:xfrm>
            <a:off x="5257800" y="1244600"/>
            <a:ext cx="2513013" cy="803275"/>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4341" name="テキスト ボックス 1">
            <a:extLst>
              <a:ext uri="{FF2B5EF4-FFF2-40B4-BE49-F238E27FC236}">
                <a16:creationId xmlns:a16="http://schemas.microsoft.com/office/drawing/2014/main" id="{34A396CA-5199-4998-A4FC-B612D4F2C2CF}"/>
              </a:ext>
            </a:extLst>
          </p:cNvPr>
          <p:cNvSpPr txBox="1">
            <a:spLocks noChangeArrowheads="1"/>
          </p:cNvSpPr>
          <p:nvPr/>
        </p:nvSpPr>
        <p:spPr bwMode="auto">
          <a:xfrm>
            <a:off x="5364163" y="1403350"/>
            <a:ext cx="2298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2800" b="1">
                <a:solidFill>
                  <a:srgbClr val="891B86"/>
                </a:solidFill>
                <a:latin typeface="游ゴシック" panose="020B0400000000000000" pitchFamily="50" charset="-128"/>
                <a:ea typeface="游ゴシック" panose="020B0400000000000000" pitchFamily="50" charset="-128"/>
              </a:rPr>
              <a:t>膵管がん</a:t>
            </a:r>
          </a:p>
        </p:txBody>
      </p:sp>
      <p:pic>
        <p:nvPicPr>
          <p:cNvPr id="14342" name="図 19">
            <a:extLst>
              <a:ext uri="{FF2B5EF4-FFF2-40B4-BE49-F238E27FC236}">
                <a16:creationId xmlns:a16="http://schemas.microsoft.com/office/drawing/2014/main" id="{FD6CBE9F-6019-4907-8B27-177D73180F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7038" y="1455738"/>
            <a:ext cx="4256087"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テキスト ボックス 9">
            <a:extLst>
              <a:ext uri="{FF2B5EF4-FFF2-40B4-BE49-F238E27FC236}">
                <a16:creationId xmlns:a16="http://schemas.microsoft.com/office/drawing/2014/main" id="{10AD924C-7967-4FF6-9D05-FA7DE9651D5C}"/>
              </a:ext>
            </a:extLst>
          </p:cNvPr>
          <p:cNvSpPr txBox="1">
            <a:spLocks noChangeArrowheads="1"/>
          </p:cNvSpPr>
          <p:nvPr/>
        </p:nvSpPr>
        <p:spPr bwMode="auto">
          <a:xfrm>
            <a:off x="542925" y="563563"/>
            <a:ext cx="3670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latin typeface="游ゴシック" panose="020B0400000000000000" pitchFamily="50" charset="-128"/>
                <a:ea typeface="游ゴシック" panose="020B0400000000000000" pitchFamily="50" charset="-128"/>
              </a:rPr>
              <a:t>すい臓とその周囲の臓器</a:t>
            </a:r>
          </a:p>
        </p:txBody>
      </p:sp>
      <p:grpSp>
        <p:nvGrpSpPr>
          <p:cNvPr id="14344" name="グループ化 13">
            <a:extLst>
              <a:ext uri="{FF2B5EF4-FFF2-40B4-BE49-F238E27FC236}">
                <a16:creationId xmlns:a16="http://schemas.microsoft.com/office/drawing/2014/main" id="{D721F814-5A14-425C-95EA-1EEDEC4EA2C0}"/>
              </a:ext>
            </a:extLst>
          </p:cNvPr>
          <p:cNvGrpSpPr>
            <a:grpSpLocks/>
          </p:cNvGrpSpPr>
          <p:nvPr/>
        </p:nvGrpSpPr>
        <p:grpSpPr bwMode="auto">
          <a:xfrm>
            <a:off x="65088" y="1244600"/>
            <a:ext cx="5297487" cy="4681538"/>
            <a:chOff x="0" y="1727673"/>
            <a:chExt cx="5296947" cy="4681134"/>
          </a:xfrm>
        </p:grpSpPr>
        <p:sp>
          <p:nvSpPr>
            <p:cNvPr id="214" name="円/楕円 21">
              <a:extLst>
                <a:ext uri="{FF2B5EF4-FFF2-40B4-BE49-F238E27FC236}">
                  <a16:creationId xmlns:a16="http://schemas.microsoft.com/office/drawing/2014/main" id="{2010B98A-6ECF-4ACB-8A0D-3B6480F0830C}"/>
                </a:ext>
              </a:extLst>
            </p:cNvPr>
            <p:cNvSpPr/>
            <p:nvPr/>
          </p:nvSpPr>
          <p:spPr bwMode="auto">
            <a:xfrm>
              <a:off x="1185741" y="2211819"/>
              <a:ext cx="142860" cy="142863"/>
            </a:xfrm>
            <a:prstGeom prst="ellipse">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215" name="直線コネクタ 214">
              <a:extLst>
                <a:ext uri="{FF2B5EF4-FFF2-40B4-BE49-F238E27FC236}">
                  <a16:creationId xmlns:a16="http://schemas.microsoft.com/office/drawing/2014/main" id="{2D0BA2B5-A535-49E6-99D5-C2447A591202}"/>
                </a:ext>
              </a:extLst>
            </p:cNvPr>
            <p:cNvCxnSpPr>
              <a:endCxn id="214" idx="1"/>
            </p:cNvCxnSpPr>
            <p:nvPr/>
          </p:nvCxnSpPr>
          <p:spPr bwMode="auto">
            <a:xfrm>
              <a:off x="855575" y="1938793"/>
              <a:ext cx="350802" cy="29366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7" name="円/楕円 24">
              <a:extLst>
                <a:ext uri="{FF2B5EF4-FFF2-40B4-BE49-F238E27FC236}">
                  <a16:creationId xmlns:a16="http://schemas.microsoft.com/office/drawing/2014/main" id="{0687FE31-06FA-41A8-B82C-0DAA66ECD579}"/>
                </a:ext>
              </a:extLst>
            </p:cNvPr>
            <p:cNvSpPr/>
            <p:nvPr/>
          </p:nvSpPr>
          <p:spPr bwMode="auto">
            <a:xfrm>
              <a:off x="1328602" y="3515044"/>
              <a:ext cx="144448" cy="144451"/>
            </a:xfrm>
            <a:prstGeom prst="ellipse">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218" name="直線コネクタ 217">
              <a:extLst>
                <a:ext uri="{FF2B5EF4-FFF2-40B4-BE49-F238E27FC236}">
                  <a16:creationId xmlns:a16="http://schemas.microsoft.com/office/drawing/2014/main" id="{C6EB4FCE-3E7B-4211-AC3A-B962D0FB1767}"/>
                </a:ext>
              </a:extLst>
            </p:cNvPr>
            <p:cNvCxnSpPr>
              <a:endCxn id="217" idx="1"/>
            </p:cNvCxnSpPr>
            <p:nvPr/>
          </p:nvCxnSpPr>
          <p:spPr bwMode="auto">
            <a:xfrm>
              <a:off x="660333" y="2751523"/>
              <a:ext cx="688905" cy="78415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9" name="円/楕円 27">
              <a:extLst>
                <a:ext uri="{FF2B5EF4-FFF2-40B4-BE49-F238E27FC236}">
                  <a16:creationId xmlns:a16="http://schemas.microsoft.com/office/drawing/2014/main" id="{52377C1F-0820-400F-B091-97B848985B03}"/>
                </a:ext>
              </a:extLst>
            </p:cNvPr>
            <p:cNvSpPr/>
            <p:nvPr/>
          </p:nvSpPr>
          <p:spPr bwMode="auto">
            <a:xfrm>
              <a:off x="2158780" y="3659494"/>
              <a:ext cx="142860" cy="142863"/>
            </a:xfrm>
            <a:prstGeom prst="ellipse">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220" name="直線コネクタ 219">
              <a:extLst>
                <a:ext uri="{FF2B5EF4-FFF2-40B4-BE49-F238E27FC236}">
                  <a16:creationId xmlns:a16="http://schemas.microsoft.com/office/drawing/2014/main" id="{CE0FE1B8-8804-4EF5-AC72-CB17DCF038D7}"/>
                </a:ext>
              </a:extLst>
            </p:cNvPr>
            <p:cNvCxnSpPr>
              <a:stCxn id="219" idx="3"/>
            </p:cNvCxnSpPr>
            <p:nvPr/>
          </p:nvCxnSpPr>
          <p:spPr bwMode="auto">
            <a:xfrm flipH="1">
              <a:off x="1107962" y="3781721"/>
              <a:ext cx="1071453" cy="61272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1" name="円/楕円 30">
              <a:extLst>
                <a:ext uri="{FF2B5EF4-FFF2-40B4-BE49-F238E27FC236}">
                  <a16:creationId xmlns:a16="http://schemas.microsoft.com/office/drawing/2014/main" id="{AA13B440-0AE6-4FF8-A39D-D69BBD7566D8}"/>
                </a:ext>
              </a:extLst>
            </p:cNvPr>
            <p:cNvSpPr/>
            <p:nvPr/>
          </p:nvSpPr>
          <p:spPr bwMode="auto">
            <a:xfrm>
              <a:off x="1980998" y="4351585"/>
              <a:ext cx="142860" cy="144450"/>
            </a:xfrm>
            <a:prstGeom prst="ellipse">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222" name="直線コネクタ 221">
              <a:extLst>
                <a:ext uri="{FF2B5EF4-FFF2-40B4-BE49-F238E27FC236}">
                  <a16:creationId xmlns:a16="http://schemas.microsoft.com/office/drawing/2014/main" id="{EA181B08-BC35-45DB-96BB-5A32C928C4CA}"/>
                </a:ext>
              </a:extLst>
            </p:cNvPr>
            <p:cNvCxnSpPr>
              <a:stCxn id="221" idx="3"/>
            </p:cNvCxnSpPr>
            <p:nvPr/>
          </p:nvCxnSpPr>
          <p:spPr bwMode="auto">
            <a:xfrm flipH="1">
              <a:off x="1185741" y="4475399"/>
              <a:ext cx="815892" cy="46033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3" name="円/楕円 33">
              <a:extLst>
                <a:ext uri="{FF2B5EF4-FFF2-40B4-BE49-F238E27FC236}">
                  <a16:creationId xmlns:a16="http://schemas.microsoft.com/office/drawing/2014/main" id="{2286F533-9FFB-40B9-A2C0-916DCD2697DD}"/>
                </a:ext>
              </a:extLst>
            </p:cNvPr>
            <p:cNvSpPr/>
            <p:nvPr/>
          </p:nvSpPr>
          <p:spPr bwMode="auto">
            <a:xfrm>
              <a:off x="1930203" y="4699217"/>
              <a:ext cx="142860" cy="142863"/>
            </a:xfrm>
            <a:prstGeom prst="ellipse">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224" name="直線コネクタ 223">
              <a:extLst>
                <a:ext uri="{FF2B5EF4-FFF2-40B4-BE49-F238E27FC236}">
                  <a16:creationId xmlns:a16="http://schemas.microsoft.com/office/drawing/2014/main" id="{818EE8D3-FEDA-4697-8CB8-B93B535B6BFE}"/>
                </a:ext>
              </a:extLst>
            </p:cNvPr>
            <p:cNvCxnSpPr>
              <a:stCxn id="223" idx="3"/>
            </p:cNvCxnSpPr>
            <p:nvPr/>
          </p:nvCxnSpPr>
          <p:spPr bwMode="auto">
            <a:xfrm flipH="1">
              <a:off x="1625434" y="4821444"/>
              <a:ext cx="325404" cy="43493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5" name="円/楕円 36">
              <a:extLst>
                <a:ext uri="{FF2B5EF4-FFF2-40B4-BE49-F238E27FC236}">
                  <a16:creationId xmlns:a16="http://schemas.microsoft.com/office/drawing/2014/main" id="{288759FE-253C-47A9-AF29-8E998439EE94}"/>
                </a:ext>
              </a:extLst>
            </p:cNvPr>
            <p:cNvSpPr/>
            <p:nvPr/>
          </p:nvSpPr>
          <p:spPr bwMode="auto">
            <a:xfrm>
              <a:off x="2285767" y="4503971"/>
              <a:ext cx="142860" cy="144450"/>
            </a:xfrm>
            <a:prstGeom prst="ellipse">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226" name="直線コネクタ 225">
              <a:extLst>
                <a:ext uri="{FF2B5EF4-FFF2-40B4-BE49-F238E27FC236}">
                  <a16:creationId xmlns:a16="http://schemas.microsoft.com/office/drawing/2014/main" id="{BCA87423-7452-4DFF-A3CE-83D5389FACA7}"/>
                </a:ext>
              </a:extLst>
            </p:cNvPr>
            <p:cNvCxnSpPr>
              <a:stCxn id="225" idx="4"/>
            </p:cNvCxnSpPr>
            <p:nvPr/>
          </p:nvCxnSpPr>
          <p:spPr bwMode="auto">
            <a:xfrm flipH="1">
              <a:off x="2073064" y="4648421"/>
              <a:ext cx="284133" cy="113972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7" name="円/楕円 39">
              <a:extLst>
                <a:ext uri="{FF2B5EF4-FFF2-40B4-BE49-F238E27FC236}">
                  <a16:creationId xmlns:a16="http://schemas.microsoft.com/office/drawing/2014/main" id="{85E58678-02E5-4320-928D-89536CD6C7CA}"/>
                </a:ext>
              </a:extLst>
            </p:cNvPr>
            <p:cNvSpPr/>
            <p:nvPr/>
          </p:nvSpPr>
          <p:spPr bwMode="auto">
            <a:xfrm>
              <a:off x="4292162" y="3091218"/>
              <a:ext cx="142860" cy="144450"/>
            </a:xfrm>
            <a:prstGeom prst="ellipse">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228" name="直線コネクタ 227">
              <a:extLst>
                <a:ext uri="{FF2B5EF4-FFF2-40B4-BE49-F238E27FC236}">
                  <a16:creationId xmlns:a16="http://schemas.microsoft.com/office/drawing/2014/main" id="{F53F53FA-7ABB-47D6-ADF1-1CA3CCC0674F}"/>
                </a:ext>
              </a:extLst>
            </p:cNvPr>
            <p:cNvCxnSpPr>
              <a:endCxn id="227" idx="1"/>
            </p:cNvCxnSpPr>
            <p:nvPr/>
          </p:nvCxnSpPr>
          <p:spPr bwMode="auto">
            <a:xfrm>
              <a:off x="4003267" y="2440399"/>
              <a:ext cx="309530" cy="67304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9" name="円/楕円 42">
              <a:extLst>
                <a:ext uri="{FF2B5EF4-FFF2-40B4-BE49-F238E27FC236}">
                  <a16:creationId xmlns:a16="http://schemas.microsoft.com/office/drawing/2014/main" id="{5B0B2DBF-0802-4689-8F0C-3347F9E804C2}"/>
                </a:ext>
              </a:extLst>
            </p:cNvPr>
            <p:cNvSpPr/>
            <p:nvPr/>
          </p:nvSpPr>
          <p:spPr bwMode="auto">
            <a:xfrm>
              <a:off x="3723895" y="3659494"/>
              <a:ext cx="144447" cy="142863"/>
            </a:xfrm>
            <a:prstGeom prst="ellipse">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230" name="直線コネクタ 229">
              <a:extLst>
                <a:ext uri="{FF2B5EF4-FFF2-40B4-BE49-F238E27FC236}">
                  <a16:creationId xmlns:a16="http://schemas.microsoft.com/office/drawing/2014/main" id="{6F43AAF8-6B2B-4A5D-8E4F-C17CB8154D42}"/>
                </a:ext>
              </a:extLst>
            </p:cNvPr>
            <p:cNvCxnSpPr>
              <a:stCxn id="229" idx="5"/>
            </p:cNvCxnSpPr>
            <p:nvPr/>
          </p:nvCxnSpPr>
          <p:spPr bwMode="auto">
            <a:xfrm>
              <a:off x="3847708" y="3781721"/>
              <a:ext cx="352389" cy="40954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1" name="円/楕円 46">
              <a:extLst>
                <a:ext uri="{FF2B5EF4-FFF2-40B4-BE49-F238E27FC236}">
                  <a16:creationId xmlns:a16="http://schemas.microsoft.com/office/drawing/2014/main" id="{92B14ACB-CD91-469E-9C3F-B886B15C0DC8}"/>
                </a:ext>
              </a:extLst>
            </p:cNvPr>
            <p:cNvSpPr/>
            <p:nvPr/>
          </p:nvSpPr>
          <p:spPr bwMode="auto">
            <a:xfrm>
              <a:off x="3030228" y="4048398"/>
              <a:ext cx="144448" cy="142863"/>
            </a:xfrm>
            <a:prstGeom prst="ellipse">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232" name="直線コネクタ 231">
              <a:extLst>
                <a:ext uri="{FF2B5EF4-FFF2-40B4-BE49-F238E27FC236}">
                  <a16:creationId xmlns:a16="http://schemas.microsoft.com/office/drawing/2014/main" id="{A3E3D02E-0892-4B45-BC13-0F9C85EA9A88}"/>
                </a:ext>
              </a:extLst>
            </p:cNvPr>
            <p:cNvCxnSpPr>
              <a:cxnSpLocks/>
            </p:cNvCxnSpPr>
            <p:nvPr/>
          </p:nvCxnSpPr>
          <p:spPr bwMode="auto">
            <a:xfrm>
              <a:off x="3174676" y="4153164"/>
              <a:ext cx="549219" cy="35080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3" name="円/楕円 49">
              <a:extLst>
                <a:ext uri="{FF2B5EF4-FFF2-40B4-BE49-F238E27FC236}">
                  <a16:creationId xmlns:a16="http://schemas.microsoft.com/office/drawing/2014/main" id="{EED96A58-C3A1-4DC1-AB6C-96CCD719DD3A}"/>
                </a:ext>
              </a:extLst>
            </p:cNvPr>
            <p:cNvSpPr/>
            <p:nvPr/>
          </p:nvSpPr>
          <p:spPr bwMode="auto">
            <a:xfrm>
              <a:off x="2522280" y="4426190"/>
              <a:ext cx="144448" cy="144451"/>
            </a:xfrm>
            <a:prstGeom prst="ellipse">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234" name="直線コネクタ 233">
              <a:extLst>
                <a:ext uri="{FF2B5EF4-FFF2-40B4-BE49-F238E27FC236}">
                  <a16:creationId xmlns:a16="http://schemas.microsoft.com/office/drawing/2014/main" id="{F60BA9C3-15E8-411F-A8BC-42DCD775585B}"/>
                </a:ext>
              </a:extLst>
            </p:cNvPr>
            <p:cNvCxnSpPr>
              <a:stCxn id="233" idx="4"/>
            </p:cNvCxnSpPr>
            <p:nvPr/>
          </p:nvCxnSpPr>
          <p:spPr bwMode="auto">
            <a:xfrm>
              <a:off x="2593711" y="4570641"/>
              <a:ext cx="330166" cy="10365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5" name="円/楕円 52">
              <a:extLst>
                <a:ext uri="{FF2B5EF4-FFF2-40B4-BE49-F238E27FC236}">
                  <a16:creationId xmlns:a16="http://schemas.microsoft.com/office/drawing/2014/main" id="{C24095A4-8259-459A-BA65-F3F9DC0ED996}"/>
                </a:ext>
              </a:extLst>
            </p:cNvPr>
            <p:cNvSpPr/>
            <p:nvPr/>
          </p:nvSpPr>
          <p:spPr bwMode="auto">
            <a:xfrm>
              <a:off x="2801651" y="4472224"/>
              <a:ext cx="144448" cy="144450"/>
            </a:xfrm>
            <a:prstGeom prst="ellipse">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236" name="直線コネクタ 235">
              <a:extLst>
                <a:ext uri="{FF2B5EF4-FFF2-40B4-BE49-F238E27FC236}">
                  <a16:creationId xmlns:a16="http://schemas.microsoft.com/office/drawing/2014/main" id="{8EFAB1BC-B15C-450E-BB3C-253C6BFAD209}"/>
                </a:ext>
              </a:extLst>
            </p:cNvPr>
            <p:cNvCxnSpPr>
              <a:stCxn id="235" idx="5"/>
            </p:cNvCxnSpPr>
            <p:nvPr/>
          </p:nvCxnSpPr>
          <p:spPr bwMode="auto">
            <a:xfrm>
              <a:off x="2923877" y="4596038"/>
              <a:ext cx="444455" cy="24604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7" name="円/楕円 55">
              <a:extLst>
                <a:ext uri="{FF2B5EF4-FFF2-40B4-BE49-F238E27FC236}">
                  <a16:creationId xmlns:a16="http://schemas.microsoft.com/office/drawing/2014/main" id="{2A03BEA0-74F9-4E57-BE88-93CE06CDD530}"/>
                </a:ext>
              </a:extLst>
            </p:cNvPr>
            <p:cNvSpPr/>
            <p:nvPr/>
          </p:nvSpPr>
          <p:spPr bwMode="auto">
            <a:xfrm>
              <a:off x="2400055" y="5010340"/>
              <a:ext cx="142860" cy="144451"/>
            </a:xfrm>
            <a:prstGeom prst="ellipse">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238" name="直線コネクタ 237">
              <a:extLst>
                <a:ext uri="{FF2B5EF4-FFF2-40B4-BE49-F238E27FC236}">
                  <a16:creationId xmlns:a16="http://schemas.microsoft.com/office/drawing/2014/main" id="{77809832-1A22-4C4A-B5B9-F9193FA954B7}"/>
                </a:ext>
              </a:extLst>
            </p:cNvPr>
            <p:cNvCxnSpPr>
              <a:stCxn id="237" idx="4"/>
            </p:cNvCxnSpPr>
            <p:nvPr/>
          </p:nvCxnSpPr>
          <p:spPr bwMode="auto">
            <a:xfrm>
              <a:off x="2471485" y="5154790"/>
              <a:ext cx="246038" cy="73653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9" name="円/楕円 58">
              <a:extLst>
                <a:ext uri="{FF2B5EF4-FFF2-40B4-BE49-F238E27FC236}">
                  <a16:creationId xmlns:a16="http://schemas.microsoft.com/office/drawing/2014/main" id="{D0B98D00-E6B3-4472-83DE-EE422428CF37}"/>
                </a:ext>
              </a:extLst>
            </p:cNvPr>
            <p:cNvSpPr/>
            <p:nvPr/>
          </p:nvSpPr>
          <p:spPr bwMode="auto">
            <a:xfrm>
              <a:off x="2712760" y="4648421"/>
              <a:ext cx="144448" cy="144451"/>
            </a:xfrm>
            <a:prstGeom prst="ellipse">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240" name="直線コネクタ 239">
              <a:extLst>
                <a:ext uri="{FF2B5EF4-FFF2-40B4-BE49-F238E27FC236}">
                  <a16:creationId xmlns:a16="http://schemas.microsoft.com/office/drawing/2014/main" id="{074D50B1-80E7-40EA-946D-66619130D54A}"/>
                </a:ext>
              </a:extLst>
            </p:cNvPr>
            <p:cNvCxnSpPr>
              <a:stCxn id="239" idx="5"/>
            </p:cNvCxnSpPr>
            <p:nvPr/>
          </p:nvCxnSpPr>
          <p:spPr bwMode="auto">
            <a:xfrm>
              <a:off x="2834986" y="4770648"/>
              <a:ext cx="736525" cy="4857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1" name="直線コネクタ 240">
              <a:extLst>
                <a:ext uri="{FF2B5EF4-FFF2-40B4-BE49-F238E27FC236}">
                  <a16:creationId xmlns:a16="http://schemas.microsoft.com/office/drawing/2014/main" id="{AA1F2DE0-4D35-4529-B428-A225307AE7C0}"/>
                </a:ext>
              </a:extLst>
            </p:cNvPr>
            <p:cNvCxnSpPr/>
            <p:nvPr/>
          </p:nvCxnSpPr>
          <p:spPr bwMode="auto">
            <a:xfrm>
              <a:off x="2471911" y="3612003"/>
              <a:ext cx="558735" cy="957732"/>
            </a:xfrm>
            <a:prstGeom prst="line">
              <a:avLst/>
            </a:prstGeom>
            <a:ln>
              <a:solidFill>
                <a:srgbClr val="6C0B5E"/>
              </a:solidFill>
              <a:prstDash val="sysDash"/>
            </a:ln>
            <a:effectLst>
              <a:glow rad="38100">
                <a:schemeClr val="bg1">
                  <a:alpha val="91000"/>
                </a:schemeClr>
              </a:glow>
            </a:effectLst>
          </p:spPr>
          <p:style>
            <a:lnRef idx="2">
              <a:schemeClr val="accent1"/>
            </a:lnRef>
            <a:fillRef idx="0">
              <a:schemeClr val="accent1"/>
            </a:fillRef>
            <a:effectRef idx="1">
              <a:schemeClr val="accent1"/>
            </a:effectRef>
            <a:fontRef idx="minor">
              <a:schemeClr val="tx1"/>
            </a:fontRef>
          </p:style>
        </p:cxnSp>
        <p:cxnSp>
          <p:nvCxnSpPr>
            <p:cNvPr id="242" name="直線コネクタ 241">
              <a:extLst>
                <a:ext uri="{FF2B5EF4-FFF2-40B4-BE49-F238E27FC236}">
                  <a16:creationId xmlns:a16="http://schemas.microsoft.com/office/drawing/2014/main" id="{C269BAC4-C024-4A41-917C-2F77D40EB010}"/>
                </a:ext>
              </a:extLst>
            </p:cNvPr>
            <p:cNvCxnSpPr/>
            <p:nvPr/>
          </p:nvCxnSpPr>
          <p:spPr bwMode="auto">
            <a:xfrm>
              <a:off x="3089905" y="3323721"/>
              <a:ext cx="558735" cy="957732"/>
            </a:xfrm>
            <a:prstGeom prst="line">
              <a:avLst/>
            </a:prstGeom>
            <a:ln>
              <a:solidFill>
                <a:srgbClr val="6C0B5E"/>
              </a:solidFill>
              <a:prstDash val="sysDash"/>
            </a:ln>
            <a:effectLst>
              <a:glow rad="38100">
                <a:schemeClr val="bg1">
                  <a:alpha val="91000"/>
                </a:schemeClr>
              </a:glow>
            </a:effectLst>
          </p:spPr>
          <p:style>
            <a:lnRef idx="2">
              <a:schemeClr val="accent1"/>
            </a:lnRef>
            <a:fillRef idx="0">
              <a:schemeClr val="accent1"/>
            </a:fillRef>
            <a:effectRef idx="1">
              <a:schemeClr val="accent1"/>
            </a:effectRef>
            <a:fontRef idx="minor">
              <a:schemeClr val="tx1"/>
            </a:fontRef>
          </p:style>
        </p:cxnSp>
        <p:sp>
          <p:nvSpPr>
            <p:cNvPr id="14373" name="テキスト ボックス 10">
              <a:extLst>
                <a:ext uri="{FF2B5EF4-FFF2-40B4-BE49-F238E27FC236}">
                  <a16:creationId xmlns:a16="http://schemas.microsoft.com/office/drawing/2014/main" id="{1CEECA1A-1F9B-4295-AB94-323CF6969F29}"/>
                </a:ext>
              </a:extLst>
            </p:cNvPr>
            <p:cNvSpPr txBox="1">
              <a:spLocks noChangeArrowheads="1"/>
            </p:cNvSpPr>
            <p:nvPr/>
          </p:nvSpPr>
          <p:spPr bwMode="auto">
            <a:xfrm>
              <a:off x="108677" y="1727673"/>
              <a:ext cx="7988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latin typeface="游ゴシック" panose="020B0400000000000000" pitchFamily="50" charset="-128"/>
                  <a:ea typeface="游ゴシック" panose="020B0400000000000000" pitchFamily="50" charset="-128"/>
                </a:rPr>
                <a:t>肝臓</a:t>
              </a:r>
            </a:p>
          </p:txBody>
        </p:sp>
        <p:sp>
          <p:nvSpPr>
            <p:cNvPr id="14374" name="テキスト ボックス 62">
              <a:extLst>
                <a:ext uri="{FF2B5EF4-FFF2-40B4-BE49-F238E27FC236}">
                  <a16:creationId xmlns:a16="http://schemas.microsoft.com/office/drawing/2014/main" id="{A2FC6CAD-9FE3-4638-BB4A-C14E2694CD64}"/>
                </a:ext>
              </a:extLst>
            </p:cNvPr>
            <p:cNvSpPr txBox="1">
              <a:spLocks noChangeArrowheads="1"/>
            </p:cNvSpPr>
            <p:nvPr/>
          </p:nvSpPr>
          <p:spPr bwMode="auto">
            <a:xfrm>
              <a:off x="26871" y="2309141"/>
              <a:ext cx="1105503"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latin typeface="游ゴシック" panose="020B0400000000000000" pitchFamily="50" charset="-128"/>
                  <a:ea typeface="游ゴシック" panose="020B0400000000000000" pitchFamily="50" charset="-128"/>
                </a:rPr>
                <a:t>胆のう</a:t>
              </a:r>
            </a:p>
          </p:txBody>
        </p:sp>
        <p:sp>
          <p:nvSpPr>
            <p:cNvPr id="14375" name="テキスト ボックス 63">
              <a:extLst>
                <a:ext uri="{FF2B5EF4-FFF2-40B4-BE49-F238E27FC236}">
                  <a16:creationId xmlns:a16="http://schemas.microsoft.com/office/drawing/2014/main" id="{95789CFA-1E81-4033-9C7E-B9E2592C844E}"/>
                </a:ext>
              </a:extLst>
            </p:cNvPr>
            <p:cNvSpPr txBox="1">
              <a:spLocks noChangeArrowheads="1"/>
            </p:cNvSpPr>
            <p:nvPr/>
          </p:nvSpPr>
          <p:spPr bwMode="auto">
            <a:xfrm>
              <a:off x="3641867" y="2054498"/>
              <a:ext cx="8542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latin typeface="游ゴシック" panose="020B0400000000000000" pitchFamily="50" charset="-128"/>
                  <a:ea typeface="游ゴシック" panose="020B0400000000000000" pitchFamily="50" charset="-128"/>
                </a:rPr>
                <a:t>脾臓</a:t>
              </a:r>
            </a:p>
          </p:txBody>
        </p:sp>
        <p:sp>
          <p:nvSpPr>
            <p:cNvPr id="14376" name="テキスト ボックス 64">
              <a:extLst>
                <a:ext uri="{FF2B5EF4-FFF2-40B4-BE49-F238E27FC236}">
                  <a16:creationId xmlns:a16="http://schemas.microsoft.com/office/drawing/2014/main" id="{60DCC073-9CB8-4843-A074-1948E67541AB}"/>
                </a:ext>
              </a:extLst>
            </p:cNvPr>
            <p:cNvSpPr txBox="1">
              <a:spLocks noChangeArrowheads="1"/>
            </p:cNvSpPr>
            <p:nvPr/>
          </p:nvSpPr>
          <p:spPr bwMode="auto">
            <a:xfrm>
              <a:off x="4140601" y="3956940"/>
              <a:ext cx="11161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latin typeface="游ゴシック" panose="020B0400000000000000" pitchFamily="50" charset="-128"/>
                  <a:ea typeface="游ゴシック" panose="020B0400000000000000" pitchFamily="50" charset="-128"/>
                </a:rPr>
                <a:t>膵尾部</a:t>
              </a:r>
            </a:p>
          </p:txBody>
        </p:sp>
        <p:sp>
          <p:nvSpPr>
            <p:cNvPr id="14377" name="テキスト ボックス 65">
              <a:extLst>
                <a:ext uri="{FF2B5EF4-FFF2-40B4-BE49-F238E27FC236}">
                  <a16:creationId xmlns:a16="http://schemas.microsoft.com/office/drawing/2014/main" id="{8BA66644-8771-41B3-AEF1-18BA1069B568}"/>
                </a:ext>
              </a:extLst>
            </p:cNvPr>
            <p:cNvSpPr txBox="1">
              <a:spLocks noChangeArrowheads="1"/>
            </p:cNvSpPr>
            <p:nvPr/>
          </p:nvSpPr>
          <p:spPr bwMode="auto">
            <a:xfrm>
              <a:off x="3648882" y="4288736"/>
              <a:ext cx="1200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latin typeface="游ゴシック" panose="020B0400000000000000" pitchFamily="50" charset="-128"/>
                  <a:ea typeface="游ゴシック" panose="020B0400000000000000" pitchFamily="50" charset="-128"/>
                </a:rPr>
                <a:t>膵体部</a:t>
              </a:r>
            </a:p>
          </p:txBody>
        </p:sp>
        <p:sp>
          <p:nvSpPr>
            <p:cNvPr id="248" name="テキスト ボックス 66">
              <a:extLst>
                <a:ext uri="{FF2B5EF4-FFF2-40B4-BE49-F238E27FC236}">
                  <a16:creationId xmlns:a16="http://schemas.microsoft.com/office/drawing/2014/main" id="{EE4C3A6C-5B60-43C3-969C-D6D69190DFB8}"/>
                </a:ext>
              </a:extLst>
            </p:cNvPr>
            <p:cNvSpPr txBox="1">
              <a:spLocks noChangeArrowheads="1"/>
            </p:cNvSpPr>
            <p:nvPr/>
          </p:nvSpPr>
          <p:spPr bwMode="auto">
            <a:xfrm>
              <a:off x="3361982" y="4640485"/>
              <a:ext cx="1934965" cy="461922"/>
            </a:xfrm>
            <a:prstGeom prst="rect">
              <a:avLst/>
            </a:prstGeom>
            <a:solidFill>
              <a:schemeClr val="bg1"/>
            </a:solidFill>
            <a:ln>
              <a:noFill/>
            </a:ln>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2400" spc="-150" dirty="0">
                  <a:latin typeface="游ゴシック" panose="020B0400000000000000" pitchFamily="50" charset="-128"/>
                  <a:ea typeface="游ゴシック" panose="020B0400000000000000" pitchFamily="50" charset="-128"/>
                </a:rPr>
                <a:t>上腸間膜動脈</a:t>
              </a:r>
            </a:p>
          </p:txBody>
        </p:sp>
        <p:sp>
          <p:nvSpPr>
            <p:cNvPr id="14379" name="テキスト ボックス 67">
              <a:extLst>
                <a:ext uri="{FF2B5EF4-FFF2-40B4-BE49-F238E27FC236}">
                  <a16:creationId xmlns:a16="http://schemas.microsoft.com/office/drawing/2014/main" id="{283B5E41-4454-4B78-B464-9B1B7900E91C}"/>
                </a:ext>
              </a:extLst>
            </p:cNvPr>
            <p:cNvSpPr txBox="1">
              <a:spLocks noChangeArrowheads="1"/>
            </p:cNvSpPr>
            <p:nvPr/>
          </p:nvSpPr>
          <p:spPr bwMode="auto">
            <a:xfrm>
              <a:off x="139143" y="4729220"/>
              <a:ext cx="11367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latin typeface="游ゴシック" panose="020B0400000000000000" pitchFamily="50" charset="-128"/>
                  <a:ea typeface="游ゴシック" panose="020B0400000000000000" pitchFamily="50" charset="-128"/>
                </a:rPr>
                <a:t>副膵管</a:t>
              </a:r>
            </a:p>
          </p:txBody>
        </p:sp>
        <p:sp>
          <p:nvSpPr>
            <p:cNvPr id="14380" name="テキスト ボックス 68">
              <a:extLst>
                <a:ext uri="{FF2B5EF4-FFF2-40B4-BE49-F238E27FC236}">
                  <a16:creationId xmlns:a16="http://schemas.microsoft.com/office/drawing/2014/main" id="{31051754-7A6E-4544-9C20-ADEB254BF3D4}"/>
                </a:ext>
              </a:extLst>
            </p:cNvPr>
            <p:cNvSpPr txBox="1">
              <a:spLocks noChangeArrowheads="1"/>
            </p:cNvSpPr>
            <p:nvPr/>
          </p:nvSpPr>
          <p:spPr bwMode="auto">
            <a:xfrm>
              <a:off x="3575980" y="5117133"/>
              <a:ext cx="808153"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latin typeface="游ゴシック" panose="020B0400000000000000" pitchFamily="50" charset="-128"/>
                  <a:ea typeface="游ゴシック" panose="020B0400000000000000" pitchFamily="50" charset="-128"/>
                </a:rPr>
                <a:t>門脈</a:t>
              </a:r>
            </a:p>
          </p:txBody>
        </p:sp>
        <p:sp>
          <p:nvSpPr>
            <p:cNvPr id="14381" name="テキスト ボックス 71">
              <a:extLst>
                <a:ext uri="{FF2B5EF4-FFF2-40B4-BE49-F238E27FC236}">
                  <a16:creationId xmlns:a16="http://schemas.microsoft.com/office/drawing/2014/main" id="{B61796E5-9A5C-4EA2-B7DC-B4E6354220E6}"/>
                </a:ext>
              </a:extLst>
            </p:cNvPr>
            <p:cNvSpPr txBox="1">
              <a:spLocks noChangeArrowheads="1"/>
            </p:cNvSpPr>
            <p:nvPr/>
          </p:nvSpPr>
          <p:spPr bwMode="auto">
            <a:xfrm>
              <a:off x="2848920" y="5515901"/>
              <a:ext cx="1125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latin typeface="游ゴシック" panose="020B0400000000000000" pitchFamily="50" charset="-128"/>
                  <a:ea typeface="游ゴシック" panose="020B0400000000000000" pitchFamily="50" charset="-128"/>
                </a:rPr>
                <a:t>膵頭部</a:t>
              </a:r>
            </a:p>
          </p:txBody>
        </p:sp>
        <p:sp>
          <p:nvSpPr>
            <p:cNvPr id="252" name="テキスト ボックス 72">
              <a:extLst>
                <a:ext uri="{FF2B5EF4-FFF2-40B4-BE49-F238E27FC236}">
                  <a16:creationId xmlns:a16="http://schemas.microsoft.com/office/drawing/2014/main" id="{E75A4969-F518-4909-BD05-ECA532538E12}"/>
                </a:ext>
              </a:extLst>
            </p:cNvPr>
            <p:cNvSpPr txBox="1">
              <a:spLocks noChangeArrowheads="1"/>
            </p:cNvSpPr>
            <p:nvPr/>
          </p:nvSpPr>
          <p:spPr bwMode="auto">
            <a:xfrm>
              <a:off x="0" y="5223046"/>
              <a:ext cx="2201638" cy="461923"/>
            </a:xfrm>
            <a:prstGeom prst="rect">
              <a:avLst/>
            </a:prstGeom>
            <a:noFill/>
            <a:ln>
              <a:noFill/>
            </a:ln>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2400" spc="-150" dirty="0">
                  <a:latin typeface="游ゴシック" panose="020B0400000000000000" pitchFamily="50" charset="-128"/>
                  <a:ea typeface="游ゴシック" panose="020B0400000000000000" pitchFamily="50" charset="-128"/>
                </a:rPr>
                <a:t>十二指腸乳頭部</a:t>
              </a:r>
            </a:p>
          </p:txBody>
        </p:sp>
        <p:sp>
          <p:nvSpPr>
            <p:cNvPr id="14383" name="テキスト ボックス 73">
              <a:extLst>
                <a:ext uri="{FF2B5EF4-FFF2-40B4-BE49-F238E27FC236}">
                  <a16:creationId xmlns:a16="http://schemas.microsoft.com/office/drawing/2014/main" id="{905E164D-D0E5-4E3B-99EE-80C9CDAD68D2}"/>
                </a:ext>
              </a:extLst>
            </p:cNvPr>
            <p:cNvSpPr txBox="1">
              <a:spLocks noChangeArrowheads="1"/>
            </p:cNvSpPr>
            <p:nvPr/>
          </p:nvSpPr>
          <p:spPr bwMode="auto">
            <a:xfrm>
              <a:off x="2377264" y="5947142"/>
              <a:ext cx="14051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latin typeface="游ゴシック" panose="020B0400000000000000" pitchFamily="50" charset="-128"/>
                  <a:ea typeface="游ゴシック" panose="020B0400000000000000" pitchFamily="50" charset="-128"/>
                </a:rPr>
                <a:t>十二指腸</a:t>
              </a:r>
            </a:p>
          </p:txBody>
        </p:sp>
        <p:sp>
          <p:nvSpPr>
            <p:cNvPr id="14384" name="テキスト ボックス 74">
              <a:extLst>
                <a:ext uri="{FF2B5EF4-FFF2-40B4-BE49-F238E27FC236}">
                  <a16:creationId xmlns:a16="http://schemas.microsoft.com/office/drawing/2014/main" id="{29641C26-5272-47A3-B2E4-9C93FA1C37E5}"/>
                </a:ext>
              </a:extLst>
            </p:cNvPr>
            <p:cNvSpPr txBox="1">
              <a:spLocks noChangeArrowheads="1"/>
            </p:cNvSpPr>
            <p:nvPr/>
          </p:nvSpPr>
          <p:spPr bwMode="auto">
            <a:xfrm>
              <a:off x="1452562" y="5762349"/>
              <a:ext cx="1200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latin typeface="游ゴシック" panose="020B0400000000000000" pitchFamily="50" charset="-128"/>
                  <a:ea typeface="游ゴシック" panose="020B0400000000000000" pitchFamily="50" charset="-128"/>
                </a:rPr>
                <a:t>主膵管</a:t>
              </a:r>
            </a:p>
          </p:txBody>
        </p:sp>
        <p:sp>
          <p:nvSpPr>
            <p:cNvPr id="14385" name="テキスト ボックス 75">
              <a:extLst>
                <a:ext uri="{FF2B5EF4-FFF2-40B4-BE49-F238E27FC236}">
                  <a16:creationId xmlns:a16="http://schemas.microsoft.com/office/drawing/2014/main" id="{9AED2878-F0DD-4372-BDC5-BA35E6B89468}"/>
                </a:ext>
              </a:extLst>
            </p:cNvPr>
            <p:cNvSpPr txBox="1">
              <a:spLocks noChangeArrowheads="1"/>
            </p:cNvSpPr>
            <p:nvPr/>
          </p:nvSpPr>
          <p:spPr bwMode="auto">
            <a:xfrm>
              <a:off x="288084" y="4272220"/>
              <a:ext cx="8241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latin typeface="游ゴシック" panose="020B0400000000000000" pitchFamily="50" charset="-128"/>
                  <a:ea typeface="游ゴシック" panose="020B0400000000000000" pitchFamily="50" charset="-128"/>
                </a:rPr>
                <a:t>胆管</a:t>
              </a:r>
            </a:p>
          </p:txBody>
        </p:sp>
      </p:gr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A83DC7E-7D71-4ADF-9707-9646C240A67C}"/>
              </a:ext>
            </a:extLst>
          </p:cNvPr>
          <p:cNvSpPr/>
          <p:nvPr/>
        </p:nvSpPr>
        <p:spPr>
          <a:xfrm>
            <a:off x="0" y="0"/>
            <a:ext cx="9906000" cy="1117600"/>
          </a:xfrm>
          <a:prstGeom prst="rect">
            <a:avLst/>
          </a:prstGeom>
          <a:solidFill>
            <a:srgbClr val="6C0B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pic>
        <p:nvPicPr>
          <p:cNvPr id="86020" name="図 5">
            <a:extLst>
              <a:ext uri="{FF2B5EF4-FFF2-40B4-BE49-F238E27FC236}">
                <a16:creationId xmlns:a16="http://schemas.microsoft.com/office/drawing/2014/main" id="{28527D24-389C-46B4-965B-796A1F49B8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07050"/>
            <a:ext cx="9906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正方形/長方形 7">
            <a:extLst>
              <a:ext uri="{FF2B5EF4-FFF2-40B4-BE49-F238E27FC236}">
                <a16:creationId xmlns:a16="http://schemas.microsoft.com/office/drawing/2014/main" id="{E948E31C-A2EE-47CA-9848-37329F02C90C}"/>
              </a:ext>
            </a:extLst>
          </p:cNvPr>
          <p:cNvSpPr/>
          <p:nvPr/>
        </p:nvSpPr>
        <p:spPr>
          <a:xfrm>
            <a:off x="3175000" y="1278000"/>
            <a:ext cx="3479800" cy="804862"/>
          </a:xfrm>
          <a:prstGeom prst="rect">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86025" name="テキスト ボックス 9">
            <a:extLst>
              <a:ext uri="{FF2B5EF4-FFF2-40B4-BE49-F238E27FC236}">
                <a16:creationId xmlns:a16="http://schemas.microsoft.com/office/drawing/2014/main" id="{7CC48F81-EE23-4C7A-9568-CFE2AAF99DAE}"/>
              </a:ext>
            </a:extLst>
          </p:cNvPr>
          <p:cNvSpPr txBox="1">
            <a:spLocks noChangeArrowheads="1"/>
          </p:cNvSpPr>
          <p:nvPr/>
        </p:nvSpPr>
        <p:spPr bwMode="auto">
          <a:xfrm>
            <a:off x="877888" y="260350"/>
            <a:ext cx="8074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3600" b="1">
                <a:solidFill>
                  <a:schemeClr val="bg1"/>
                </a:solidFill>
                <a:latin typeface="游ゴシック" panose="020B0400000000000000" pitchFamily="50" charset="-128"/>
                <a:ea typeface="游ゴシック" panose="020B0400000000000000" pitchFamily="50" charset="-128"/>
              </a:rPr>
              <a:t>苦痛を和らげてくれる専門家がいます</a:t>
            </a:r>
            <a:endParaRPr lang="en-US" altLang="ja-JP" sz="3600" b="1">
              <a:solidFill>
                <a:schemeClr val="bg1"/>
              </a:solidFill>
              <a:latin typeface="游ゴシック" panose="020B0400000000000000" pitchFamily="50" charset="-128"/>
              <a:ea typeface="游ゴシック" panose="020B0400000000000000" pitchFamily="50" charset="-128"/>
            </a:endParaRPr>
          </a:p>
        </p:txBody>
      </p:sp>
      <p:sp>
        <p:nvSpPr>
          <p:cNvPr id="86026" name="テキスト ボックス 11">
            <a:extLst>
              <a:ext uri="{FF2B5EF4-FFF2-40B4-BE49-F238E27FC236}">
                <a16:creationId xmlns:a16="http://schemas.microsoft.com/office/drawing/2014/main" id="{449E63C9-8210-4692-A7FC-DA2A3A8A96CC}"/>
              </a:ext>
            </a:extLst>
          </p:cNvPr>
          <p:cNvSpPr txBox="1">
            <a:spLocks noChangeArrowheads="1"/>
          </p:cNvSpPr>
          <p:nvPr/>
        </p:nvSpPr>
        <p:spPr bwMode="auto">
          <a:xfrm>
            <a:off x="3390900" y="1389600"/>
            <a:ext cx="30432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b="1" dirty="0">
                <a:solidFill>
                  <a:srgbClr val="891B86"/>
                </a:solidFill>
                <a:latin typeface="游ゴシック" panose="020B0400000000000000" pitchFamily="50" charset="-128"/>
                <a:ea typeface="游ゴシック" panose="020B0400000000000000" pitchFamily="50" charset="-128"/>
              </a:rPr>
              <a:t>経済的困難</a:t>
            </a:r>
            <a:endParaRPr lang="en-US" altLang="ja-JP" b="1" dirty="0">
              <a:solidFill>
                <a:srgbClr val="891B86"/>
              </a:solidFill>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EFB63E32-4B76-4606-8B4D-31AD4E4B7329}"/>
              </a:ext>
            </a:extLst>
          </p:cNvPr>
          <p:cNvSpPr txBox="1"/>
          <p:nvPr/>
        </p:nvSpPr>
        <p:spPr>
          <a:xfrm>
            <a:off x="788988" y="2233613"/>
            <a:ext cx="9117012" cy="1938337"/>
          </a:xfrm>
          <a:prstGeom prst="rect">
            <a:avLst/>
          </a:prstGeom>
          <a:noFill/>
        </p:spPr>
        <p:txBody>
          <a:bodyPr>
            <a:spAutoFit/>
          </a:bodyPr>
          <a:lstStyle/>
          <a:p>
            <a:pPr>
              <a:buClr>
                <a:srgbClr val="6C0B5E"/>
              </a:buClr>
              <a:defRPr/>
            </a:pPr>
            <a:r>
              <a:rPr lang="ja-JP" altLang="en-US" sz="2400" b="1" spc="-150" dirty="0">
                <a:solidFill>
                  <a:srgbClr val="6C0B5E"/>
                </a:solidFill>
                <a:latin typeface="游ゴシック" panose="020B0400000000000000" pitchFamily="50" charset="-128"/>
                <a:ea typeface="游ゴシック" panose="020B0400000000000000" pitchFamily="50" charset="-128"/>
              </a:rPr>
              <a:t>公的医療保険の高額療養費制度</a:t>
            </a:r>
            <a:endParaRPr lang="en-US" altLang="ja-JP" sz="2400" b="1" spc="-150" dirty="0">
              <a:solidFill>
                <a:srgbClr val="6C0B5E"/>
              </a:solidFill>
              <a:latin typeface="游ゴシック" panose="020B0400000000000000" pitchFamily="50" charset="-128"/>
              <a:ea typeface="游ゴシック" panose="020B0400000000000000" pitchFamily="50" charset="-128"/>
            </a:endParaRPr>
          </a:p>
          <a:p>
            <a:pPr marL="342900" indent="-342900">
              <a:buClr>
                <a:srgbClr val="6C0B5E"/>
              </a:buClr>
              <a:buFont typeface="Wingdings" panose="05000000000000000000" pitchFamily="2" charset="2"/>
              <a:buChar char="l"/>
              <a:defRPr/>
            </a:pPr>
            <a:r>
              <a:rPr lang="ja-JP" altLang="en-US" sz="2400" spc="-150" dirty="0">
                <a:latin typeface="游ゴシック" panose="020B0400000000000000" pitchFamily="50" charset="-128"/>
                <a:ea typeface="游ゴシック" panose="020B0400000000000000" pitchFamily="50" charset="-128"/>
              </a:rPr>
              <a:t>高額な治療費がかかったときの自己負担を軽減する制度</a:t>
            </a:r>
            <a:endParaRPr lang="en-US" altLang="ja-JP" sz="2400" spc="-150" dirty="0">
              <a:latin typeface="游ゴシック" panose="020B0400000000000000" pitchFamily="50" charset="-128"/>
              <a:ea typeface="游ゴシック" panose="020B0400000000000000" pitchFamily="50" charset="-128"/>
            </a:endParaRPr>
          </a:p>
          <a:p>
            <a:pPr marL="342900" indent="-342900">
              <a:buClr>
                <a:srgbClr val="6C0B5E"/>
              </a:buClr>
              <a:buFont typeface="Wingdings" panose="05000000000000000000" pitchFamily="2" charset="2"/>
              <a:buChar char="l"/>
              <a:defRPr/>
            </a:pPr>
            <a:r>
              <a:rPr lang="ja-JP" altLang="en-US" sz="2400" spc="-150" dirty="0">
                <a:latin typeface="游ゴシック" panose="020B0400000000000000" pitchFamily="50" charset="-128"/>
                <a:ea typeface="游ゴシック" panose="020B0400000000000000" pitchFamily="50" charset="-128"/>
              </a:rPr>
              <a:t>公的医療保険の窓口に申請して「限度額適用認定証」を受け取り、</a:t>
            </a:r>
            <a:endParaRPr lang="en-US" altLang="ja-JP" sz="2400" spc="-150" dirty="0">
              <a:latin typeface="游ゴシック" panose="020B0400000000000000" pitchFamily="50" charset="-128"/>
              <a:ea typeface="游ゴシック" panose="020B0400000000000000" pitchFamily="50" charset="-128"/>
            </a:endParaRPr>
          </a:p>
          <a:p>
            <a:pPr>
              <a:buClr>
                <a:srgbClr val="6C0B5E"/>
              </a:buClr>
              <a:defRPr/>
            </a:pPr>
            <a:r>
              <a:rPr lang="ja-JP" altLang="en-US" sz="2400" spc="-150" dirty="0">
                <a:latin typeface="游ゴシック" panose="020B0400000000000000" pitchFamily="50" charset="-128"/>
                <a:ea typeface="游ゴシック" panose="020B0400000000000000" pitchFamily="50" charset="-128"/>
              </a:rPr>
              <a:t>　事前に病院に提出すれば、外来でも入院でも窓口の支払いが</a:t>
            </a:r>
            <a:endParaRPr lang="en-US" altLang="ja-JP" sz="2400" spc="-150" dirty="0">
              <a:latin typeface="游ゴシック" panose="020B0400000000000000" pitchFamily="50" charset="-128"/>
              <a:ea typeface="游ゴシック" panose="020B0400000000000000" pitchFamily="50" charset="-128"/>
            </a:endParaRPr>
          </a:p>
          <a:p>
            <a:pPr>
              <a:buClr>
                <a:srgbClr val="6C0B5E"/>
              </a:buClr>
              <a:defRPr/>
            </a:pPr>
            <a:r>
              <a:rPr lang="ja-JP" altLang="en-US" sz="2400" spc="-150" dirty="0">
                <a:latin typeface="游ゴシック" panose="020B0400000000000000" pitchFamily="50" charset="-128"/>
                <a:ea typeface="游ゴシック" panose="020B0400000000000000" pitchFamily="50" charset="-128"/>
              </a:rPr>
              <a:t>　自己負担限度額の範囲内で済む</a:t>
            </a:r>
            <a:endParaRPr lang="en-US" altLang="ja-JP" sz="2400" spc="-150" dirty="0">
              <a:latin typeface="游ゴシック" panose="020B0400000000000000" pitchFamily="50" charset="-128"/>
              <a:ea typeface="游ゴシック" panose="020B0400000000000000" pitchFamily="50" charset="-128"/>
            </a:endParaRPr>
          </a:p>
        </p:txBody>
      </p:sp>
      <p:sp>
        <p:nvSpPr>
          <p:cNvPr id="86028" name="テキスト ボックス 13">
            <a:extLst>
              <a:ext uri="{FF2B5EF4-FFF2-40B4-BE49-F238E27FC236}">
                <a16:creationId xmlns:a16="http://schemas.microsoft.com/office/drawing/2014/main" id="{3697A650-61CC-4B4F-A2F0-A2133BF225DB}"/>
              </a:ext>
            </a:extLst>
          </p:cNvPr>
          <p:cNvSpPr txBox="1">
            <a:spLocks noChangeArrowheads="1"/>
          </p:cNvSpPr>
          <p:nvPr/>
        </p:nvSpPr>
        <p:spPr bwMode="auto">
          <a:xfrm>
            <a:off x="-50800" y="4298950"/>
            <a:ext cx="992663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2400" dirty="0">
                <a:solidFill>
                  <a:srgbClr val="FF0000"/>
                </a:solidFill>
                <a:latin typeface="游ゴシック" panose="020B0400000000000000" pitchFamily="50" charset="-128"/>
                <a:ea typeface="游ゴシック" panose="020B0400000000000000" pitchFamily="50" charset="-128"/>
              </a:rPr>
              <a:t>治療費や生活費、就労の問題などで困ったときは</a:t>
            </a:r>
            <a:endParaRPr lang="en-US" altLang="ja-JP" sz="2400" dirty="0">
              <a:solidFill>
                <a:srgbClr val="FF0000"/>
              </a:solidFill>
              <a:latin typeface="游ゴシック" panose="020B0400000000000000" pitchFamily="50" charset="-128"/>
              <a:ea typeface="游ゴシック" panose="020B0400000000000000" pitchFamily="50" charset="-128"/>
            </a:endParaRPr>
          </a:p>
          <a:p>
            <a:pPr algn="ctr">
              <a:spcBef>
                <a:spcPct val="0"/>
              </a:spcBef>
              <a:buFontTx/>
              <a:buNone/>
            </a:pPr>
            <a:r>
              <a:rPr lang="ja-JP" altLang="en-US" sz="2400" dirty="0">
                <a:solidFill>
                  <a:srgbClr val="FF0000"/>
                </a:solidFill>
                <a:latin typeface="游ゴシック" panose="020B0400000000000000" pitchFamily="50" charset="-128"/>
                <a:ea typeface="游ゴシック" panose="020B0400000000000000" pitchFamily="50" charset="-128"/>
              </a:rPr>
              <a:t>かかっている病院の相談室、または近くのがん診療連携拠点病院の</a:t>
            </a:r>
            <a:endParaRPr lang="en-US" altLang="ja-JP" sz="2400" dirty="0">
              <a:solidFill>
                <a:srgbClr val="FF0000"/>
              </a:solidFill>
              <a:latin typeface="游ゴシック" panose="020B0400000000000000" pitchFamily="50" charset="-128"/>
              <a:ea typeface="游ゴシック" panose="020B0400000000000000" pitchFamily="50" charset="-128"/>
            </a:endParaRPr>
          </a:p>
          <a:p>
            <a:pPr algn="ctr">
              <a:spcBef>
                <a:spcPct val="0"/>
              </a:spcBef>
              <a:buFontTx/>
              <a:buNone/>
            </a:pPr>
            <a:r>
              <a:rPr lang="ja-JP" altLang="en-US" sz="2400" dirty="0">
                <a:solidFill>
                  <a:srgbClr val="FF0000"/>
                </a:solidFill>
                <a:latin typeface="游ゴシック" panose="020B0400000000000000" pitchFamily="50" charset="-128"/>
                <a:ea typeface="游ゴシック" panose="020B0400000000000000" pitchFamily="50" charset="-128"/>
              </a:rPr>
              <a:t>相談支援センターに相談しましょう</a:t>
            </a:r>
            <a:endParaRPr lang="en-US" altLang="ja-JP" sz="2400" dirty="0">
              <a:solidFill>
                <a:srgbClr val="FF0000"/>
              </a:solidFill>
              <a:latin typeface="游ゴシック" panose="020B0400000000000000" pitchFamily="50" charset="-128"/>
              <a:ea typeface="游ゴシック" panose="020B0400000000000000" pitchFamily="50" charset="-128"/>
            </a:endParaRPr>
          </a:p>
          <a:p>
            <a:pPr algn="ctr">
              <a:spcBef>
                <a:spcPct val="0"/>
              </a:spcBef>
              <a:buFontTx/>
              <a:buNone/>
            </a:pPr>
            <a:r>
              <a:rPr lang="ja-JP" altLang="en-US" sz="2400" dirty="0">
                <a:solidFill>
                  <a:srgbClr val="FF0000"/>
                </a:solidFill>
                <a:latin typeface="游ゴシック" panose="020B0400000000000000" pitchFamily="50" charset="-128"/>
                <a:ea typeface="游ゴシック" panose="020B0400000000000000" pitchFamily="50" charset="-128"/>
              </a:rPr>
              <a:t>相談支援センターでは、地域のがん患者さんや</a:t>
            </a:r>
            <a:endParaRPr lang="en-US" altLang="ja-JP" sz="2400" dirty="0">
              <a:solidFill>
                <a:srgbClr val="FF0000"/>
              </a:solidFill>
              <a:latin typeface="游ゴシック" panose="020B0400000000000000" pitchFamily="50" charset="-128"/>
              <a:ea typeface="游ゴシック" panose="020B0400000000000000" pitchFamily="50" charset="-128"/>
            </a:endParaRPr>
          </a:p>
          <a:p>
            <a:pPr algn="ctr">
              <a:spcBef>
                <a:spcPct val="0"/>
              </a:spcBef>
              <a:buFontTx/>
              <a:buNone/>
            </a:pPr>
            <a:r>
              <a:rPr lang="ja-JP" altLang="en-US" sz="2400" dirty="0">
                <a:solidFill>
                  <a:srgbClr val="FF0000"/>
                </a:solidFill>
                <a:latin typeface="游ゴシック" panose="020B0400000000000000" pitchFamily="50" charset="-128"/>
                <a:ea typeface="游ゴシック" panose="020B0400000000000000" pitchFamily="50" charset="-128"/>
              </a:rPr>
              <a:t>家族からの相談も受け付けています</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EA3953-A16D-4A32-AF95-34344A3464A2}"/>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E1D32ADA-CE10-4DEC-A8A7-A0D728DAE58A}"/>
              </a:ext>
            </a:extLst>
          </p:cNvPr>
          <p:cNvSpPr>
            <a:spLocks noGrp="1"/>
          </p:cNvSpPr>
          <p:nvPr>
            <p:ph idx="1"/>
          </p:nvPr>
        </p:nvSpPr>
        <p:spPr/>
        <p:txBody>
          <a:bodyPr/>
          <a:lstStyle/>
          <a:p>
            <a:endParaRPr kumimoji="1" lang="ja-JP" altLang="en-US"/>
          </a:p>
        </p:txBody>
      </p:sp>
      <p:pic>
        <p:nvPicPr>
          <p:cNvPr id="4" name="図 3">
            <a:extLst>
              <a:ext uri="{FF2B5EF4-FFF2-40B4-BE49-F238E27FC236}">
                <a16:creationId xmlns:a16="http://schemas.microsoft.com/office/drawing/2014/main" id="{13F30F2D-4C73-4C00-84FE-EF50E18B5FA4}"/>
              </a:ext>
            </a:extLst>
          </p:cNvPr>
          <p:cNvPicPr>
            <a:picLocks noChangeAspect="1"/>
          </p:cNvPicPr>
          <p:nvPr/>
        </p:nvPicPr>
        <p:blipFill>
          <a:blip r:embed="rId2"/>
          <a:stretch>
            <a:fillRect/>
          </a:stretch>
        </p:blipFill>
        <p:spPr>
          <a:xfrm>
            <a:off x="0" y="0"/>
            <a:ext cx="9906000" cy="6858000"/>
          </a:xfrm>
          <a:prstGeom prst="rect">
            <a:avLst/>
          </a:prstGeom>
        </p:spPr>
      </p:pic>
    </p:spTree>
    <p:extLst>
      <p:ext uri="{BB962C8B-B14F-4D97-AF65-F5344CB8AC3E}">
        <p14:creationId xmlns:p14="http://schemas.microsoft.com/office/powerpoint/2010/main" val="159731073"/>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634</TotalTime>
  <Words>6729</Words>
  <Application>Microsoft Office PowerPoint</Application>
  <PresentationFormat>A4 210 x 297 mm</PresentationFormat>
  <Paragraphs>842</Paragraphs>
  <Slides>91</Slides>
  <Notes>6</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91</vt:i4>
      </vt:variant>
    </vt:vector>
  </HeadingPairs>
  <TitlesOfParts>
    <vt:vector size="97" baseType="lpstr">
      <vt:lpstr>ＭＳ Ｐゴシック</vt:lpstr>
      <vt:lpstr>游ゴシック</vt:lpstr>
      <vt:lpstr>Arial</vt:lpstr>
      <vt:lpstr>Calibri</vt:lpstr>
      <vt:lpstr>Wingdings</vt: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Akiko_kirara_ikera Akiko_kirara_ikera</dc:creator>
  <cp:lastModifiedBy>Akiko_kirara_ikera Akiko_kirara_ikera</cp:lastModifiedBy>
  <cp:revision>53</cp:revision>
  <dcterms:created xsi:type="dcterms:W3CDTF">2020-05-19T03:41:11Z</dcterms:created>
  <dcterms:modified xsi:type="dcterms:W3CDTF">2020-07-06T02:00:41Z</dcterms:modified>
</cp:coreProperties>
</file>