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0"/>
  </p:notesMasterIdLst>
  <p:handoutMasterIdLst>
    <p:handoutMasterId r:id="rId191"/>
  </p:handoutMasterIdLst>
  <p:sldIdLst>
    <p:sldId id="256" r:id="rId2"/>
    <p:sldId id="260" r:id="rId3"/>
    <p:sldId id="257" r:id="rId4"/>
    <p:sldId id="259" r:id="rId5"/>
    <p:sldId id="445" r:id="rId6"/>
    <p:sldId id="446" r:id="rId7"/>
    <p:sldId id="258" r:id="rId8"/>
    <p:sldId id="261" r:id="rId9"/>
    <p:sldId id="265" r:id="rId10"/>
    <p:sldId id="269" r:id="rId11"/>
    <p:sldId id="270" r:id="rId12"/>
    <p:sldId id="447" r:id="rId13"/>
    <p:sldId id="273" r:id="rId14"/>
    <p:sldId id="274" r:id="rId15"/>
    <p:sldId id="300" r:id="rId16"/>
    <p:sldId id="283" r:id="rId17"/>
    <p:sldId id="287" r:id="rId18"/>
    <p:sldId id="288" r:id="rId19"/>
    <p:sldId id="289" r:id="rId20"/>
    <p:sldId id="449" r:id="rId21"/>
    <p:sldId id="448" r:id="rId22"/>
    <p:sldId id="291" r:id="rId23"/>
    <p:sldId id="292" r:id="rId24"/>
    <p:sldId id="299" r:id="rId25"/>
    <p:sldId id="304" r:id="rId26"/>
    <p:sldId id="305" r:id="rId27"/>
    <p:sldId id="306" r:id="rId28"/>
    <p:sldId id="307" r:id="rId29"/>
    <p:sldId id="450" r:id="rId30"/>
    <p:sldId id="451" r:id="rId31"/>
    <p:sldId id="452" r:id="rId32"/>
    <p:sldId id="453" r:id="rId33"/>
    <p:sldId id="455" r:id="rId34"/>
    <p:sldId id="454" r:id="rId35"/>
    <p:sldId id="456" r:id="rId36"/>
    <p:sldId id="458" r:id="rId37"/>
    <p:sldId id="460" r:id="rId38"/>
    <p:sldId id="463" r:id="rId39"/>
    <p:sldId id="462" r:id="rId40"/>
    <p:sldId id="464" r:id="rId41"/>
    <p:sldId id="461" r:id="rId42"/>
    <p:sldId id="457" r:id="rId43"/>
    <p:sldId id="267" r:id="rId44"/>
    <p:sldId id="268" r:id="rId45"/>
    <p:sldId id="277" r:id="rId46"/>
    <p:sldId id="508" r:id="rId47"/>
    <p:sldId id="278" r:id="rId48"/>
    <p:sldId id="509" r:id="rId49"/>
    <p:sldId id="279" r:id="rId50"/>
    <p:sldId id="280" r:id="rId51"/>
    <p:sldId id="308" r:id="rId52"/>
    <p:sldId id="468" r:id="rId53"/>
    <p:sldId id="469" r:id="rId54"/>
    <p:sldId id="472" r:id="rId55"/>
    <p:sldId id="475" r:id="rId56"/>
    <p:sldId id="473" r:id="rId57"/>
    <p:sldId id="474" r:id="rId58"/>
    <p:sldId id="313" r:id="rId59"/>
    <p:sldId id="476" r:id="rId60"/>
    <p:sldId id="477" r:id="rId61"/>
    <p:sldId id="479" r:id="rId62"/>
    <p:sldId id="481" r:id="rId63"/>
    <p:sldId id="480" r:id="rId64"/>
    <p:sldId id="486" r:id="rId65"/>
    <p:sldId id="500" r:id="rId66"/>
    <p:sldId id="484" r:id="rId67"/>
    <p:sldId id="312" r:id="rId68"/>
    <p:sldId id="310" r:id="rId69"/>
    <p:sldId id="311" r:id="rId70"/>
    <p:sldId id="320" r:id="rId71"/>
    <p:sldId id="487" r:id="rId72"/>
    <p:sldId id="314" r:id="rId73"/>
    <p:sldId id="315" r:id="rId74"/>
    <p:sldId id="321" r:id="rId75"/>
    <p:sldId id="488" r:id="rId76"/>
    <p:sldId id="489" r:id="rId77"/>
    <p:sldId id="316" r:id="rId78"/>
    <p:sldId id="317" r:id="rId79"/>
    <p:sldId id="322" r:id="rId80"/>
    <p:sldId id="318" r:id="rId81"/>
    <p:sldId id="319" r:id="rId82"/>
    <p:sldId id="324" r:id="rId83"/>
    <p:sldId id="490" r:id="rId84"/>
    <p:sldId id="491" r:id="rId85"/>
    <p:sldId id="325" r:id="rId86"/>
    <p:sldId id="350" r:id="rId87"/>
    <p:sldId id="348" r:id="rId88"/>
    <p:sldId id="351" r:id="rId89"/>
    <p:sldId id="352" r:id="rId90"/>
    <p:sldId id="354" r:id="rId91"/>
    <p:sldId id="353" r:id="rId92"/>
    <p:sldId id="355" r:id="rId93"/>
    <p:sldId id="492" r:id="rId94"/>
    <p:sldId id="335" r:id="rId95"/>
    <p:sldId id="336" r:id="rId96"/>
    <p:sldId id="326" r:id="rId97"/>
    <p:sldId id="327" r:id="rId98"/>
    <p:sldId id="329" r:id="rId99"/>
    <p:sldId id="330" r:id="rId100"/>
    <p:sldId id="331" r:id="rId101"/>
    <p:sldId id="332" r:id="rId102"/>
    <p:sldId id="333" r:id="rId103"/>
    <p:sldId id="334" r:id="rId104"/>
    <p:sldId id="340" r:id="rId105"/>
    <p:sldId id="338" r:id="rId106"/>
    <p:sldId id="337" r:id="rId107"/>
    <p:sldId id="512" r:id="rId108"/>
    <p:sldId id="342" r:id="rId109"/>
    <p:sldId id="345" r:id="rId110"/>
    <p:sldId id="341" r:id="rId111"/>
    <p:sldId id="343" r:id="rId112"/>
    <p:sldId id="344" r:id="rId113"/>
    <p:sldId id="346" r:id="rId114"/>
    <p:sldId id="356" r:id="rId115"/>
    <p:sldId id="386" r:id="rId116"/>
    <p:sldId id="384" r:id="rId117"/>
    <p:sldId id="385" r:id="rId118"/>
    <p:sldId id="381" r:id="rId119"/>
    <p:sldId id="382" r:id="rId120"/>
    <p:sldId id="383" r:id="rId121"/>
    <p:sldId id="387" r:id="rId122"/>
    <p:sldId id="510" r:id="rId123"/>
    <p:sldId id="493" r:id="rId124"/>
    <p:sldId id="494" r:id="rId125"/>
    <p:sldId id="388" r:id="rId126"/>
    <p:sldId id="391" r:id="rId127"/>
    <p:sldId id="390" r:id="rId128"/>
    <p:sldId id="392" r:id="rId129"/>
    <p:sldId id="393" r:id="rId130"/>
    <p:sldId id="395" r:id="rId131"/>
    <p:sldId id="414" r:id="rId132"/>
    <p:sldId id="415" r:id="rId133"/>
    <p:sldId id="501" r:id="rId134"/>
    <p:sldId id="405" r:id="rId135"/>
    <p:sldId id="406" r:id="rId136"/>
    <p:sldId id="396" r:id="rId137"/>
    <p:sldId id="397" r:id="rId138"/>
    <p:sldId id="398" r:id="rId139"/>
    <p:sldId id="399" r:id="rId140"/>
    <p:sldId id="400" r:id="rId141"/>
    <p:sldId id="401" r:id="rId142"/>
    <p:sldId id="403" r:id="rId143"/>
    <p:sldId id="402" r:id="rId144"/>
    <p:sldId id="404" r:id="rId145"/>
    <p:sldId id="407" r:id="rId146"/>
    <p:sldId id="408" r:id="rId147"/>
    <p:sldId id="409" r:id="rId148"/>
    <p:sldId id="411" r:id="rId149"/>
    <p:sldId id="410" r:id="rId150"/>
    <p:sldId id="412" r:id="rId151"/>
    <p:sldId id="413" r:id="rId152"/>
    <p:sldId id="418" r:id="rId153"/>
    <p:sldId id="416" r:id="rId154"/>
    <p:sldId id="417" r:id="rId155"/>
    <p:sldId id="419" r:id="rId156"/>
    <p:sldId id="502" r:id="rId157"/>
    <p:sldId id="420" r:id="rId158"/>
    <p:sldId id="421" r:id="rId159"/>
    <p:sldId id="423" r:id="rId160"/>
    <p:sldId id="424" r:id="rId161"/>
    <p:sldId id="503" r:id="rId162"/>
    <p:sldId id="425" r:id="rId163"/>
    <p:sldId id="426" r:id="rId164"/>
    <p:sldId id="504" r:id="rId165"/>
    <p:sldId id="505" r:id="rId166"/>
    <p:sldId id="50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4" r:id="rId185"/>
    <p:sldId id="495" r:id="rId186"/>
    <p:sldId id="496" r:id="rId187"/>
    <p:sldId id="497" r:id="rId188"/>
    <p:sldId id="498" r:id="rId1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F04"/>
    <a:srgbClr val="2F528F"/>
    <a:srgbClr val="FFF8E5"/>
    <a:srgbClr val="4472C4"/>
    <a:srgbClr val="FFDDFB"/>
    <a:srgbClr val="FF4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14" d="100"/>
          <a:sy n="114" d="100"/>
        </p:scale>
        <p:origin x="15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E5452B2-C7FD-499A-8112-C9B10178B1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EBA57C8-3CA8-484A-89B2-9FBB8C6F28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BA16E3-5D6E-4A0D-A79C-8014D32D8688}" type="datetimeFigureOut">
              <a:rPr kumimoji="1" lang="ja-JP" altLang="en-US" smtClean="0"/>
              <a:t>2020/2/6</a:t>
            </a:fld>
            <a:endParaRPr kumimoji="1" lang="ja-JP" altLang="en-US"/>
          </a:p>
        </p:txBody>
      </p:sp>
      <p:sp>
        <p:nvSpPr>
          <p:cNvPr id="4" name="フッター プレースホルダー 3">
            <a:extLst>
              <a:ext uri="{FF2B5EF4-FFF2-40B4-BE49-F238E27FC236}">
                <a16:creationId xmlns:a16="http://schemas.microsoft.com/office/drawing/2014/main" id="{D1A0DB6C-0FCA-44CB-823C-267572A442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0EC3EFC-D4F3-4194-900C-315BBE9B22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BC8269-51B9-407F-A5DA-079D75C2E393}" type="slidenum">
              <a:rPr kumimoji="1" lang="ja-JP" altLang="en-US" smtClean="0"/>
              <a:t>‹#›</a:t>
            </a:fld>
            <a:endParaRPr kumimoji="1" lang="ja-JP" altLang="en-US"/>
          </a:p>
        </p:txBody>
      </p:sp>
    </p:spTree>
    <p:extLst>
      <p:ext uri="{BB962C8B-B14F-4D97-AF65-F5344CB8AC3E}">
        <p14:creationId xmlns:p14="http://schemas.microsoft.com/office/powerpoint/2010/main" val="66135435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D74C9-2373-4C57-933B-FB3DFE024121}" type="datetimeFigureOut">
              <a:rPr kumimoji="1" lang="ja-JP" altLang="en-US" smtClean="0"/>
              <a:t>2020/2/6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0C4E9-01F2-46B2-BCCA-9363F58FF830}" type="slidenum">
              <a:rPr kumimoji="1" lang="ja-JP" altLang="en-US" smtClean="0"/>
              <a:t>‹#›</a:t>
            </a:fld>
            <a:endParaRPr kumimoji="1" lang="ja-JP" altLang="en-US"/>
          </a:p>
        </p:txBody>
      </p:sp>
    </p:spTree>
    <p:extLst>
      <p:ext uri="{BB962C8B-B14F-4D97-AF65-F5344CB8AC3E}">
        <p14:creationId xmlns:p14="http://schemas.microsoft.com/office/powerpoint/2010/main" val="397383519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050AF3-32A5-4A95-B5E2-4BABA82E8C13}" type="datetime1">
              <a:rPr kumimoji="1" lang="ja-JP" altLang="en-US" smtClean="0"/>
              <a:t>2020/2/6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166257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E7005-CBAA-494D-A3AE-51ACF4E1190E}" type="datetime1">
              <a:rPr kumimoji="1" lang="ja-JP" altLang="en-US" smtClean="0"/>
              <a:t>2020/2/6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115408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8931A1-DB7C-4D4F-9CDE-73897D19C431}" type="datetime1">
              <a:rPr kumimoji="1" lang="ja-JP" altLang="en-US" smtClean="0"/>
              <a:t>2020/2/6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413600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B7E6E-A9F6-44B9-AF29-25287961A105}"/>
              </a:ext>
            </a:extLst>
          </p:cNvPr>
          <p:cNvSpPr>
            <a:spLocks noGrp="1"/>
          </p:cNvSpPr>
          <p:nvPr>
            <p:ph type="title"/>
          </p:nvPr>
        </p:nvSpPr>
        <p:spPr/>
        <p:txBody>
          <a:bodyPr/>
          <a:lstStyle/>
          <a:p>
            <a:r>
              <a:rPr kumimoji="1" lang="ja-JP" altLang="en-US"/>
              <a:t>マスター タイトルの書式設定</a:t>
            </a:r>
          </a:p>
        </p:txBody>
      </p:sp>
      <p:pic>
        <p:nvPicPr>
          <p:cNvPr id="11" name="図 10">
            <a:extLst>
              <a:ext uri="{FF2B5EF4-FFF2-40B4-BE49-F238E27FC236}">
                <a16:creationId xmlns:a16="http://schemas.microsoft.com/office/drawing/2014/main" id="{33A38435-EA12-42A7-9526-B221EF1900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3362"/>
            <a:ext cx="9144000" cy="230928"/>
          </a:xfrm>
          <a:prstGeom prst="rect">
            <a:avLst/>
          </a:prstGeom>
        </p:spPr>
      </p:pic>
    </p:spTree>
    <p:extLst>
      <p:ext uri="{BB962C8B-B14F-4D97-AF65-F5344CB8AC3E}">
        <p14:creationId xmlns:p14="http://schemas.microsoft.com/office/powerpoint/2010/main" val="264461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61F6D1-6D50-4307-BAAB-AD8E7C9250E0}" type="datetime1">
              <a:rPr kumimoji="1" lang="ja-JP" altLang="en-US" smtClean="0"/>
              <a:t>2020/2/6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154937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93C9F1-3A7A-4633-9DCE-0F6E4DF6AB91}" type="datetime1">
              <a:rPr kumimoji="1" lang="ja-JP" altLang="en-US" smtClean="0"/>
              <a:t>2020/2/6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326097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DFC945-7044-4A58-A6B3-7E6DD95B2B07}" type="datetime1">
              <a:rPr kumimoji="1" lang="ja-JP" altLang="en-US" smtClean="0"/>
              <a:t>2020/2/6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308620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DBAC539-26C0-47BB-A8D9-6B2AB764273A}" type="datetime1">
              <a:rPr kumimoji="1" lang="ja-JP" altLang="en-US" smtClean="0"/>
              <a:t>2020/2/6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263263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236FA5B-2682-4DB5-9CA5-FED8DCCFA9F0}" type="datetime1">
              <a:rPr kumimoji="1" lang="ja-JP" altLang="en-US" smtClean="0"/>
              <a:t>2020/2/6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409177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8CB1D-B0BC-4A98-A8AF-966B8219ABD1}" type="datetime1">
              <a:rPr kumimoji="1" lang="ja-JP" altLang="en-US" smtClean="0"/>
              <a:t>2020/2/6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25040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4FFDD4-F4B1-464E-AD5F-B1FA9261637E}" type="datetime1">
              <a:rPr kumimoji="1" lang="ja-JP" altLang="en-US" smtClean="0"/>
              <a:t>2020/2/6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25753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3D2CD0-73E1-4B47-B552-6E7267032510}" type="datetime1">
              <a:rPr kumimoji="1" lang="ja-JP" altLang="en-US" smtClean="0"/>
              <a:t>2020/2/6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49569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0A8FE-B7B5-4387-B511-B67F2C3CCF7B}" type="datetime1">
              <a:rPr kumimoji="1" lang="ja-JP" altLang="en-US" smtClean="0"/>
              <a:t>2020/2/6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CA330-9BB9-46B9-B525-99AC6B6E308F}" type="slidenum">
              <a:rPr kumimoji="1" lang="ja-JP" altLang="en-US" smtClean="0"/>
              <a:t>‹#›</a:t>
            </a:fld>
            <a:endParaRPr kumimoji="1" lang="ja-JP" altLang="en-US"/>
          </a:p>
        </p:txBody>
      </p:sp>
    </p:spTree>
    <p:extLst>
      <p:ext uri="{BB962C8B-B14F-4D97-AF65-F5344CB8AC3E}">
        <p14:creationId xmlns:p14="http://schemas.microsoft.com/office/powerpoint/2010/main" val="133896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5.emf"/><Relationship Id="rId4" Type="http://schemas.openxmlformats.org/officeDocument/2006/relationships/image" Target="../media/image12.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5.em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5.emf"/><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5.emf"/><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29.emf"/><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7EBF06D-7580-44C1-9BBA-B1932C8FBDA0}"/>
              </a:ext>
            </a:extLst>
          </p:cNvPr>
          <p:cNvPicPr>
            <a:picLocks noChangeAspect="1"/>
          </p:cNvPicPr>
          <p:nvPr/>
        </p:nvPicPr>
        <p:blipFill rotWithShape="1">
          <a:blip r:embed="rId2">
            <a:extLst>
              <a:ext uri="{28A0092B-C50C-407E-A947-70E740481C1C}">
                <a14:useLocalDpi xmlns:a14="http://schemas.microsoft.com/office/drawing/2010/main" val="0"/>
              </a:ext>
            </a:extLst>
          </a:blip>
          <a:srcRect t="3731" b="10309"/>
          <a:stretch/>
        </p:blipFill>
        <p:spPr>
          <a:xfrm>
            <a:off x="20" y="10"/>
            <a:ext cx="9143980" cy="6857990"/>
          </a:xfrm>
          <a:prstGeom prst="rect">
            <a:avLst/>
          </a:prstGeom>
        </p:spPr>
      </p:pic>
      <p:sp>
        <p:nvSpPr>
          <p:cNvPr id="2" name="フッター プレースホルダー 1">
            <a:extLst>
              <a:ext uri="{FF2B5EF4-FFF2-40B4-BE49-F238E27FC236}">
                <a16:creationId xmlns:a16="http://schemas.microsoft.com/office/drawing/2014/main" id="{33B3C8E4-982A-4358-B522-05AA6BC5691A}"/>
              </a:ext>
            </a:extLst>
          </p:cNvPr>
          <p:cNvSpPr>
            <a:spLocks noGrp="1"/>
          </p:cNvSpPr>
          <p:nvPr>
            <p:ph type="ftr" sz="quarter" idx="11"/>
          </p:nvPr>
        </p:nvSpPr>
        <p:spPr>
          <a:xfrm>
            <a:off x="4352421" y="5744163"/>
            <a:ext cx="2592206" cy="1046440"/>
          </a:xfrm>
        </p:spPr>
        <p:txBody>
          <a:bodyPr vert="horz" lIns="91440" tIns="45720" rIns="91440" bIns="45720" rtlCol="0" anchor="ctr">
            <a:noAutofit/>
          </a:bodyPr>
          <a:lstStyle/>
          <a:p>
            <a:pPr algn="l" defTabSz="914400"/>
            <a:r>
              <a:rPr kumimoji="1" lang="ja-JP" altLang="en-US" sz="2000" kern="1200" dirty="0">
                <a:solidFill>
                  <a:schemeClr val="tx1"/>
                </a:solidFill>
                <a:latin typeface="+mn-ea"/>
                <a:cs typeface="+mn-cs"/>
              </a:rPr>
              <a:t>監修</a:t>
            </a:r>
            <a:endParaRPr kumimoji="1" lang="en-US" altLang="ja-JP" sz="2000" kern="1200" dirty="0">
              <a:solidFill>
                <a:schemeClr val="tx1"/>
              </a:solidFill>
              <a:latin typeface="+mn-ea"/>
              <a:cs typeface="+mn-cs"/>
            </a:endParaRPr>
          </a:p>
          <a:p>
            <a:pPr algn="l" defTabSz="914400"/>
            <a:r>
              <a:rPr kumimoji="1" lang="ja-JP" altLang="en-US" sz="1400" dirty="0">
                <a:solidFill>
                  <a:schemeClr val="tx1"/>
                </a:solidFill>
                <a:latin typeface="+mn-ea"/>
              </a:rPr>
              <a:t>国際医療福祉大学医学部 教授</a:t>
            </a:r>
          </a:p>
          <a:p>
            <a:pPr algn="l" defTabSz="914400"/>
            <a:r>
              <a:rPr kumimoji="1" lang="ja-JP" altLang="en-US" sz="1400" dirty="0">
                <a:solidFill>
                  <a:schemeClr val="tx1"/>
                </a:solidFill>
                <a:latin typeface="+mn-ea"/>
              </a:rPr>
              <a:t>慶應義塾大学医学部 特任教授</a:t>
            </a:r>
          </a:p>
          <a:p>
            <a:pPr algn="l" defTabSz="914400"/>
            <a:r>
              <a:rPr kumimoji="1" lang="ja-JP" altLang="en-US" sz="2000" dirty="0">
                <a:solidFill>
                  <a:schemeClr val="tx1"/>
                </a:solidFill>
                <a:latin typeface="+mn-ea"/>
              </a:rPr>
              <a:t>河上 裕</a:t>
            </a:r>
          </a:p>
        </p:txBody>
      </p:sp>
      <p:sp>
        <p:nvSpPr>
          <p:cNvPr id="3" name="テキスト ボックス 2">
            <a:extLst>
              <a:ext uri="{FF2B5EF4-FFF2-40B4-BE49-F238E27FC236}">
                <a16:creationId xmlns:a16="http://schemas.microsoft.com/office/drawing/2014/main" id="{E0377696-CC7D-4473-8744-9EFEDA77CD5F}"/>
              </a:ext>
            </a:extLst>
          </p:cNvPr>
          <p:cNvSpPr txBox="1"/>
          <p:nvPr/>
        </p:nvSpPr>
        <p:spPr>
          <a:xfrm>
            <a:off x="6944627" y="5811550"/>
            <a:ext cx="2290813" cy="1046440"/>
          </a:xfrm>
          <a:prstGeom prst="rect">
            <a:avLst/>
          </a:prstGeom>
          <a:noFill/>
        </p:spPr>
        <p:txBody>
          <a:bodyPr wrap="square" rtlCol="0">
            <a:spAutoFit/>
          </a:bodyPr>
          <a:lstStyle/>
          <a:p>
            <a:pPr defTabSz="914400"/>
            <a:r>
              <a:rPr kumimoji="1" lang="ja-JP" altLang="en-US" sz="1400" dirty="0">
                <a:latin typeface="+mn-ea"/>
              </a:rPr>
              <a:t>がん研究会有明病院</a:t>
            </a:r>
          </a:p>
          <a:p>
            <a:pPr defTabSz="914400"/>
            <a:r>
              <a:rPr kumimoji="1" lang="ja-JP" altLang="en-US" sz="1400" dirty="0">
                <a:latin typeface="+mn-ea"/>
              </a:rPr>
              <a:t>先端医療開発センター</a:t>
            </a:r>
          </a:p>
          <a:p>
            <a:pPr defTabSz="914400"/>
            <a:r>
              <a:rPr kumimoji="1" lang="ja-JP" altLang="en-US" sz="1400" dirty="0">
                <a:latin typeface="+mn-ea"/>
              </a:rPr>
              <a:t>がん免疫治療開発部 部長</a:t>
            </a:r>
          </a:p>
          <a:p>
            <a:pPr defTabSz="914400"/>
            <a:r>
              <a:rPr kumimoji="1" lang="ja-JP" altLang="en-US" sz="2000" dirty="0">
                <a:latin typeface="+mn-ea"/>
              </a:rPr>
              <a:t>北野滋久</a:t>
            </a:r>
            <a:endParaRPr kumimoji="1" lang="en-US" altLang="ja-JP" sz="2000" dirty="0">
              <a:latin typeface="+mn-ea"/>
            </a:endParaRPr>
          </a:p>
        </p:txBody>
      </p:sp>
      <p:sp>
        <p:nvSpPr>
          <p:cNvPr id="4" name="四角形: 角を丸くする 3">
            <a:extLst>
              <a:ext uri="{FF2B5EF4-FFF2-40B4-BE49-F238E27FC236}">
                <a16:creationId xmlns:a16="http://schemas.microsoft.com/office/drawing/2014/main" id="{07A88114-732C-4EBA-A9D1-0B4FE27C04C5}"/>
              </a:ext>
            </a:extLst>
          </p:cNvPr>
          <p:cNvSpPr/>
          <p:nvPr/>
        </p:nvSpPr>
        <p:spPr>
          <a:xfrm>
            <a:off x="2627697" y="3332750"/>
            <a:ext cx="3888606" cy="1046440"/>
          </a:xfrm>
          <a:prstGeom prst="roundRect">
            <a:avLst/>
          </a:prstGeom>
          <a:solidFill>
            <a:srgbClr val="E17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t>医療従事者向け</a:t>
            </a:r>
            <a:endParaRPr kumimoji="1" lang="en-US" altLang="ja-JP" sz="4000" dirty="0"/>
          </a:p>
          <a:p>
            <a:pPr algn="ctr"/>
            <a:r>
              <a:rPr kumimoji="1" lang="ja-JP" altLang="en-US" sz="2400" dirty="0"/>
              <a:t>ヴィジュアルセット</a:t>
            </a:r>
          </a:p>
        </p:txBody>
      </p:sp>
      <p:pic>
        <p:nvPicPr>
          <p:cNvPr id="8" name="図 7">
            <a:extLst>
              <a:ext uri="{FF2B5EF4-FFF2-40B4-BE49-F238E27FC236}">
                <a16:creationId xmlns:a16="http://schemas.microsoft.com/office/drawing/2014/main" id="{0F228271-0FF3-7E4F-88A1-35873185616C}"/>
              </a:ext>
            </a:extLst>
          </p:cNvPr>
          <p:cNvPicPr>
            <a:picLocks noChangeAspect="1"/>
          </p:cNvPicPr>
          <p:nvPr/>
        </p:nvPicPr>
        <p:blipFill>
          <a:blip r:embed="rId3"/>
          <a:stretch>
            <a:fillRect/>
          </a:stretch>
        </p:blipFill>
        <p:spPr>
          <a:xfrm>
            <a:off x="80761" y="6612026"/>
            <a:ext cx="1749074" cy="245964"/>
          </a:xfrm>
          <a:prstGeom prst="rect">
            <a:avLst/>
          </a:prstGeom>
        </p:spPr>
      </p:pic>
      <p:sp>
        <p:nvSpPr>
          <p:cNvPr id="9" name="テキスト ボックス 8">
            <a:extLst>
              <a:ext uri="{FF2B5EF4-FFF2-40B4-BE49-F238E27FC236}">
                <a16:creationId xmlns:a16="http://schemas.microsoft.com/office/drawing/2014/main" id="{FDC8CC5F-89E3-3E4F-ABEF-1D810D043F83}"/>
              </a:ext>
            </a:extLst>
          </p:cNvPr>
          <p:cNvSpPr txBox="1"/>
          <p:nvPr/>
        </p:nvSpPr>
        <p:spPr>
          <a:xfrm>
            <a:off x="0" y="6358100"/>
            <a:ext cx="453970" cy="253916"/>
          </a:xfrm>
          <a:prstGeom prst="rect">
            <a:avLst/>
          </a:prstGeom>
          <a:noFill/>
        </p:spPr>
        <p:txBody>
          <a:bodyPr wrap="none" rtlCol="0">
            <a:spAutoFit/>
          </a:bodyPr>
          <a:lstStyle/>
          <a:p>
            <a:r>
              <a:rPr kumimoji="1" lang="ja-JP" altLang="en-US" sz="1050"/>
              <a:t>製作</a:t>
            </a:r>
          </a:p>
        </p:txBody>
      </p:sp>
    </p:spTree>
    <p:extLst>
      <p:ext uri="{BB962C8B-B14F-4D97-AF65-F5344CB8AC3E}">
        <p14:creationId xmlns:p14="http://schemas.microsoft.com/office/powerpoint/2010/main" val="92610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04ABE3C-31AC-4614-9341-AD5CDD6C80CD}"/>
              </a:ext>
            </a:extLst>
          </p:cNvPr>
          <p:cNvPicPr>
            <a:picLocks noChangeAspect="1"/>
          </p:cNvPicPr>
          <p:nvPr/>
        </p:nvPicPr>
        <p:blipFill>
          <a:blip r:embed="rId2"/>
          <a:stretch>
            <a:fillRect/>
          </a:stretch>
        </p:blipFill>
        <p:spPr>
          <a:xfrm>
            <a:off x="8055059" y="5101995"/>
            <a:ext cx="717605" cy="848079"/>
          </a:xfrm>
          <a:prstGeom prst="rect">
            <a:avLst/>
          </a:prstGeom>
        </p:spPr>
      </p:pic>
      <p:pic>
        <p:nvPicPr>
          <p:cNvPr id="19" name="図 18">
            <a:extLst>
              <a:ext uri="{FF2B5EF4-FFF2-40B4-BE49-F238E27FC236}">
                <a16:creationId xmlns:a16="http://schemas.microsoft.com/office/drawing/2014/main" id="{EFBA9E78-47A4-458B-9910-2F5772CC5DFD}"/>
              </a:ext>
            </a:extLst>
          </p:cNvPr>
          <p:cNvPicPr>
            <a:picLocks noChangeAspect="1"/>
          </p:cNvPicPr>
          <p:nvPr/>
        </p:nvPicPr>
        <p:blipFill>
          <a:blip r:embed="rId3"/>
          <a:stretch>
            <a:fillRect/>
          </a:stretch>
        </p:blipFill>
        <p:spPr>
          <a:xfrm>
            <a:off x="5460719" y="5567179"/>
            <a:ext cx="590959" cy="624409"/>
          </a:xfrm>
          <a:prstGeom prst="rect">
            <a:avLst/>
          </a:prstGeom>
        </p:spPr>
      </p:pic>
      <p:pic>
        <p:nvPicPr>
          <p:cNvPr id="18" name="図 17">
            <a:extLst>
              <a:ext uri="{FF2B5EF4-FFF2-40B4-BE49-F238E27FC236}">
                <a16:creationId xmlns:a16="http://schemas.microsoft.com/office/drawing/2014/main" id="{AEAE66A5-F9D9-47A2-86DB-919BEC6E1448}"/>
              </a:ext>
            </a:extLst>
          </p:cNvPr>
          <p:cNvPicPr>
            <a:picLocks noChangeAspect="1"/>
          </p:cNvPicPr>
          <p:nvPr/>
        </p:nvPicPr>
        <p:blipFill>
          <a:blip r:embed="rId4"/>
          <a:stretch>
            <a:fillRect/>
          </a:stretch>
        </p:blipFill>
        <p:spPr>
          <a:xfrm>
            <a:off x="5430015" y="4817122"/>
            <a:ext cx="600054" cy="693813"/>
          </a:xfrm>
          <a:prstGeom prst="rect">
            <a:avLst/>
          </a:prstGeom>
        </p:spPr>
      </p:pic>
      <p:pic>
        <p:nvPicPr>
          <p:cNvPr id="17" name="図 16">
            <a:extLst>
              <a:ext uri="{FF2B5EF4-FFF2-40B4-BE49-F238E27FC236}">
                <a16:creationId xmlns:a16="http://schemas.microsoft.com/office/drawing/2014/main" id="{7C21358D-E3F1-4622-B9EA-32E88CC6BDAC}"/>
              </a:ext>
            </a:extLst>
          </p:cNvPr>
          <p:cNvPicPr>
            <a:picLocks noChangeAspect="1"/>
          </p:cNvPicPr>
          <p:nvPr/>
        </p:nvPicPr>
        <p:blipFill>
          <a:blip r:embed="rId5"/>
          <a:stretch>
            <a:fillRect/>
          </a:stretch>
        </p:blipFill>
        <p:spPr>
          <a:xfrm>
            <a:off x="1695358" y="931549"/>
            <a:ext cx="797625" cy="949899"/>
          </a:xfrm>
          <a:prstGeom prst="rect">
            <a:avLst/>
          </a:prstGeom>
        </p:spPr>
      </p:pic>
      <p:pic>
        <p:nvPicPr>
          <p:cNvPr id="16" name="図 15">
            <a:extLst>
              <a:ext uri="{FF2B5EF4-FFF2-40B4-BE49-F238E27FC236}">
                <a16:creationId xmlns:a16="http://schemas.microsoft.com/office/drawing/2014/main" id="{C0FB11BB-A222-41DF-AFA4-61CC036E160E}"/>
              </a:ext>
            </a:extLst>
          </p:cNvPr>
          <p:cNvPicPr>
            <a:picLocks noChangeAspect="1"/>
          </p:cNvPicPr>
          <p:nvPr/>
        </p:nvPicPr>
        <p:blipFill>
          <a:blip r:embed="rId6"/>
          <a:stretch>
            <a:fillRect/>
          </a:stretch>
        </p:blipFill>
        <p:spPr>
          <a:xfrm>
            <a:off x="5708647" y="1027641"/>
            <a:ext cx="864631" cy="972710"/>
          </a:xfrm>
          <a:prstGeom prst="rect">
            <a:avLst/>
          </a:prstGeom>
        </p:spPr>
      </p:pic>
      <p:pic>
        <p:nvPicPr>
          <p:cNvPr id="14" name="図 13">
            <a:extLst>
              <a:ext uri="{FF2B5EF4-FFF2-40B4-BE49-F238E27FC236}">
                <a16:creationId xmlns:a16="http://schemas.microsoft.com/office/drawing/2014/main" id="{D1FF4642-72B7-4BB4-B208-9CA350A211DD}"/>
              </a:ext>
            </a:extLst>
          </p:cNvPr>
          <p:cNvPicPr>
            <a:picLocks noChangeAspect="1"/>
          </p:cNvPicPr>
          <p:nvPr/>
        </p:nvPicPr>
        <p:blipFill>
          <a:blip r:embed="rId7"/>
          <a:stretch>
            <a:fillRect/>
          </a:stretch>
        </p:blipFill>
        <p:spPr>
          <a:xfrm>
            <a:off x="2582160" y="4970141"/>
            <a:ext cx="1040619" cy="1081588"/>
          </a:xfrm>
          <a:prstGeom prst="rect">
            <a:avLst/>
          </a:prstGeom>
        </p:spPr>
      </p:pic>
      <p:sp>
        <p:nvSpPr>
          <p:cNvPr id="2" name="タイトル 1">
            <a:extLst>
              <a:ext uri="{FF2B5EF4-FFF2-40B4-BE49-F238E27FC236}">
                <a16:creationId xmlns:a16="http://schemas.microsoft.com/office/drawing/2014/main" id="{8A993160-AE1A-4284-9F2B-6DF01611E126}"/>
              </a:ext>
            </a:extLst>
          </p:cNvPr>
          <p:cNvSpPr>
            <a:spLocks noGrp="1"/>
          </p:cNvSpPr>
          <p:nvPr>
            <p:ph type="title"/>
          </p:nvPr>
        </p:nvSpPr>
        <p:spPr>
          <a:xfrm>
            <a:off x="3176806" y="401745"/>
            <a:ext cx="2790384" cy="1123432"/>
          </a:xfrm>
        </p:spPr>
        <p:txBody>
          <a:bodyPr>
            <a:normAutofit/>
          </a:bodyPr>
          <a:lstStyle/>
          <a:p>
            <a:r>
              <a:rPr kumimoji="1" lang="ja-JP" altLang="en-US" sz="4000" b="1" dirty="0">
                <a:latin typeface="+mn-ea"/>
                <a:ea typeface="+mn-ea"/>
              </a:rPr>
              <a:t>白血球には</a:t>
            </a:r>
          </a:p>
        </p:txBody>
      </p:sp>
      <p:sp>
        <p:nvSpPr>
          <p:cNvPr id="3" name="フローチャート: 端子 2">
            <a:extLst>
              <a:ext uri="{FF2B5EF4-FFF2-40B4-BE49-F238E27FC236}">
                <a16:creationId xmlns:a16="http://schemas.microsoft.com/office/drawing/2014/main" id="{8FB110A6-177A-4F62-8AB5-EFF45F993020}"/>
              </a:ext>
            </a:extLst>
          </p:cNvPr>
          <p:cNvSpPr/>
          <p:nvPr/>
        </p:nvSpPr>
        <p:spPr>
          <a:xfrm>
            <a:off x="351761" y="1769722"/>
            <a:ext cx="1742410"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好中球</a:t>
            </a:r>
          </a:p>
        </p:txBody>
      </p:sp>
      <p:sp>
        <p:nvSpPr>
          <p:cNvPr id="4" name="フローチャート: 端子 3">
            <a:extLst>
              <a:ext uri="{FF2B5EF4-FFF2-40B4-BE49-F238E27FC236}">
                <a16:creationId xmlns:a16="http://schemas.microsoft.com/office/drawing/2014/main" id="{67106A7E-CAC3-497B-8B3E-050E91B5510A}"/>
              </a:ext>
            </a:extLst>
          </p:cNvPr>
          <p:cNvSpPr/>
          <p:nvPr/>
        </p:nvSpPr>
        <p:spPr>
          <a:xfrm>
            <a:off x="2582160" y="1769722"/>
            <a:ext cx="337406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マクロファージ</a:t>
            </a:r>
          </a:p>
        </p:txBody>
      </p:sp>
      <p:sp>
        <p:nvSpPr>
          <p:cNvPr id="5" name="フローチャート: 端子 4">
            <a:extLst>
              <a:ext uri="{FF2B5EF4-FFF2-40B4-BE49-F238E27FC236}">
                <a16:creationId xmlns:a16="http://schemas.microsoft.com/office/drawing/2014/main" id="{7B4703B9-3ADA-4C3C-9923-F58AAD0495D9}"/>
              </a:ext>
            </a:extLst>
          </p:cNvPr>
          <p:cNvSpPr/>
          <p:nvPr/>
        </p:nvSpPr>
        <p:spPr>
          <a:xfrm>
            <a:off x="6444213" y="1769722"/>
            <a:ext cx="2232838"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好塩基球</a:t>
            </a:r>
          </a:p>
        </p:txBody>
      </p:sp>
      <p:sp>
        <p:nvSpPr>
          <p:cNvPr id="6" name="フローチャート: 端子 5">
            <a:extLst>
              <a:ext uri="{FF2B5EF4-FFF2-40B4-BE49-F238E27FC236}">
                <a16:creationId xmlns:a16="http://schemas.microsoft.com/office/drawing/2014/main" id="{24F9C578-F9AF-4B09-ABC7-EAFF24E05424}"/>
              </a:ext>
            </a:extLst>
          </p:cNvPr>
          <p:cNvSpPr/>
          <p:nvPr/>
        </p:nvSpPr>
        <p:spPr>
          <a:xfrm>
            <a:off x="473809" y="3273132"/>
            <a:ext cx="2527007"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マスト細胞</a:t>
            </a:r>
          </a:p>
        </p:txBody>
      </p:sp>
      <p:sp>
        <p:nvSpPr>
          <p:cNvPr id="7" name="フローチャート: 端子 6">
            <a:extLst>
              <a:ext uri="{FF2B5EF4-FFF2-40B4-BE49-F238E27FC236}">
                <a16:creationId xmlns:a16="http://schemas.microsoft.com/office/drawing/2014/main" id="{7C5ED186-5EDF-422F-B98D-43DCBD236A6D}"/>
              </a:ext>
            </a:extLst>
          </p:cNvPr>
          <p:cNvSpPr/>
          <p:nvPr/>
        </p:nvSpPr>
        <p:spPr>
          <a:xfrm>
            <a:off x="3648073" y="3271593"/>
            <a:ext cx="1847851"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好酸球</a:t>
            </a:r>
          </a:p>
        </p:txBody>
      </p:sp>
      <p:sp>
        <p:nvSpPr>
          <p:cNvPr id="9" name="フローチャート: 端子 8">
            <a:extLst>
              <a:ext uri="{FF2B5EF4-FFF2-40B4-BE49-F238E27FC236}">
                <a16:creationId xmlns:a16="http://schemas.microsoft.com/office/drawing/2014/main" id="{969A7C65-88F6-44BB-8A12-4B093FE7E297}"/>
              </a:ext>
            </a:extLst>
          </p:cNvPr>
          <p:cNvSpPr/>
          <p:nvPr/>
        </p:nvSpPr>
        <p:spPr>
          <a:xfrm>
            <a:off x="494635" y="5118356"/>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NK</a:t>
            </a:r>
            <a:r>
              <a:rPr kumimoji="1" lang="ja-JP" altLang="en-US" sz="3200" dirty="0">
                <a:solidFill>
                  <a:schemeClr val="tx1"/>
                </a:solidFill>
                <a:latin typeface="+mn-ea"/>
              </a:rPr>
              <a:t>細胞</a:t>
            </a:r>
          </a:p>
        </p:txBody>
      </p:sp>
      <p:sp>
        <p:nvSpPr>
          <p:cNvPr id="10" name="フローチャート: 端子 9">
            <a:extLst>
              <a:ext uri="{FF2B5EF4-FFF2-40B4-BE49-F238E27FC236}">
                <a16:creationId xmlns:a16="http://schemas.microsoft.com/office/drawing/2014/main" id="{C97FB1A0-BEC9-49C7-9673-4A78DEDC10CE}"/>
              </a:ext>
            </a:extLst>
          </p:cNvPr>
          <p:cNvSpPr/>
          <p:nvPr/>
        </p:nvSpPr>
        <p:spPr>
          <a:xfrm>
            <a:off x="3648073" y="5118357"/>
            <a:ext cx="1847851"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T</a:t>
            </a:r>
            <a:r>
              <a:rPr kumimoji="1" lang="ja-JP" altLang="en-US" sz="3200" dirty="0">
                <a:solidFill>
                  <a:schemeClr val="tx1"/>
                </a:solidFill>
                <a:latin typeface="+mn-ea"/>
              </a:rPr>
              <a:t>細胞</a:t>
            </a:r>
          </a:p>
        </p:txBody>
      </p:sp>
      <p:sp>
        <p:nvSpPr>
          <p:cNvPr id="12" name="フローチャート: 端子 11">
            <a:extLst>
              <a:ext uri="{FF2B5EF4-FFF2-40B4-BE49-F238E27FC236}">
                <a16:creationId xmlns:a16="http://schemas.microsoft.com/office/drawing/2014/main" id="{4B8F39ED-4560-4FF7-822B-6868AF94481C}"/>
              </a:ext>
            </a:extLst>
          </p:cNvPr>
          <p:cNvSpPr/>
          <p:nvPr/>
        </p:nvSpPr>
        <p:spPr>
          <a:xfrm>
            <a:off x="6184492" y="5101995"/>
            <a:ext cx="1847851"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B</a:t>
            </a:r>
            <a:r>
              <a:rPr kumimoji="1" lang="ja-JP" altLang="en-US" sz="3200" dirty="0">
                <a:solidFill>
                  <a:schemeClr val="tx1"/>
                </a:solidFill>
                <a:latin typeface="+mn-ea"/>
              </a:rPr>
              <a:t>細胞</a:t>
            </a:r>
          </a:p>
        </p:txBody>
      </p:sp>
      <p:sp>
        <p:nvSpPr>
          <p:cNvPr id="13" name="四角形: 角を丸くする 12">
            <a:extLst>
              <a:ext uri="{FF2B5EF4-FFF2-40B4-BE49-F238E27FC236}">
                <a16:creationId xmlns:a16="http://schemas.microsoft.com/office/drawing/2014/main" id="{7B1EEBC9-CC90-497B-88A5-760F3177EE26}"/>
              </a:ext>
            </a:extLst>
          </p:cNvPr>
          <p:cNvSpPr/>
          <p:nvPr/>
        </p:nvSpPr>
        <p:spPr>
          <a:xfrm>
            <a:off x="310834" y="4662810"/>
            <a:ext cx="8522331" cy="153108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処理 14">
            <a:extLst>
              <a:ext uri="{FF2B5EF4-FFF2-40B4-BE49-F238E27FC236}">
                <a16:creationId xmlns:a16="http://schemas.microsoft.com/office/drawing/2014/main" id="{60FD7853-EEF1-4C48-8F8B-CB1732B2BC0C}"/>
              </a:ext>
            </a:extLst>
          </p:cNvPr>
          <p:cNvSpPr/>
          <p:nvPr/>
        </p:nvSpPr>
        <p:spPr>
          <a:xfrm>
            <a:off x="3120874" y="4373366"/>
            <a:ext cx="2296633" cy="5788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mn-ea"/>
              </a:rPr>
              <a:t>リンパ球</a:t>
            </a:r>
          </a:p>
        </p:txBody>
      </p:sp>
      <p:pic>
        <p:nvPicPr>
          <p:cNvPr id="11" name="図 10">
            <a:extLst>
              <a:ext uri="{FF2B5EF4-FFF2-40B4-BE49-F238E27FC236}">
                <a16:creationId xmlns:a16="http://schemas.microsoft.com/office/drawing/2014/main" id="{9364B2F8-4443-41C2-BDB3-456CCF98110F}"/>
              </a:ext>
            </a:extLst>
          </p:cNvPr>
          <p:cNvPicPr>
            <a:picLocks noChangeAspect="1"/>
          </p:cNvPicPr>
          <p:nvPr/>
        </p:nvPicPr>
        <p:blipFill>
          <a:blip r:embed="rId8"/>
          <a:stretch>
            <a:fillRect/>
          </a:stretch>
        </p:blipFill>
        <p:spPr>
          <a:xfrm>
            <a:off x="8026140" y="2937788"/>
            <a:ext cx="952500" cy="1190625"/>
          </a:xfrm>
          <a:prstGeom prst="rect">
            <a:avLst/>
          </a:prstGeom>
        </p:spPr>
      </p:pic>
      <p:sp>
        <p:nvSpPr>
          <p:cNvPr id="8" name="フローチャート: 端子 7">
            <a:extLst>
              <a:ext uri="{FF2B5EF4-FFF2-40B4-BE49-F238E27FC236}">
                <a16:creationId xmlns:a16="http://schemas.microsoft.com/office/drawing/2014/main" id="{5D321D27-860C-41BD-90BB-1CE64980BE63}"/>
              </a:ext>
            </a:extLst>
          </p:cNvPr>
          <p:cNvSpPr/>
          <p:nvPr/>
        </p:nvSpPr>
        <p:spPr>
          <a:xfrm>
            <a:off x="6140963" y="327159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Tree>
    <p:extLst>
      <p:ext uri="{BB962C8B-B14F-4D97-AF65-F5344CB8AC3E}">
        <p14:creationId xmlns:p14="http://schemas.microsoft.com/office/powerpoint/2010/main" val="33478908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73538DCB-794F-475A-9874-34D444E7EF16}"/>
              </a:ext>
            </a:extLst>
          </p:cNvPr>
          <p:cNvGrpSpPr/>
          <p:nvPr/>
        </p:nvGrpSpPr>
        <p:grpSpPr>
          <a:xfrm>
            <a:off x="670249" y="3274232"/>
            <a:ext cx="4115283" cy="2607583"/>
            <a:chOff x="670249" y="3274232"/>
            <a:chExt cx="4115283" cy="2607583"/>
          </a:xfrm>
        </p:grpSpPr>
        <p:pic>
          <p:nvPicPr>
            <p:cNvPr id="4" name="図 3">
              <a:extLst>
                <a:ext uri="{FF2B5EF4-FFF2-40B4-BE49-F238E27FC236}">
                  <a16:creationId xmlns:a16="http://schemas.microsoft.com/office/drawing/2014/main" id="{E9974E5D-FCE3-4FDE-8242-9CD8F9EC5D85}"/>
                </a:ext>
              </a:extLst>
            </p:cNvPr>
            <p:cNvPicPr>
              <a:picLocks noChangeAspect="1"/>
            </p:cNvPicPr>
            <p:nvPr/>
          </p:nvPicPr>
          <p:blipFill>
            <a:blip r:embed="rId2"/>
            <a:stretch>
              <a:fillRect/>
            </a:stretch>
          </p:blipFill>
          <p:spPr>
            <a:xfrm>
              <a:off x="739953" y="3274232"/>
              <a:ext cx="3817775" cy="2505415"/>
            </a:xfrm>
            <a:prstGeom prst="rect">
              <a:avLst/>
            </a:prstGeom>
          </p:spPr>
        </p:pic>
        <p:sp>
          <p:nvSpPr>
            <p:cNvPr id="14" name="テキスト ボックス 13">
              <a:extLst>
                <a:ext uri="{FF2B5EF4-FFF2-40B4-BE49-F238E27FC236}">
                  <a16:creationId xmlns:a16="http://schemas.microsoft.com/office/drawing/2014/main" id="{332B339A-A13B-4469-985F-A39B009771CB}"/>
                </a:ext>
              </a:extLst>
            </p:cNvPr>
            <p:cNvSpPr txBox="1"/>
            <p:nvPr/>
          </p:nvSpPr>
          <p:spPr>
            <a:xfrm>
              <a:off x="2800042" y="3803166"/>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
          <p:nvSpPr>
            <p:cNvPr id="18" name="テキスト ボックス 17">
              <a:extLst>
                <a:ext uri="{FF2B5EF4-FFF2-40B4-BE49-F238E27FC236}">
                  <a16:creationId xmlns:a16="http://schemas.microsoft.com/office/drawing/2014/main" id="{3B5AB955-8762-4D87-BB83-D73D23653BF5}"/>
                </a:ext>
              </a:extLst>
            </p:cNvPr>
            <p:cNvSpPr txBox="1"/>
            <p:nvPr/>
          </p:nvSpPr>
          <p:spPr>
            <a:xfrm>
              <a:off x="670249" y="4065274"/>
              <a:ext cx="1786232" cy="461665"/>
            </a:xfrm>
            <a:prstGeom prst="rect">
              <a:avLst/>
            </a:prstGeom>
            <a:noFill/>
          </p:spPr>
          <p:txBody>
            <a:bodyPr wrap="square" rtlCol="0">
              <a:spAutoFit/>
            </a:bodyPr>
            <a:lstStyle/>
            <a:p>
              <a:pPr algn="ctr"/>
              <a:r>
                <a:rPr kumimoji="1" lang="ja-JP" altLang="en-US" sz="2400" dirty="0"/>
                <a:t>樹状細胞</a:t>
              </a:r>
            </a:p>
          </p:txBody>
        </p:sp>
        <p:sp>
          <p:nvSpPr>
            <p:cNvPr id="20" name="テキスト ボックス 19">
              <a:extLst>
                <a:ext uri="{FF2B5EF4-FFF2-40B4-BE49-F238E27FC236}">
                  <a16:creationId xmlns:a16="http://schemas.microsoft.com/office/drawing/2014/main" id="{C8C26FE1-4733-4C55-AE53-0AA5266DAEF8}"/>
                </a:ext>
              </a:extLst>
            </p:cNvPr>
            <p:cNvSpPr txBox="1"/>
            <p:nvPr/>
          </p:nvSpPr>
          <p:spPr>
            <a:xfrm>
              <a:off x="711407" y="5358595"/>
              <a:ext cx="1131483" cy="523220"/>
            </a:xfrm>
            <a:prstGeom prst="rect">
              <a:avLst/>
            </a:prstGeom>
            <a:noFill/>
          </p:spPr>
          <p:txBody>
            <a:bodyPr wrap="square" rtlCol="0">
              <a:spAutoFit/>
            </a:bodyPr>
            <a:lstStyle/>
            <a:p>
              <a:pPr algn="ctr"/>
              <a:r>
                <a:rPr kumimoji="1" lang="en-US" altLang="ja-JP" sz="2800" dirty="0"/>
                <a:t>B7-1</a:t>
              </a:r>
            </a:p>
          </p:txBody>
        </p:sp>
        <p:sp>
          <p:nvSpPr>
            <p:cNvPr id="21" name="テキスト ボックス 20">
              <a:extLst>
                <a:ext uri="{FF2B5EF4-FFF2-40B4-BE49-F238E27FC236}">
                  <a16:creationId xmlns:a16="http://schemas.microsoft.com/office/drawing/2014/main" id="{FEBDD3D1-EF05-460A-B973-8AF2F0D181D7}"/>
                </a:ext>
              </a:extLst>
            </p:cNvPr>
            <p:cNvSpPr txBox="1"/>
            <p:nvPr/>
          </p:nvSpPr>
          <p:spPr>
            <a:xfrm>
              <a:off x="2082628" y="5307511"/>
              <a:ext cx="1343617" cy="523220"/>
            </a:xfrm>
            <a:prstGeom prst="rect">
              <a:avLst/>
            </a:prstGeom>
            <a:noFill/>
          </p:spPr>
          <p:txBody>
            <a:bodyPr wrap="square" rtlCol="0">
              <a:spAutoFit/>
            </a:bodyPr>
            <a:lstStyle/>
            <a:p>
              <a:pPr algn="ctr"/>
              <a:r>
                <a:rPr kumimoji="1" lang="en-US" altLang="ja-JP" sz="2800" dirty="0"/>
                <a:t>CTLA-4</a:t>
              </a:r>
            </a:p>
          </p:txBody>
        </p:sp>
        <p:sp>
          <p:nvSpPr>
            <p:cNvPr id="23" name="テキスト ボックス 22">
              <a:extLst>
                <a:ext uri="{FF2B5EF4-FFF2-40B4-BE49-F238E27FC236}">
                  <a16:creationId xmlns:a16="http://schemas.microsoft.com/office/drawing/2014/main" id="{66986905-BE49-4442-9B9D-A803AF7764BC}"/>
                </a:ext>
              </a:extLst>
            </p:cNvPr>
            <p:cNvSpPr txBox="1"/>
            <p:nvPr/>
          </p:nvSpPr>
          <p:spPr>
            <a:xfrm>
              <a:off x="3654049" y="5358595"/>
              <a:ext cx="1131483" cy="523220"/>
            </a:xfrm>
            <a:prstGeom prst="rect">
              <a:avLst/>
            </a:prstGeom>
            <a:noFill/>
          </p:spPr>
          <p:txBody>
            <a:bodyPr wrap="square" rtlCol="0">
              <a:spAutoFit/>
            </a:bodyPr>
            <a:lstStyle/>
            <a:p>
              <a:pPr algn="ctr"/>
              <a:r>
                <a:rPr kumimoji="1" lang="en-US" altLang="ja-JP" sz="2800" dirty="0"/>
                <a:t>CD28</a:t>
              </a:r>
            </a:p>
          </p:txBody>
        </p:sp>
      </p:grpSp>
      <p:sp>
        <p:nvSpPr>
          <p:cNvPr id="12" name="吹き出し: 線 11">
            <a:extLst>
              <a:ext uri="{FF2B5EF4-FFF2-40B4-BE49-F238E27FC236}">
                <a16:creationId xmlns:a16="http://schemas.microsoft.com/office/drawing/2014/main" id="{3AA94AA5-5CAC-4AA3-AA30-2ABF0910D746}"/>
              </a:ext>
            </a:extLst>
          </p:cNvPr>
          <p:cNvSpPr/>
          <p:nvPr/>
        </p:nvSpPr>
        <p:spPr>
          <a:xfrm>
            <a:off x="2962454" y="1303304"/>
            <a:ext cx="5883163" cy="1751530"/>
          </a:xfrm>
          <a:prstGeom prst="borderCallout1">
            <a:avLst>
              <a:gd name="adj1" fmla="val 99928"/>
              <a:gd name="adj2" fmla="val 49991"/>
              <a:gd name="adj3" fmla="val 185336"/>
              <a:gd name="adj4" fmla="val -90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n-ea"/>
              </a:rPr>
              <a:t>活性化された</a:t>
            </a:r>
            <a:r>
              <a:rPr kumimoji="1" lang="en-US" altLang="ja-JP" sz="2800" dirty="0">
                <a:solidFill>
                  <a:schemeClr val="tx1"/>
                </a:solidFill>
                <a:latin typeface="+mn-ea"/>
              </a:rPr>
              <a:t>T</a:t>
            </a:r>
            <a:r>
              <a:rPr kumimoji="1" lang="ja-JP" altLang="en-US" sz="2800" dirty="0">
                <a:solidFill>
                  <a:schemeClr val="tx1"/>
                </a:solidFill>
                <a:latin typeface="+mn-ea"/>
              </a:rPr>
              <a:t>細胞には免疫が暴走しないように働く</a:t>
            </a:r>
            <a:r>
              <a:rPr kumimoji="1" lang="en-US" altLang="ja-JP" sz="2800" dirty="0">
                <a:solidFill>
                  <a:schemeClr val="tx1"/>
                </a:solidFill>
                <a:latin typeface="+mn-ea"/>
              </a:rPr>
              <a:t>CTLA-4</a:t>
            </a:r>
            <a:r>
              <a:rPr kumimoji="1" lang="ja-JP" altLang="en-US" sz="2800" dirty="0">
                <a:solidFill>
                  <a:schemeClr val="tx1"/>
                </a:solidFill>
                <a:latin typeface="+mn-ea"/>
              </a:rPr>
              <a:t>が発現し、</a:t>
            </a:r>
            <a:r>
              <a:rPr kumimoji="1" lang="en-US" altLang="ja-JP" sz="2800" dirty="0">
                <a:solidFill>
                  <a:schemeClr val="tx1"/>
                </a:solidFill>
                <a:latin typeface="+mn-ea"/>
              </a:rPr>
              <a:t>CD28</a:t>
            </a:r>
            <a:r>
              <a:rPr kumimoji="1" lang="ja-JP" altLang="en-US" sz="2800" dirty="0">
                <a:solidFill>
                  <a:schemeClr val="tx1"/>
                </a:solidFill>
                <a:latin typeface="+mn-ea"/>
              </a:rPr>
              <a:t>よりも強く</a:t>
            </a:r>
            <a:r>
              <a:rPr kumimoji="1" lang="en-US" altLang="ja-JP" sz="2800" dirty="0">
                <a:solidFill>
                  <a:schemeClr val="tx1"/>
                </a:solidFill>
                <a:latin typeface="+mn-ea"/>
              </a:rPr>
              <a:t>B7-1</a:t>
            </a:r>
            <a:r>
              <a:rPr kumimoji="1" lang="ja-JP" altLang="en-US" sz="2800" dirty="0">
                <a:solidFill>
                  <a:schemeClr val="tx1"/>
                </a:solidFill>
                <a:latin typeface="+mn-ea"/>
              </a:rPr>
              <a:t>に結合する。</a:t>
            </a:r>
          </a:p>
        </p:txBody>
      </p:sp>
      <p:sp>
        <p:nvSpPr>
          <p:cNvPr id="11" name="テキスト ボックス 10">
            <a:extLst>
              <a:ext uri="{FF2B5EF4-FFF2-40B4-BE49-F238E27FC236}">
                <a16:creationId xmlns:a16="http://schemas.microsoft.com/office/drawing/2014/main" id="{EFB84939-411F-4E38-89FF-BA7B86CC92EB}"/>
              </a:ext>
            </a:extLst>
          </p:cNvPr>
          <p:cNvSpPr txBox="1"/>
          <p:nvPr/>
        </p:nvSpPr>
        <p:spPr>
          <a:xfrm>
            <a:off x="2147777" y="482946"/>
            <a:ext cx="5209953" cy="523220"/>
          </a:xfrm>
          <a:prstGeom prst="rect">
            <a:avLst/>
          </a:prstGeom>
          <a:noFill/>
        </p:spPr>
        <p:txBody>
          <a:bodyPr wrap="square" rtlCol="0">
            <a:spAutoFit/>
          </a:bodyPr>
          <a:lstStyle/>
          <a:p>
            <a:r>
              <a:rPr kumimoji="1" lang="ja-JP" altLang="en-US" sz="2800" dirty="0">
                <a:latin typeface="+mn-ea"/>
              </a:rPr>
              <a:t>ナイーブ</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spTree>
    <p:extLst>
      <p:ext uri="{BB962C8B-B14F-4D97-AF65-F5344CB8AC3E}">
        <p14:creationId xmlns:p14="http://schemas.microsoft.com/office/powerpoint/2010/main" val="23933356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矢印: 下 15">
            <a:extLst>
              <a:ext uri="{FF2B5EF4-FFF2-40B4-BE49-F238E27FC236}">
                <a16:creationId xmlns:a16="http://schemas.microsoft.com/office/drawing/2014/main" id="{50167304-3373-4516-828B-3058B1B1279B}"/>
              </a:ext>
            </a:extLst>
          </p:cNvPr>
          <p:cNvSpPr/>
          <p:nvPr/>
        </p:nvSpPr>
        <p:spPr>
          <a:xfrm>
            <a:off x="6279540" y="3446954"/>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2FECCEB-2BE5-4843-BF8F-E1811AC3FAD4}"/>
              </a:ext>
            </a:extLst>
          </p:cNvPr>
          <p:cNvSpPr txBox="1"/>
          <p:nvPr/>
        </p:nvSpPr>
        <p:spPr>
          <a:xfrm>
            <a:off x="4627432" y="4268708"/>
            <a:ext cx="4240120" cy="954107"/>
          </a:xfrm>
          <a:prstGeom prst="rect">
            <a:avLst/>
          </a:prstGeom>
          <a:noFill/>
        </p:spPr>
        <p:txBody>
          <a:bodyPr wrap="square" rtlCol="0">
            <a:spAutoFit/>
          </a:bodyPr>
          <a:lstStyle/>
          <a:p>
            <a:r>
              <a:rPr kumimoji="1" lang="ja-JP" altLang="en-US" sz="2800" dirty="0"/>
              <a:t>活性化した</a:t>
            </a:r>
            <a:r>
              <a:rPr kumimoji="1" lang="en-US" altLang="ja-JP" sz="2800" dirty="0"/>
              <a:t>T</a:t>
            </a:r>
            <a:r>
              <a:rPr kumimoji="1" lang="ja-JP" altLang="en-US" sz="2800" dirty="0"/>
              <a:t>細胞を抑制してしまう。</a:t>
            </a:r>
          </a:p>
        </p:txBody>
      </p:sp>
      <p:grpSp>
        <p:nvGrpSpPr>
          <p:cNvPr id="24" name="グループ化 23">
            <a:extLst>
              <a:ext uri="{FF2B5EF4-FFF2-40B4-BE49-F238E27FC236}">
                <a16:creationId xmlns:a16="http://schemas.microsoft.com/office/drawing/2014/main" id="{73538DCB-794F-475A-9874-34D444E7EF16}"/>
              </a:ext>
            </a:extLst>
          </p:cNvPr>
          <p:cNvGrpSpPr/>
          <p:nvPr/>
        </p:nvGrpSpPr>
        <p:grpSpPr>
          <a:xfrm>
            <a:off x="670249" y="3274232"/>
            <a:ext cx="4115283" cy="2607583"/>
            <a:chOff x="670249" y="3274232"/>
            <a:chExt cx="4115283" cy="2607583"/>
          </a:xfrm>
        </p:grpSpPr>
        <p:pic>
          <p:nvPicPr>
            <p:cNvPr id="4" name="図 3">
              <a:extLst>
                <a:ext uri="{FF2B5EF4-FFF2-40B4-BE49-F238E27FC236}">
                  <a16:creationId xmlns:a16="http://schemas.microsoft.com/office/drawing/2014/main" id="{E9974E5D-FCE3-4FDE-8242-9CD8F9EC5D85}"/>
                </a:ext>
              </a:extLst>
            </p:cNvPr>
            <p:cNvPicPr>
              <a:picLocks noChangeAspect="1"/>
            </p:cNvPicPr>
            <p:nvPr/>
          </p:nvPicPr>
          <p:blipFill>
            <a:blip r:embed="rId2"/>
            <a:stretch>
              <a:fillRect/>
            </a:stretch>
          </p:blipFill>
          <p:spPr>
            <a:xfrm>
              <a:off x="739953" y="3274232"/>
              <a:ext cx="3817775" cy="2505415"/>
            </a:xfrm>
            <a:prstGeom prst="rect">
              <a:avLst/>
            </a:prstGeom>
          </p:spPr>
        </p:pic>
        <p:sp>
          <p:nvSpPr>
            <p:cNvPr id="14" name="テキスト ボックス 13">
              <a:extLst>
                <a:ext uri="{FF2B5EF4-FFF2-40B4-BE49-F238E27FC236}">
                  <a16:creationId xmlns:a16="http://schemas.microsoft.com/office/drawing/2014/main" id="{332B339A-A13B-4469-985F-A39B009771CB}"/>
                </a:ext>
              </a:extLst>
            </p:cNvPr>
            <p:cNvSpPr txBox="1"/>
            <p:nvPr/>
          </p:nvSpPr>
          <p:spPr>
            <a:xfrm>
              <a:off x="2800042" y="3803166"/>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
          <p:nvSpPr>
            <p:cNvPr id="18" name="テキスト ボックス 17">
              <a:extLst>
                <a:ext uri="{FF2B5EF4-FFF2-40B4-BE49-F238E27FC236}">
                  <a16:creationId xmlns:a16="http://schemas.microsoft.com/office/drawing/2014/main" id="{3B5AB955-8762-4D87-BB83-D73D23653BF5}"/>
                </a:ext>
              </a:extLst>
            </p:cNvPr>
            <p:cNvSpPr txBox="1"/>
            <p:nvPr/>
          </p:nvSpPr>
          <p:spPr>
            <a:xfrm>
              <a:off x="670249" y="4065274"/>
              <a:ext cx="1786232" cy="461665"/>
            </a:xfrm>
            <a:prstGeom prst="rect">
              <a:avLst/>
            </a:prstGeom>
            <a:noFill/>
          </p:spPr>
          <p:txBody>
            <a:bodyPr wrap="square" rtlCol="0">
              <a:spAutoFit/>
            </a:bodyPr>
            <a:lstStyle/>
            <a:p>
              <a:pPr algn="ctr"/>
              <a:r>
                <a:rPr kumimoji="1" lang="ja-JP" altLang="en-US" sz="2400" dirty="0"/>
                <a:t>樹状細胞</a:t>
              </a:r>
            </a:p>
          </p:txBody>
        </p:sp>
        <p:sp>
          <p:nvSpPr>
            <p:cNvPr id="20" name="テキスト ボックス 19">
              <a:extLst>
                <a:ext uri="{FF2B5EF4-FFF2-40B4-BE49-F238E27FC236}">
                  <a16:creationId xmlns:a16="http://schemas.microsoft.com/office/drawing/2014/main" id="{C8C26FE1-4733-4C55-AE53-0AA5266DAEF8}"/>
                </a:ext>
              </a:extLst>
            </p:cNvPr>
            <p:cNvSpPr txBox="1"/>
            <p:nvPr/>
          </p:nvSpPr>
          <p:spPr>
            <a:xfrm>
              <a:off x="711407" y="5358595"/>
              <a:ext cx="1131483" cy="523220"/>
            </a:xfrm>
            <a:prstGeom prst="rect">
              <a:avLst/>
            </a:prstGeom>
            <a:noFill/>
          </p:spPr>
          <p:txBody>
            <a:bodyPr wrap="square" rtlCol="0">
              <a:spAutoFit/>
            </a:bodyPr>
            <a:lstStyle/>
            <a:p>
              <a:pPr algn="ctr"/>
              <a:r>
                <a:rPr kumimoji="1" lang="en-US" altLang="ja-JP" sz="2800" dirty="0"/>
                <a:t>B7-1</a:t>
              </a:r>
            </a:p>
          </p:txBody>
        </p:sp>
        <p:sp>
          <p:nvSpPr>
            <p:cNvPr id="21" name="テキスト ボックス 20">
              <a:extLst>
                <a:ext uri="{FF2B5EF4-FFF2-40B4-BE49-F238E27FC236}">
                  <a16:creationId xmlns:a16="http://schemas.microsoft.com/office/drawing/2014/main" id="{FEBDD3D1-EF05-460A-B973-8AF2F0D181D7}"/>
                </a:ext>
              </a:extLst>
            </p:cNvPr>
            <p:cNvSpPr txBox="1"/>
            <p:nvPr/>
          </p:nvSpPr>
          <p:spPr>
            <a:xfrm>
              <a:off x="2082628" y="5307511"/>
              <a:ext cx="1343617" cy="523220"/>
            </a:xfrm>
            <a:prstGeom prst="rect">
              <a:avLst/>
            </a:prstGeom>
            <a:noFill/>
          </p:spPr>
          <p:txBody>
            <a:bodyPr wrap="square" rtlCol="0">
              <a:spAutoFit/>
            </a:bodyPr>
            <a:lstStyle/>
            <a:p>
              <a:pPr algn="ctr"/>
              <a:r>
                <a:rPr kumimoji="1" lang="en-US" altLang="ja-JP" sz="2800" dirty="0"/>
                <a:t>CTLA-4</a:t>
              </a:r>
            </a:p>
          </p:txBody>
        </p:sp>
        <p:sp>
          <p:nvSpPr>
            <p:cNvPr id="23" name="テキスト ボックス 22">
              <a:extLst>
                <a:ext uri="{FF2B5EF4-FFF2-40B4-BE49-F238E27FC236}">
                  <a16:creationId xmlns:a16="http://schemas.microsoft.com/office/drawing/2014/main" id="{66986905-BE49-4442-9B9D-A803AF7764BC}"/>
                </a:ext>
              </a:extLst>
            </p:cNvPr>
            <p:cNvSpPr txBox="1"/>
            <p:nvPr/>
          </p:nvSpPr>
          <p:spPr>
            <a:xfrm>
              <a:off x="3654049" y="5358595"/>
              <a:ext cx="1131483" cy="523220"/>
            </a:xfrm>
            <a:prstGeom prst="rect">
              <a:avLst/>
            </a:prstGeom>
            <a:noFill/>
          </p:spPr>
          <p:txBody>
            <a:bodyPr wrap="square" rtlCol="0">
              <a:spAutoFit/>
            </a:bodyPr>
            <a:lstStyle/>
            <a:p>
              <a:pPr algn="ctr"/>
              <a:r>
                <a:rPr kumimoji="1" lang="en-US" altLang="ja-JP" sz="2800" dirty="0"/>
                <a:t>CD28</a:t>
              </a:r>
            </a:p>
          </p:txBody>
        </p:sp>
      </p:grpSp>
      <p:sp>
        <p:nvSpPr>
          <p:cNvPr id="15" name="テキスト ボックス 14">
            <a:extLst>
              <a:ext uri="{FF2B5EF4-FFF2-40B4-BE49-F238E27FC236}">
                <a16:creationId xmlns:a16="http://schemas.microsoft.com/office/drawing/2014/main" id="{3C926F8E-D989-4600-AF36-94746EE745E7}"/>
              </a:ext>
            </a:extLst>
          </p:cNvPr>
          <p:cNvSpPr txBox="1"/>
          <p:nvPr/>
        </p:nvSpPr>
        <p:spPr>
          <a:xfrm>
            <a:off x="2147777" y="482946"/>
            <a:ext cx="5209953" cy="523220"/>
          </a:xfrm>
          <a:prstGeom prst="rect">
            <a:avLst/>
          </a:prstGeom>
          <a:noFill/>
        </p:spPr>
        <p:txBody>
          <a:bodyPr wrap="square" rtlCol="0">
            <a:spAutoFit/>
          </a:bodyPr>
          <a:lstStyle/>
          <a:p>
            <a:r>
              <a:rPr kumimoji="1" lang="ja-JP" altLang="en-US" sz="2800" dirty="0">
                <a:latin typeface="+mn-ea"/>
              </a:rPr>
              <a:t>ナイーブ</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sp>
        <p:nvSpPr>
          <p:cNvPr id="17" name="吹き出し: 線 16">
            <a:extLst>
              <a:ext uri="{FF2B5EF4-FFF2-40B4-BE49-F238E27FC236}">
                <a16:creationId xmlns:a16="http://schemas.microsoft.com/office/drawing/2014/main" id="{571DEE2F-33E9-440D-ADF2-D2BC2416FD8E}"/>
              </a:ext>
            </a:extLst>
          </p:cNvPr>
          <p:cNvSpPr/>
          <p:nvPr/>
        </p:nvSpPr>
        <p:spPr>
          <a:xfrm>
            <a:off x="2962454" y="1303304"/>
            <a:ext cx="5883163" cy="1751530"/>
          </a:xfrm>
          <a:prstGeom prst="borderCallout1">
            <a:avLst>
              <a:gd name="adj1" fmla="val 99928"/>
              <a:gd name="adj2" fmla="val 49991"/>
              <a:gd name="adj3" fmla="val 185336"/>
              <a:gd name="adj4" fmla="val -90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n-ea"/>
              </a:rPr>
              <a:t>活性化された</a:t>
            </a:r>
            <a:r>
              <a:rPr kumimoji="1" lang="en-US" altLang="ja-JP" sz="2800" dirty="0">
                <a:solidFill>
                  <a:schemeClr val="tx1"/>
                </a:solidFill>
                <a:latin typeface="+mn-ea"/>
              </a:rPr>
              <a:t>T</a:t>
            </a:r>
            <a:r>
              <a:rPr kumimoji="1" lang="ja-JP" altLang="en-US" sz="2800" dirty="0">
                <a:solidFill>
                  <a:schemeClr val="tx1"/>
                </a:solidFill>
                <a:latin typeface="+mn-ea"/>
              </a:rPr>
              <a:t>細胞には免疫が暴走しないように働く</a:t>
            </a:r>
            <a:r>
              <a:rPr kumimoji="1" lang="en-US" altLang="ja-JP" sz="2800" dirty="0">
                <a:solidFill>
                  <a:schemeClr val="tx1"/>
                </a:solidFill>
                <a:latin typeface="+mn-ea"/>
              </a:rPr>
              <a:t>CTLA-4</a:t>
            </a:r>
            <a:r>
              <a:rPr kumimoji="1" lang="ja-JP" altLang="en-US" sz="2800" dirty="0">
                <a:solidFill>
                  <a:schemeClr val="tx1"/>
                </a:solidFill>
                <a:latin typeface="+mn-ea"/>
              </a:rPr>
              <a:t>が発現し、</a:t>
            </a:r>
            <a:r>
              <a:rPr kumimoji="1" lang="en-US" altLang="ja-JP" sz="2800" dirty="0">
                <a:solidFill>
                  <a:schemeClr val="tx1"/>
                </a:solidFill>
                <a:latin typeface="+mn-ea"/>
              </a:rPr>
              <a:t>CD28</a:t>
            </a:r>
            <a:r>
              <a:rPr kumimoji="1" lang="ja-JP" altLang="en-US" sz="2800" dirty="0">
                <a:solidFill>
                  <a:schemeClr val="tx1"/>
                </a:solidFill>
                <a:latin typeface="+mn-ea"/>
              </a:rPr>
              <a:t>よりも強く</a:t>
            </a:r>
            <a:r>
              <a:rPr kumimoji="1" lang="en-US" altLang="ja-JP" sz="2800" dirty="0">
                <a:solidFill>
                  <a:schemeClr val="tx1"/>
                </a:solidFill>
                <a:latin typeface="+mn-ea"/>
              </a:rPr>
              <a:t>B7-1</a:t>
            </a:r>
            <a:r>
              <a:rPr kumimoji="1" lang="ja-JP" altLang="en-US" sz="2800" dirty="0">
                <a:solidFill>
                  <a:schemeClr val="tx1"/>
                </a:solidFill>
                <a:latin typeface="+mn-ea"/>
              </a:rPr>
              <a:t>に結合する。</a:t>
            </a:r>
          </a:p>
        </p:txBody>
      </p:sp>
    </p:spTree>
    <p:extLst>
      <p:ext uri="{BB962C8B-B14F-4D97-AF65-F5344CB8AC3E}">
        <p14:creationId xmlns:p14="http://schemas.microsoft.com/office/powerpoint/2010/main" val="15860787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13D5D76-9313-4D22-A437-23608644B4CC}"/>
              </a:ext>
            </a:extLst>
          </p:cNvPr>
          <p:cNvPicPr>
            <a:picLocks noChangeAspect="1"/>
          </p:cNvPicPr>
          <p:nvPr/>
        </p:nvPicPr>
        <p:blipFill>
          <a:blip r:embed="rId2"/>
          <a:stretch>
            <a:fillRect/>
          </a:stretch>
        </p:blipFill>
        <p:spPr>
          <a:xfrm>
            <a:off x="729493" y="3319979"/>
            <a:ext cx="3817775" cy="2420548"/>
          </a:xfrm>
          <a:prstGeom prst="rect">
            <a:avLst/>
          </a:prstGeom>
        </p:spPr>
      </p:pic>
      <p:sp>
        <p:nvSpPr>
          <p:cNvPr id="9" name="テキスト ボックス 8">
            <a:extLst>
              <a:ext uri="{FF2B5EF4-FFF2-40B4-BE49-F238E27FC236}">
                <a16:creationId xmlns:a16="http://schemas.microsoft.com/office/drawing/2014/main" id="{D33A2DC3-5230-417D-AD90-D4F6B05DEE26}"/>
              </a:ext>
            </a:extLst>
          </p:cNvPr>
          <p:cNvSpPr txBox="1"/>
          <p:nvPr/>
        </p:nvSpPr>
        <p:spPr>
          <a:xfrm>
            <a:off x="690487" y="5470258"/>
            <a:ext cx="1131483" cy="523220"/>
          </a:xfrm>
          <a:prstGeom prst="rect">
            <a:avLst/>
          </a:prstGeom>
          <a:noFill/>
        </p:spPr>
        <p:txBody>
          <a:bodyPr wrap="square" rtlCol="0">
            <a:spAutoFit/>
          </a:bodyPr>
          <a:lstStyle/>
          <a:p>
            <a:pPr algn="ctr"/>
            <a:r>
              <a:rPr kumimoji="1" lang="en-US" altLang="ja-JP" sz="2800" dirty="0"/>
              <a:t>B7-1</a:t>
            </a:r>
          </a:p>
        </p:txBody>
      </p:sp>
      <p:sp>
        <p:nvSpPr>
          <p:cNvPr id="10" name="テキスト ボックス 9">
            <a:extLst>
              <a:ext uri="{FF2B5EF4-FFF2-40B4-BE49-F238E27FC236}">
                <a16:creationId xmlns:a16="http://schemas.microsoft.com/office/drawing/2014/main" id="{5F35F6A6-4FFF-4835-9618-D4FAE0D839D3}"/>
              </a:ext>
            </a:extLst>
          </p:cNvPr>
          <p:cNvSpPr txBox="1"/>
          <p:nvPr/>
        </p:nvSpPr>
        <p:spPr>
          <a:xfrm>
            <a:off x="2349541" y="2776743"/>
            <a:ext cx="1343617" cy="523220"/>
          </a:xfrm>
          <a:prstGeom prst="rect">
            <a:avLst/>
          </a:prstGeom>
          <a:noFill/>
        </p:spPr>
        <p:txBody>
          <a:bodyPr wrap="square" rtlCol="0">
            <a:spAutoFit/>
          </a:bodyPr>
          <a:lstStyle/>
          <a:p>
            <a:pPr algn="ctr"/>
            <a:r>
              <a:rPr kumimoji="1" lang="en-US" altLang="ja-JP" sz="2800" dirty="0"/>
              <a:t>CTLA-4</a:t>
            </a:r>
          </a:p>
        </p:txBody>
      </p:sp>
      <p:sp>
        <p:nvSpPr>
          <p:cNvPr id="11" name="テキスト ボックス 10">
            <a:extLst>
              <a:ext uri="{FF2B5EF4-FFF2-40B4-BE49-F238E27FC236}">
                <a16:creationId xmlns:a16="http://schemas.microsoft.com/office/drawing/2014/main" id="{383664EC-C397-40FA-A1A1-12401A795F66}"/>
              </a:ext>
            </a:extLst>
          </p:cNvPr>
          <p:cNvSpPr txBox="1"/>
          <p:nvPr/>
        </p:nvSpPr>
        <p:spPr>
          <a:xfrm>
            <a:off x="4062446" y="5387022"/>
            <a:ext cx="1131483" cy="523220"/>
          </a:xfrm>
          <a:prstGeom prst="rect">
            <a:avLst/>
          </a:prstGeom>
          <a:noFill/>
        </p:spPr>
        <p:txBody>
          <a:bodyPr wrap="square" rtlCol="0">
            <a:spAutoFit/>
          </a:bodyPr>
          <a:lstStyle/>
          <a:p>
            <a:pPr algn="ctr"/>
            <a:r>
              <a:rPr kumimoji="1" lang="en-US" altLang="ja-JP" sz="2800" dirty="0"/>
              <a:t>CD28</a:t>
            </a:r>
          </a:p>
        </p:txBody>
      </p:sp>
      <p:sp>
        <p:nvSpPr>
          <p:cNvPr id="12" name="テキスト ボックス 11">
            <a:extLst>
              <a:ext uri="{FF2B5EF4-FFF2-40B4-BE49-F238E27FC236}">
                <a16:creationId xmlns:a16="http://schemas.microsoft.com/office/drawing/2014/main" id="{B0F20699-CA50-49B9-A828-94F749707F17}"/>
              </a:ext>
            </a:extLst>
          </p:cNvPr>
          <p:cNvSpPr txBox="1"/>
          <p:nvPr/>
        </p:nvSpPr>
        <p:spPr>
          <a:xfrm>
            <a:off x="1591547" y="5556736"/>
            <a:ext cx="2659408" cy="523220"/>
          </a:xfrm>
          <a:prstGeom prst="rect">
            <a:avLst/>
          </a:prstGeom>
          <a:noFill/>
        </p:spPr>
        <p:txBody>
          <a:bodyPr wrap="square" rtlCol="0">
            <a:spAutoFit/>
          </a:bodyPr>
          <a:lstStyle/>
          <a:p>
            <a:pPr algn="ctr"/>
            <a:r>
              <a:rPr kumimoji="1" lang="ja-JP" altLang="en-US" sz="2400" dirty="0"/>
              <a:t>抗</a:t>
            </a:r>
            <a:r>
              <a:rPr kumimoji="1" lang="en-US" altLang="ja-JP" sz="2800" dirty="0"/>
              <a:t>CTLA-4</a:t>
            </a:r>
            <a:r>
              <a:rPr kumimoji="1" lang="ja-JP" altLang="en-US" sz="2400" dirty="0"/>
              <a:t>抗体薬</a:t>
            </a:r>
            <a:endParaRPr kumimoji="1" lang="en-US" altLang="ja-JP" sz="2400" dirty="0"/>
          </a:p>
        </p:txBody>
      </p:sp>
      <p:sp>
        <p:nvSpPr>
          <p:cNvPr id="13" name="吹き出し: 線 12">
            <a:extLst>
              <a:ext uri="{FF2B5EF4-FFF2-40B4-BE49-F238E27FC236}">
                <a16:creationId xmlns:a16="http://schemas.microsoft.com/office/drawing/2014/main" id="{F4B4D5EA-662B-4B4E-9079-C8FB731CE2D9}"/>
              </a:ext>
            </a:extLst>
          </p:cNvPr>
          <p:cNvSpPr/>
          <p:nvPr/>
        </p:nvSpPr>
        <p:spPr>
          <a:xfrm>
            <a:off x="771379" y="1117474"/>
            <a:ext cx="7902341" cy="1742374"/>
          </a:xfrm>
          <a:prstGeom prst="borderCallout1">
            <a:avLst>
              <a:gd name="adj1" fmla="val 100888"/>
              <a:gd name="adj2" fmla="val 46824"/>
              <a:gd name="adj3" fmla="val 179577"/>
              <a:gd name="adj4" fmla="val 2272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n-ea"/>
              </a:rPr>
              <a:t>抗</a:t>
            </a:r>
            <a:r>
              <a:rPr kumimoji="1" lang="en-US" altLang="ja-JP" sz="2800" dirty="0">
                <a:solidFill>
                  <a:schemeClr val="tx1"/>
                </a:solidFill>
                <a:latin typeface="+mn-ea"/>
              </a:rPr>
              <a:t>CTLA-4</a:t>
            </a:r>
            <a:r>
              <a:rPr kumimoji="1" lang="ja-JP" altLang="en-US" sz="2800" dirty="0">
                <a:solidFill>
                  <a:schemeClr val="tx1"/>
                </a:solidFill>
                <a:latin typeface="+mn-ea"/>
              </a:rPr>
              <a:t>抗体薬は、活性化された</a:t>
            </a:r>
            <a:r>
              <a:rPr kumimoji="1" lang="en-US" altLang="ja-JP" sz="2800" dirty="0">
                <a:solidFill>
                  <a:schemeClr val="tx1"/>
                </a:solidFill>
                <a:latin typeface="+mn-ea"/>
              </a:rPr>
              <a:t>T</a:t>
            </a:r>
            <a:r>
              <a:rPr kumimoji="1" lang="ja-JP" altLang="en-US" sz="2800" dirty="0">
                <a:solidFill>
                  <a:schemeClr val="tx1"/>
                </a:solidFill>
                <a:latin typeface="+mn-ea"/>
              </a:rPr>
              <a:t>細胞の</a:t>
            </a:r>
            <a:r>
              <a:rPr kumimoji="1" lang="en-US" altLang="ja-JP" sz="2800" dirty="0">
                <a:solidFill>
                  <a:schemeClr val="tx1"/>
                </a:solidFill>
                <a:latin typeface="+mn-ea"/>
              </a:rPr>
              <a:t>CTLA-4</a:t>
            </a:r>
            <a:r>
              <a:rPr kumimoji="1" lang="ja-JP" altLang="en-US" sz="2800" dirty="0">
                <a:solidFill>
                  <a:schemeClr val="tx1"/>
                </a:solidFill>
                <a:latin typeface="+mn-ea"/>
              </a:rPr>
              <a:t>に結合し、樹状細胞の</a:t>
            </a:r>
            <a:r>
              <a:rPr kumimoji="1" lang="en-US" altLang="ja-JP" sz="2800" dirty="0">
                <a:solidFill>
                  <a:schemeClr val="tx1"/>
                </a:solidFill>
                <a:latin typeface="+mn-ea"/>
              </a:rPr>
              <a:t>B7-1</a:t>
            </a:r>
            <a:r>
              <a:rPr kumimoji="1" lang="ja-JP" altLang="en-US" sz="2800" dirty="0">
                <a:solidFill>
                  <a:schemeClr val="tx1"/>
                </a:solidFill>
                <a:latin typeface="+mn-ea"/>
              </a:rPr>
              <a:t>に</a:t>
            </a:r>
            <a:r>
              <a:rPr kumimoji="1" lang="en-US" altLang="ja-JP" sz="2800" dirty="0">
                <a:solidFill>
                  <a:schemeClr val="tx1"/>
                </a:solidFill>
                <a:latin typeface="+mn-ea"/>
              </a:rPr>
              <a:t>CTLA-4</a:t>
            </a:r>
            <a:r>
              <a:rPr kumimoji="1" lang="ja-JP" altLang="en-US" sz="2800" dirty="0">
                <a:solidFill>
                  <a:schemeClr val="tx1"/>
                </a:solidFill>
                <a:latin typeface="+mn-ea"/>
              </a:rPr>
              <a:t>が結合するのを阻止。活性化した</a:t>
            </a:r>
            <a:r>
              <a:rPr kumimoji="1" lang="en-US" altLang="ja-JP" sz="2800" dirty="0">
                <a:solidFill>
                  <a:schemeClr val="tx1"/>
                </a:solidFill>
                <a:latin typeface="+mn-ea"/>
              </a:rPr>
              <a:t>T</a:t>
            </a:r>
            <a:r>
              <a:rPr kumimoji="1" lang="ja-JP" altLang="en-US" sz="2800" dirty="0">
                <a:solidFill>
                  <a:schemeClr val="tx1"/>
                </a:solidFill>
                <a:latin typeface="+mn-ea"/>
              </a:rPr>
              <a:t>細胞はがん細胞を攻撃できるようになる。</a:t>
            </a:r>
          </a:p>
        </p:txBody>
      </p:sp>
      <p:sp>
        <p:nvSpPr>
          <p:cNvPr id="15" name="テキスト ボックス 14">
            <a:extLst>
              <a:ext uri="{FF2B5EF4-FFF2-40B4-BE49-F238E27FC236}">
                <a16:creationId xmlns:a16="http://schemas.microsoft.com/office/drawing/2014/main" id="{6A948A67-F319-4780-BC6D-F42B043F1C0D}"/>
              </a:ext>
            </a:extLst>
          </p:cNvPr>
          <p:cNvSpPr txBox="1"/>
          <p:nvPr/>
        </p:nvSpPr>
        <p:spPr>
          <a:xfrm>
            <a:off x="2147777" y="482946"/>
            <a:ext cx="5209953" cy="523220"/>
          </a:xfrm>
          <a:prstGeom prst="rect">
            <a:avLst/>
          </a:prstGeom>
          <a:noFill/>
        </p:spPr>
        <p:txBody>
          <a:bodyPr wrap="square" rtlCol="0">
            <a:spAutoFit/>
          </a:bodyPr>
          <a:lstStyle/>
          <a:p>
            <a:r>
              <a:rPr kumimoji="1" lang="ja-JP" altLang="en-US" sz="2800" dirty="0">
                <a:latin typeface="+mn-ea"/>
              </a:rPr>
              <a:t>ナイーブ</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sp>
        <p:nvSpPr>
          <p:cNvPr id="14" name="テキスト ボックス 13">
            <a:extLst>
              <a:ext uri="{FF2B5EF4-FFF2-40B4-BE49-F238E27FC236}">
                <a16:creationId xmlns:a16="http://schemas.microsoft.com/office/drawing/2014/main" id="{FEEC842E-1AB9-40E1-9BF7-98939D155C1E}"/>
              </a:ext>
            </a:extLst>
          </p:cNvPr>
          <p:cNvSpPr txBox="1"/>
          <p:nvPr/>
        </p:nvSpPr>
        <p:spPr>
          <a:xfrm>
            <a:off x="638364" y="4068588"/>
            <a:ext cx="1786232" cy="461665"/>
          </a:xfrm>
          <a:prstGeom prst="rect">
            <a:avLst/>
          </a:prstGeom>
          <a:noFill/>
        </p:spPr>
        <p:txBody>
          <a:bodyPr wrap="square" rtlCol="0">
            <a:spAutoFit/>
          </a:bodyPr>
          <a:lstStyle/>
          <a:p>
            <a:pPr algn="ctr"/>
            <a:r>
              <a:rPr kumimoji="1" lang="ja-JP" altLang="en-US" sz="2400" dirty="0"/>
              <a:t>樹状細胞</a:t>
            </a:r>
          </a:p>
        </p:txBody>
      </p:sp>
      <p:sp>
        <p:nvSpPr>
          <p:cNvPr id="16" name="テキスト ボックス 15">
            <a:extLst>
              <a:ext uri="{FF2B5EF4-FFF2-40B4-BE49-F238E27FC236}">
                <a16:creationId xmlns:a16="http://schemas.microsoft.com/office/drawing/2014/main" id="{8AA85E42-DA94-418A-A1F1-461CBFDF6BE8}"/>
              </a:ext>
            </a:extLst>
          </p:cNvPr>
          <p:cNvSpPr txBox="1"/>
          <p:nvPr/>
        </p:nvSpPr>
        <p:spPr>
          <a:xfrm>
            <a:off x="2852165" y="3876836"/>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Tree>
    <p:extLst>
      <p:ext uri="{BB962C8B-B14F-4D97-AF65-F5344CB8AC3E}">
        <p14:creationId xmlns:p14="http://schemas.microsoft.com/office/powerpoint/2010/main" val="1555919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13D5D76-9313-4D22-A437-23608644B4CC}"/>
              </a:ext>
            </a:extLst>
          </p:cNvPr>
          <p:cNvPicPr>
            <a:picLocks noChangeAspect="1"/>
          </p:cNvPicPr>
          <p:nvPr/>
        </p:nvPicPr>
        <p:blipFill>
          <a:blip r:embed="rId2"/>
          <a:stretch>
            <a:fillRect/>
          </a:stretch>
        </p:blipFill>
        <p:spPr>
          <a:xfrm>
            <a:off x="729493" y="3319979"/>
            <a:ext cx="3817775" cy="2420548"/>
          </a:xfrm>
          <a:prstGeom prst="rect">
            <a:avLst/>
          </a:prstGeom>
        </p:spPr>
      </p:pic>
      <p:sp>
        <p:nvSpPr>
          <p:cNvPr id="5" name="テキスト ボックス 4">
            <a:extLst>
              <a:ext uri="{FF2B5EF4-FFF2-40B4-BE49-F238E27FC236}">
                <a16:creationId xmlns:a16="http://schemas.microsoft.com/office/drawing/2014/main" id="{742CCAD5-D761-4BA7-8F10-B5A66E80736A}"/>
              </a:ext>
            </a:extLst>
          </p:cNvPr>
          <p:cNvSpPr txBox="1"/>
          <p:nvPr/>
        </p:nvSpPr>
        <p:spPr>
          <a:xfrm>
            <a:off x="638364" y="4068588"/>
            <a:ext cx="1786232" cy="461665"/>
          </a:xfrm>
          <a:prstGeom prst="rect">
            <a:avLst/>
          </a:prstGeom>
          <a:noFill/>
        </p:spPr>
        <p:txBody>
          <a:bodyPr wrap="square" rtlCol="0">
            <a:spAutoFit/>
          </a:bodyPr>
          <a:lstStyle/>
          <a:p>
            <a:pPr algn="ctr"/>
            <a:r>
              <a:rPr kumimoji="1" lang="ja-JP" altLang="en-US" sz="2400" dirty="0"/>
              <a:t>樹状細胞</a:t>
            </a:r>
          </a:p>
        </p:txBody>
      </p:sp>
      <p:sp>
        <p:nvSpPr>
          <p:cNvPr id="6" name="テキスト ボックス 5">
            <a:extLst>
              <a:ext uri="{FF2B5EF4-FFF2-40B4-BE49-F238E27FC236}">
                <a16:creationId xmlns:a16="http://schemas.microsoft.com/office/drawing/2014/main" id="{75BDB9E6-0032-467A-9E8A-B5485B67EA70}"/>
              </a:ext>
            </a:extLst>
          </p:cNvPr>
          <p:cNvSpPr txBox="1"/>
          <p:nvPr/>
        </p:nvSpPr>
        <p:spPr>
          <a:xfrm>
            <a:off x="2852165" y="3876836"/>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
        <p:nvSpPr>
          <p:cNvPr id="9" name="テキスト ボックス 8">
            <a:extLst>
              <a:ext uri="{FF2B5EF4-FFF2-40B4-BE49-F238E27FC236}">
                <a16:creationId xmlns:a16="http://schemas.microsoft.com/office/drawing/2014/main" id="{D33A2DC3-5230-417D-AD90-D4F6B05DEE26}"/>
              </a:ext>
            </a:extLst>
          </p:cNvPr>
          <p:cNvSpPr txBox="1"/>
          <p:nvPr/>
        </p:nvSpPr>
        <p:spPr>
          <a:xfrm>
            <a:off x="690487" y="5470258"/>
            <a:ext cx="1131483" cy="523220"/>
          </a:xfrm>
          <a:prstGeom prst="rect">
            <a:avLst/>
          </a:prstGeom>
          <a:noFill/>
        </p:spPr>
        <p:txBody>
          <a:bodyPr wrap="square" rtlCol="0">
            <a:spAutoFit/>
          </a:bodyPr>
          <a:lstStyle/>
          <a:p>
            <a:pPr algn="ctr"/>
            <a:r>
              <a:rPr kumimoji="1" lang="en-US" altLang="ja-JP" sz="2800" dirty="0"/>
              <a:t>B7-1</a:t>
            </a:r>
          </a:p>
        </p:txBody>
      </p:sp>
      <p:sp>
        <p:nvSpPr>
          <p:cNvPr id="10" name="テキスト ボックス 9">
            <a:extLst>
              <a:ext uri="{FF2B5EF4-FFF2-40B4-BE49-F238E27FC236}">
                <a16:creationId xmlns:a16="http://schemas.microsoft.com/office/drawing/2014/main" id="{5F35F6A6-4FFF-4835-9618-D4FAE0D839D3}"/>
              </a:ext>
            </a:extLst>
          </p:cNvPr>
          <p:cNvSpPr txBox="1"/>
          <p:nvPr/>
        </p:nvSpPr>
        <p:spPr>
          <a:xfrm>
            <a:off x="2349541" y="2776743"/>
            <a:ext cx="1343617" cy="523220"/>
          </a:xfrm>
          <a:prstGeom prst="rect">
            <a:avLst/>
          </a:prstGeom>
          <a:noFill/>
        </p:spPr>
        <p:txBody>
          <a:bodyPr wrap="square" rtlCol="0">
            <a:spAutoFit/>
          </a:bodyPr>
          <a:lstStyle/>
          <a:p>
            <a:pPr algn="ctr"/>
            <a:r>
              <a:rPr kumimoji="1" lang="en-US" altLang="ja-JP" sz="2800" dirty="0"/>
              <a:t>CTLA-4</a:t>
            </a:r>
          </a:p>
        </p:txBody>
      </p:sp>
      <p:sp>
        <p:nvSpPr>
          <p:cNvPr id="11" name="テキスト ボックス 10">
            <a:extLst>
              <a:ext uri="{FF2B5EF4-FFF2-40B4-BE49-F238E27FC236}">
                <a16:creationId xmlns:a16="http://schemas.microsoft.com/office/drawing/2014/main" id="{383664EC-C397-40FA-A1A1-12401A795F66}"/>
              </a:ext>
            </a:extLst>
          </p:cNvPr>
          <p:cNvSpPr txBox="1"/>
          <p:nvPr/>
        </p:nvSpPr>
        <p:spPr>
          <a:xfrm>
            <a:off x="4062446" y="5387022"/>
            <a:ext cx="1131483" cy="523220"/>
          </a:xfrm>
          <a:prstGeom prst="rect">
            <a:avLst/>
          </a:prstGeom>
          <a:noFill/>
        </p:spPr>
        <p:txBody>
          <a:bodyPr wrap="square" rtlCol="0">
            <a:spAutoFit/>
          </a:bodyPr>
          <a:lstStyle/>
          <a:p>
            <a:pPr algn="ctr"/>
            <a:r>
              <a:rPr kumimoji="1" lang="en-US" altLang="ja-JP" sz="2800" dirty="0"/>
              <a:t>CD28</a:t>
            </a:r>
          </a:p>
        </p:txBody>
      </p:sp>
      <p:sp>
        <p:nvSpPr>
          <p:cNvPr id="12" name="テキスト ボックス 11">
            <a:extLst>
              <a:ext uri="{FF2B5EF4-FFF2-40B4-BE49-F238E27FC236}">
                <a16:creationId xmlns:a16="http://schemas.microsoft.com/office/drawing/2014/main" id="{B0F20699-CA50-49B9-A828-94F749707F17}"/>
              </a:ext>
            </a:extLst>
          </p:cNvPr>
          <p:cNvSpPr txBox="1"/>
          <p:nvPr/>
        </p:nvSpPr>
        <p:spPr>
          <a:xfrm>
            <a:off x="1591547" y="5556736"/>
            <a:ext cx="2659408" cy="523220"/>
          </a:xfrm>
          <a:prstGeom prst="rect">
            <a:avLst/>
          </a:prstGeom>
          <a:noFill/>
        </p:spPr>
        <p:txBody>
          <a:bodyPr wrap="square" rtlCol="0">
            <a:spAutoFit/>
          </a:bodyPr>
          <a:lstStyle/>
          <a:p>
            <a:pPr algn="ctr"/>
            <a:r>
              <a:rPr kumimoji="1" lang="ja-JP" altLang="en-US" sz="2400" dirty="0"/>
              <a:t>抗</a:t>
            </a:r>
            <a:r>
              <a:rPr kumimoji="1" lang="en-US" altLang="ja-JP" sz="2800" dirty="0"/>
              <a:t>CTLA-4</a:t>
            </a:r>
            <a:r>
              <a:rPr kumimoji="1" lang="ja-JP" altLang="en-US" sz="2400" dirty="0"/>
              <a:t>抗体薬</a:t>
            </a:r>
            <a:endParaRPr kumimoji="1" lang="en-US" altLang="ja-JP" sz="2400" dirty="0"/>
          </a:p>
        </p:txBody>
      </p:sp>
      <p:pic>
        <p:nvPicPr>
          <p:cNvPr id="2" name="図 1">
            <a:extLst>
              <a:ext uri="{FF2B5EF4-FFF2-40B4-BE49-F238E27FC236}">
                <a16:creationId xmlns:a16="http://schemas.microsoft.com/office/drawing/2014/main" id="{86E3B50C-1920-4880-90AE-309AAF23A7C6}"/>
              </a:ext>
            </a:extLst>
          </p:cNvPr>
          <p:cNvPicPr>
            <a:picLocks noChangeAspect="1"/>
          </p:cNvPicPr>
          <p:nvPr/>
        </p:nvPicPr>
        <p:blipFill>
          <a:blip r:embed="rId3"/>
          <a:stretch>
            <a:fillRect/>
          </a:stretch>
        </p:blipFill>
        <p:spPr>
          <a:xfrm>
            <a:off x="6300451" y="4711874"/>
            <a:ext cx="2267907" cy="1461541"/>
          </a:xfrm>
          <a:prstGeom prst="rect">
            <a:avLst/>
          </a:prstGeom>
        </p:spPr>
      </p:pic>
      <p:sp>
        <p:nvSpPr>
          <p:cNvPr id="7" name="テキスト ボックス 6">
            <a:extLst>
              <a:ext uri="{FF2B5EF4-FFF2-40B4-BE49-F238E27FC236}">
                <a16:creationId xmlns:a16="http://schemas.microsoft.com/office/drawing/2014/main" id="{78FCACB9-19C9-4FD7-8058-BCB5F56C0556}"/>
              </a:ext>
            </a:extLst>
          </p:cNvPr>
          <p:cNvSpPr txBox="1"/>
          <p:nvPr/>
        </p:nvSpPr>
        <p:spPr>
          <a:xfrm>
            <a:off x="6784563" y="4102855"/>
            <a:ext cx="1828800" cy="646331"/>
          </a:xfrm>
          <a:prstGeom prst="rect">
            <a:avLst/>
          </a:prstGeom>
          <a:noFill/>
        </p:spPr>
        <p:txBody>
          <a:bodyPr wrap="square" rtlCol="0">
            <a:spAutoFit/>
          </a:bodyPr>
          <a:lstStyle/>
          <a:p>
            <a:r>
              <a:rPr kumimoji="1" lang="ja-JP" altLang="en-US" dirty="0"/>
              <a:t>攻撃されて死滅したがん細胞</a:t>
            </a:r>
          </a:p>
        </p:txBody>
      </p:sp>
      <p:sp>
        <p:nvSpPr>
          <p:cNvPr id="14" name="矢印: 下 13">
            <a:extLst>
              <a:ext uri="{FF2B5EF4-FFF2-40B4-BE49-F238E27FC236}">
                <a16:creationId xmlns:a16="http://schemas.microsoft.com/office/drawing/2014/main" id="{9FB8916D-1ADA-42D9-9F81-E83EBA0FC88F}"/>
              </a:ext>
            </a:extLst>
          </p:cNvPr>
          <p:cNvSpPr/>
          <p:nvPr/>
        </p:nvSpPr>
        <p:spPr>
          <a:xfrm rot="17635666">
            <a:off x="5102601" y="4383563"/>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D9DF0A2-28AE-4F6D-8F24-20FEFAC4FE72}"/>
              </a:ext>
            </a:extLst>
          </p:cNvPr>
          <p:cNvSpPr txBox="1"/>
          <p:nvPr/>
        </p:nvSpPr>
        <p:spPr>
          <a:xfrm>
            <a:off x="2147777" y="482946"/>
            <a:ext cx="5209953" cy="523220"/>
          </a:xfrm>
          <a:prstGeom prst="rect">
            <a:avLst/>
          </a:prstGeom>
          <a:noFill/>
        </p:spPr>
        <p:txBody>
          <a:bodyPr wrap="square" rtlCol="0">
            <a:spAutoFit/>
          </a:bodyPr>
          <a:lstStyle/>
          <a:p>
            <a:r>
              <a:rPr kumimoji="1" lang="ja-JP" altLang="en-US" sz="2800" dirty="0">
                <a:latin typeface="+mn-ea"/>
              </a:rPr>
              <a:t>ナイーブ</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sp>
        <p:nvSpPr>
          <p:cNvPr id="16" name="吹き出し: 線 15">
            <a:extLst>
              <a:ext uri="{FF2B5EF4-FFF2-40B4-BE49-F238E27FC236}">
                <a16:creationId xmlns:a16="http://schemas.microsoft.com/office/drawing/2014/main" id="{2201E7E8-8057-4DC9-8513-0B508DCA2E1E}"/>
              </a:ext>
            </a:extLst>
          </p:cNvPr>
          <p:cNvSpPr/>
          <p:nvPr/>
        </p:nvSpPr>
        <p:spPr>
          <a:xfrm>
            <a:off x="771379" y="1117474"/>
            <a:ext cx="7902341" cy="1742374"/>
          </a:xfrm>
          <a:prstGeom prst="borderCallout1">
            <a:avLst>
              <a:gd name="adj1" fmla="val 100888"/>
              <a:gd name="adj2" fmla="val 46824"/>
              <a:gd name="adj3" fmla="val 179577"/>
              <a:gd name="adj4" fmla="val 2272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n-ea"/>
              </a:rPr>
              <a:t>抗</a:t>
            </a:r>
            <a:r>
              <a:rPr kumimoji="1" lang="en-US" altLang="ja-JP" sz="2800" dirty="0">
                <a:solidFill>
                  <a:schemeClr val="tx1"/>
                </a:solidFill>
                <a:latin typeface="+mn-ea"/>
              </a:rPr>
              <a:t>CTLA-4</a:t>
            </a:r>
            <a:r>
              <a:rPr kumimoji="1" lang="ja-JP" altLang="en-US" sz="2800" dirty="0">
                <a:solidFill>
                  <a:schemeClr val="tx1"/>
                </a:solidFill>
                <a:latin typeface="+mn-ea"/>
              </a:rPr>
              <a:t>抗体薬は、活性化された</a:t>
            </a:r>
            <a:r>
              <a:rPr kumimoji="1" lang="en-US" altLang="ja-JP" sz="2800" dirty="0">
                <a:solidFill>
                  <a:schemeClr val="tx1"/>
                </a:solidFill>
                <a:latin typeface="+mn-ea"/>
              </a:rPr>
              <a:t>T</a:t>
            </a:r>
            <a:r>
              <a:rPr kumimoji="1" lang="ja-JP" altLang="en-US" sz="2800" dirty="0">
                <a:solidFill>
                  <a:schemeClr val="tx1"/>
                </a:solidFill>
                <a:latin typeface="+mn-ea"/>
              </a:rPr>
              <a:t>細胞の</a:t>
            </a:r>
            <a:r>
              <a:rPr kumimoji="1" lang="en-US" altLang="ja-JP" sz="2800" dirty="0">
                <a:solidFill>
                  <a:schemeClr val="tx1"/>
                </a:solidFill>
                <a:latin typeface="+mn-ea"/>
              </a:rPr>
              <a:t>CTLA-4</a:t>
            </a:r>
            <a:r>
              <a:rPr kumimoji="1" lang="ja-JP" altLang="en-US" sz="2800" dirty="0">
                <a:solidFill>
                  <a:schemeClr val="tx1"/>
                </a:solidFill>
                <a:latin typeface="+mn-ea"/>
              </a:rPr>
              <a:t>に結合し、樹状細胞の</a:t>
            </a:r>
            <a:r>
              <a:rPr kumimoji="1" lang="en-US" altLang="ja-JP" sz="2800" dirty="0">
                <a:solidFill>
                  <a:schemeClr val="tx1"/>
                </a:solidFill>
                <a:latin typeface="+mn-ea"/>
              </a:rPr>
              <a:t>B7-1</a:t>
            </a:r>
            <a:r>
              <a:rPr kumimoji="1" lang="ja-JP" altLang="en-US" sz="2800" dirty="0">
                <a:solidFill>
                  <a:schemeClr val="tx1"/>
                </a:solidFill>
                <a:latin typeface="+mn-ea"/>
              </a:rPr>
              <a:t>に</a:t>
            </a:r>
            <a:r>
              <a:rPr kumimoji="1" lang="en-US" altLang="ja-JP" sz="2800" dirty="0">
                <a:solidFill>
                  <a:schemeClr val="tx1"/>
                </a:solidFill>
                <a:latin typeface="+mn-ea"/>
              </a:rPr>
              <a:t>CTLA-4</a:t>
            </a:r>
            <a:r>
              <a:rPr kumimoji="1" lang="ja-JP" altLang="en-US" sz="2800" dirty="0">
                <a:solidFill>
                  <a:schemeClr val="tx1"/>
                </a:solidFill>
                <a:latin typeface="+mn-ea"/>
              </a:rPr>
              <a:t>が結合するのを阻止。活性化した</a:t>
            </a:r>
            <a:r>
              <a:rPr kumimoji="1" lang="en-US" altLang="ja-JP" sz="2800" dirty="0">
                <a:solidFill>
                  <a:schemeClr val="tx1"/>
                </a:solidFill>
                <a:latin typeface="+mn-ea"/>
              </a:rPr>
              <a:t>T</a:t>
            </a:r>
            <a:r>
              <a:rPr kumimoji="1" lang="ja-JP" altLang="en-US" sz="2800" dirty="0">
                <a:solidFill>
                  <a:schemeClr val="tx1"/>
                </a:solidFill>
                <a:latin typeface="+mn-ea"/>
              </a:rPr>
              <a:t>細胞はがん細胞を攻撃できるようになる。</a:t>
            </a:r>
          </a:p>
        </p:txBody>
      </p:sp>
    </p:spTree>
    <p:extLst>
      <p:ext uri="{BB962C8B-B14F-4D97-AF65-F5344CB8AC3E}">
        <p14:creationId xmlns:p14="http://schemas.microsoft.com/office/powerpoint/2010/main" val="31980649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1291E3-270C-4E10-9E05-BFA97E687970}"/>
              </a:ext>
            </a:extLst>
          </p:cNvPr>
          <p:cNvSpPr txBox="1"/>
          <p:nvPr/>
        </p:nvSpPr>
        <p:spPr>
          <a:xfrm>
            <a:off x="892146" y="687433"/>
            <a:ext cx="6944049" cy="954107"/>
          </a:xfrm>
          <a:prstGeom prst="rect">
            <a:avLst/>
          </a:prstGeom>
          <a:noFill/>
        </p:spPr>
        <p:txBody>
          <a:bodyPr wrap="square" rtlCol="0">
            <a:spAutoFit/>
          </a:bodyPr>
          <a:lstStyle/>
          <a:p>
            <a:r>
              <a:rPr lang="ja-JP" altLang="en-US" sz="2800" dirty="0">
                <a:latin typeface="+mn-ea"/>
              </a:rPr>
              <a:t>がん細胞が</a:t>
            </a:r>
            <a:r>
              <a:rPr lang="en-US" altLang="ja-JP" sz="2800" dirty="0">
                <a:latin typeface="+mn-ea"/>
              </a:rPr>
              <a:t>T</a:t>
            </a:r>
            <a:r>
              <a:rPr lang="ja-JP" altLang="en-US" sz="2800" dirty="0">
                <a:latin typeface="+mn-ea"/>
              </a:rPr>
              <a:t>細胞の働きを止める仕組みと免疫チェックポイント阻害薬の働き</a:t>
            </a:r>
            <a:endParaRPr kumimoji="1" lang="ja-JP" altLang="en-US" sz="2800" dirty="0">
              <a:latin typeface="+mn-ea"/>
            </a:endParaRPr>
          </a:p>
        </p:txBody>
      </p:sp>
      <p:sp>
        <p:nvSpPr>
          <p:cNvPr id="5" name="テキスト ボックス 4">
            <a:extLst>
              <a:ext uri="{FF2B5EF4-FFF2-40B4-BE49-F238E27FC236}">
                <a16:creationId xmlns:a16="http://schemas.microsoft.com/office/drawing/2014/main" id="{BF3EA27A-5488-4226-AB3B-ED17343BFD0D}"/>
              </a:ext>
            </a:extLst>
          </p:cNvPr>
          <p:cNvSpPr txBox="1"/>
          <p:nvPr/>
        </p:nvSpPr>
        <p:spPr>
          <a:xfrm>
            <a:off x="892146" y="1970812"/>
            <a:ext cx="5446017" cy="2916376"/>
          </a:xfrm>
          <a:prstGeom prst="rect">
            <a:avLst/>
          </a:prstGeom>
          <a:noFill/>
        </p:spPr>
        <p:txBody>
          <a:bodyPr wrap="square" rtlCol="0">
            <a:spAutoFit/>
          </a:bodyPr>
          <a:lstStyle/>
          <a:p>
            <a:pPr marL="457200" indent="-457200">
              <a:lnSpc>
                <a:spcPct val="200000"/>
              </a:lnSpc>
              <a:buClr>
                <a:schemeClr val="bg2"/>
              </a:buClr>
              <a:buFont typeface="Arial" panose="020B0604020202020204" pitchFamily="34" charset="0"/>
              <a:buChar char="•"/>
            </a:pPr>
            <a:r>
              <a:rPr kumimoji="1" lang="ja-JP" altLang="en-US" sz="3200" dirty="0">
                <a:solidFill>
                  <a:schemeClr val="bg2"/>
                </a:solidFill>
                <a:latin typeface="+mn-ea"/>
              </a:rPr>
              <a:t>ナイーブ</a:t>
            </a:r>
            <a:r>
              <a:rPr kumimoji="1" lang="en-US" altLang="ja-JP" sz="3200" dirty="0">
                <a:solidFill>
                  <a:schemeClr val="bg2"/>
                </a:solidFill>
                <a:latin typeface="+mn-ea"/>
              </a:rPr>
              <a:t>T</a:t>
            </a:r>
            <a:r>
              <a:rPr kumimoji="1" lang="ja-JP" altLang="en-US" sz="3200" dirty="0">
                <a:solidFill>
                  <a:schemeClr val="bg2"/>
                </a:solidFill>
                <a:latin typeface="+mn-ea"/>
              </a:rPr>
              <a:t>細胞と</a:t>
            </a:r>
            <a:r>
              <a:rPr kumimoji="1" lang="en-US" altLang="ja-JP" sz="3200" dirty="0">
                <a:solidFill>
                  <a:schemeClr val="bg2"/>
                </a:solidFill>
                <a:latin typeface="+mn-ea"/>
              </a:rPr>
              <a:t>CTLA-4</a:t>
            </a:r>
          </a:p>
          <a:p>
            <a:pPr marL="457200" indent="-457200">
              <a:lnSpc>
                <a:spcPct val="200000"/>
              </a:lnSpc>
              <a:buClr>
                <a:schemeClr val="tx1"/>
              </a:buClr>
              <a:buFont typeface="Arial" panose="020B0604020202020204" pitchFamily="34" charset="0"/>
              <a:buChar char="•"/>
            </a:pPr>
            <a:r>
              <a:rPr kumimoji="1" lang="ja-JP" altLang="en-US" sz="3200" dirty="0">
                <a:latin typeface="+mn-ea"/>
              </a:rPr>
              <a:t>制御性</a:t>
            </a:r>
            <a:r>
              <a:rPr kumimoji="1" lang="en-US" altLang="ja-JP" sz="3200" dirty="0">
                <a:latin typeface="+mn-ea"/>
              </a:rPr>
              <a:t>T</a:t>
            </a:r>
            <a:r>
              <a:rPr kumimoji="1" lang="ja-JP" altLang="en-US" sz="3200" dirty="0">
                <a:latin typeface="+mn-ea"/>
              </a:rPr>
              <a:t>細胞と</a:t>
            </a:r>
            <a:r>
              <a:rPr kumimoji="1" lang="en-US" altLang="ja-JP" sz="3200" dirty="0">
                <a:latin typeface="+mn-ea"/>
              </a:rPr>
              <a:t>CTLA-4</a:t>
            </a:r>
          </a:p>
          <a:p>
            <a:pPr marL="457200" indent="-457200">
              <a:lnSpc>
                <a:spcPct val="200000"/>
              </a:lnSpc>
              <a:buClr>
                <a:schemeClr val="bg2"/>
              </a:buClr>
              <a:buFont typeface="Arial" panose="020B0604020202020204" pitchFamily="34" charset="0"/>
              <a:buChar char="•"/>
            </a:pPr>
            <a:r>
              <a:rPr kumimoji="1" lang="en-US" altLang="ja-JP" sz="3200" dirty="0">
                <a:solidFill>
                  <a:schemeClr val="bg2"/>
                </a:solidFill>
                <a:latin typeface="+mn-ea"/>
              </a:rPr>
              <a:t>PD-1</a:t>
            </a:r>
            <a:r>
              <a:rPr kumimoji="1" lang="ja-JP" altLang="en-US" sz="3200" dirty="0">
                <a:solidFill>
                  <a:schemeClr val="bg2"/>
                </a:solidFill>
                <a:latin typeface="+mn-ea"/>
              </a:rPr>
              <a:t>と</a:t>
            </a:r>
            <a:r>
              <a:rPr kumimoji="1" lang="en-US" altLang="ja-JP" sz="3200" dirty="0">
                <a:solidFill>
                  <a:schemeClr val="bg2"/>
                </a:solidFill>
                <a:latin typeface="+mn-ea"/>
              </a:rPr>
              <a:t>PD-L1</a:t>
            </a:r>
            <a:endParaRPr kumimoji="1" lang="ja-JP" altLang="en-US" sz="3200" dirty="0">
              <a:solidFill>
                <a:schemeClr val="bg2"/>
              </a:solidFill>
              <a:latin typeface="+mn-ea"/>
            </a:endParaRPr>
          </a:p>
        </p:txBody>
      </p:sp>
    </p:spTree>
    <p:extLst>
      <p:ext uri="{BB962C8B-B14F-4D97-AF65-F5344CB8AC3E}">
        <p14:creationId xmlns:p14="http://schemas.microsoft.com/office/powerpoint/2010/main" val="29171402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922BAE-82B1-4CFB-8878-D75BF216740C}"/>
              </a:ext>
            </a:extLst>
          </p:cNvPr>
          <p:cNvPicPr>
            <a:picLocks noChangeAspect="1"/>
          </p:cNvPicPr>
          <p:nvPr/>
        </p:nvPicPr>
        <p:blipFill>
          <a:blip r:embed="rId2"/>
          <a:stretch>
            <a:fillRect/>
          </a:stretch>
        </p:blipFill>
        <p:spPr>
          <a:xfrm>
            <a:off x="4678272" y="4383301"/>
            <a:ext cx="1105822" cy="1051214"/>
          </a:xfrm>
          <a:prstGeom prst="rect">
            <a:avLst/>
          </a:prstGeom>
        </p:spPr>
      </p:pic>
      <p:pic>
        <p:nvPicPr>
          <p:cNvPr id="7" name="図 6">
            <a:extLst>
              <a:ext uri="{FF2B5EF4-FFF2-40B4-BE49-F238E27FC236}">
                <a16:creationId xmlns:a16="http://schemas.microsoft.com/office/drawing/2014/main" id="{734A270D-0139-4553-B7C7-60CB8236F45C}"/>
              </a:ext>
            </a:extLst>
          </p:cNvPr>
          <p:cNvPicPr>
            <a:picLocks noChangeAspect="1"/>
          </p:cNvPicPr>
          <p:nvPr/>
        </p:nvPicPr>
        <p:blipFill>
          <a:blip r:embed="rId3"/>
          <a:stretch>
            <a:fillRect/>
          </a:stretch>
        </p:blipFill>
        <p:spPr>
          <a:xfrm>
            <a:off x="5901034" y="4290174"/>
            <a:ext cx="1105822" cy="1237467"/>
          </a:xfrm>
          <a:prstGeom prst="rect">
            <a:avLst/>
          </a:prstGeom>
        </p:spPr>
      </p:pic>
      <p:sp>
        <p:nvSpPr>
          <p:cNvPr id="8" name="テキスト ボックス 7">
            <a:extLst>
              <a:ext uri="{FF2B5EF4-FFF2-40B4-BE49-F238E27FC236}">
                <a16:creationId xmlns:a16="http://schemas.microsoft.com/office/drawing/2014/main" id="{FCF228D8-BC83-42A7-B71C-B6098C76EA3E}"/>
              </a:ext>
            </a:extLst>
          </p:cNvPr>
          <p:cNvSpPr txBox="1"/>
          <p:nvPr/>
        </p:nvSpPr>
        <p:spPr>
          <a:xfrm>
            <a:off x="892146" y="1967354"/>
            <a:ext cx="6784561" cy="2246769"/>
          </a:xfrm>
          <a:prstGeom prst="rect">
            <a:avLst/>
          </a:prstGeom>
          <a:noFill/>
        </p:spPr>
        <p:txBody>
          <a:bodyPr wrap="square" rtlCol="0">
            <a:spAutoFit/>
          </a:bodyPr>
          <a:lstStyle/>
          <a:p>
            <a:r>
              <a:rPr kumimoji="1" lang="ja-JP" altLang="en-US" sz="2800" dirty="0"/>
              <a:t>抗原提示細胞（樹状細胞やマクロファージなど）ががん細胞を見つけて、接触したり、食べたりした後、がん細胞のかけら（抗原ペプチド、がん抗原）を、他の免疫細胞に提示する</a:t>
            </a:r>
          </a:p>
        </p:txBody>
      </p:sp>
      <p:sp>
        <p:nvSpPr>
          <p:cNvPr id="10" name="テキスト ボックス 9">
            <a:extLst>
              <a:ext uri="{FF2B5EF4-FFF2-40B4-BE49-F238E27FC236}">
                <a16:creationId xmlns:a16="http://schemas.microsoft.com/office/drawing/2014/main" id="{46464C74-B39B-4498-8424-40B5ABF1A4A6}"/>
              </a:ext>
            </a:extLst>
          </p:cNvPr>
          <p:cNvSpPr txBox="1"/>
          <p:nvPr/>
        </p:nvSpPr>
        <p:spPr>
          <a:xfrm>
            <a:off x="892146" y="1215196"/>
            <a:ext cx="1828800" cy="523220"/>
          </a:xfrm>
          <a:prstGeom prst="rect">
            <a:avLst/>
          </a:prstGeom>
          <a:noFill/>
        </p:spPr>
        <p:txBody>
          <a:bodyPr wrap="square" rtlCol="0">
            <a:spAutoFit/>
          </a:bodyPr>
          <a:lstStyle/>
          <a:p>
            <a:r>
              <a:rPr kumimoji="1" lang="en-US" altLang="ja-JP" sz="2800" b="1" dirty="0">
                <a:solidFill>
                  <a:srgbClr val="FF0000"/>
                </a:solidFill>
                <a:latin typeface="+mn-ea"/>
              </a:rPr>
              <a:t>START!</a:t>
            </a:r>
            <a:endParaRPr kumimoji="1" lang="ja-JP" altLang="en-US" sz="2800" b="1" dirty="0">
              <a:solidFill>
                <a:srgbClr val="FF0000"/>
              </a:solidFill>
              <a:latin typeface="+mn-ea"/>
            </a:endParaRPr>
          </a:p>
        </p:txBody>
      </p:sp>
      <p:pic>
        <p:nvPicPr>
          <p:cNvPr id="12" name="図 11">
            <a:extLst>
              <a:ext uri="{FF2B5EF4-FFF2-40B4-BE49-F238E27FC236}">
                <a16:creationId xmlns:a16="http://schemas.microsoft.com/office/drawing/2014/main" id="{545F024D-7235-495A-8E50-287DF637DF10}"/>
              </a:ext>
            </a:extLst>
          </p:cNvPr>
          <p:cNvPicPr>
            <a:picLocks noChangeAspect="1"/>
          </p:cNvPicPr>
          <p:nvPr/>
        </p:nvPicPr>
        <p:blipFill>
          <a:blip r:embed="rId4"/>
          <a:stretch>
            <a:fillRect/>
          </a:stretch>
        </p:blipFill>
        <p:spPr>
          <a:xfrm>
            <a:off x="7258927" y="4243890"/>
            <a:ext cx="952500" cy="1190625"/>
          </a:xfrm>
          <a:prstGeom prst="rect">
            <a:avLst/>
          </a:prstGeom>
        </p:spPr>
      </p:pic>
      <p:sp>
        <p:nvSpPr>
          <p:cNvPr id="9" name="テキスト ボックス 8">
            <a:extLst>
              <a:ext uri="{FF2B5EF4-FFF2-40B4-BE49-F238E27FC236}">
                <a16:creationId xmlns:a16="http://schemas.microsoft.com/office/drawing/2014/main" id="{94890FA2-3DAB-4765-AA72-7043FBCDF618}"/>
              </a:ext>
            </a:extLst>
          </p:cNvPr>
          <p:cNvSpPr txBox="1"/>
          <p:nvPr/>
        </p:nvSpPr>
        <p:spPr>
          <a:xfrm>
            <a:off x="2147777" y="482946"/>
            <a:ext cx="4012391" cy="523220"/>
          </a:xfrm>
          <a:prstGeom prst="rect">
            <a:avLst/>
          </a:prstGeom>
          <a:noFill/>
        </p:spPr>
        <p:txBody>
          <a:bodyPr wrap="square" rtlCol="0">
            <a:spAutoFit/>
          </a:bodyPr>
          <a:lstStyle/>
          <a:p>
            <a:r>
              <a:rPr kumimoji="1" lang="ja-JP" altLang="en-US" sz="2800" dirty="0">
                <a:latin typeface="+mn-ea"/>
              </a:rPr>
              <a:t>制御性</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spTree>
    <p:extLst>
      <p:ext uri="{BB962C8B-B14F-4D97-AF65-F5344CB8AC3E}">
        <p14:creationId xmlns:p14="http://schemas.microsoft.com/office/powerpoint/2010/main" val="40790266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0E19A98-3E73-499D-8CE2-9900006762F2}"/>
              </a:ext>
            </a:extLst>
          </p:cNvPr>
          <p:cNvSpPr txBox="1"/>
          <p:nvPr/>
        </p:nvSpPr>
        <p:spPr>
          <a:xfrm>
            <a:off x="2147777" y="482946"/>
            <a:ext cx="4012391" cy="523220"/>
          </a:xfrm>
          <a:prstGeom prst="rect">
            <a:avLst/>
          </a:prstGeom>
          <a:noFill/>
        </p:spPr>
        <p:txBody>
          <a:bodyPr wrap="square" rtlCol="0">
            <a:spAutoFit/>
          </a:bodyPr>
          <a:lstStyle/>
          <a:p>
            <a:r>
              <a:rPr kumimoji="1" lang="ja-JP" altLang="en-US" sz="2800" dirty="0">
                <a:latin typeface="+mn-ea"/>
              </a:rPr>
              <a:t>制御性</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sp>
        <p:nvSpPr>
          <p:cNvPr id="13" name="テキスト ボックス 12">
            <a:extLst>
              <a:ext uri="{FF2B5EF4-FFF2-40B4-BE49-F238E27FC236}">
                <a16:creationId xmlns:a16="http://schemas.microsoft.com/office/drawing/2014/main" id="{BA613687-4402-480C-B6EF-7304FE2A7F58}"/>
              </a:ext>
            </a:extLst>
          </p:cNvPr>
          <p:cNvSpPr txBox="1"/>
          <p:nvPr/>
        </p:nvSpPr>
        <p:spPr>
          <a:xfrm>
            <a:off x="5584047" y="1433757"/>
            <a:ext cx="3328948" cy="3046988"/>
          </a:xfrm>
          <a:prstGeom prst="rect">
            <a:avLst/>
          </a:prstGeom>
          <a:noFill/>
        </p:spPr>
        <p:txBody>
          <a:bodyPr wrap="square" rtlCol="0">
            <a:spAutoFit/>
          </a:bodyPr>
          <a:lstStyle/>
          <a:p>
            <a:r>
              <a:rPr kumimoji="1" lang="ja-JP" altLang="en-US" sz="2400" dirty="0"/>
              <a:t>制御性</a:t>
            </a:r>
            <a:r>
              <a:rPr kumimoji="1" lang="en-US" altLang="ja-JP" sz="2400" dirty="0"/>
              <a:t>T</a:t>
            </a:r>
            <a:r>
              <a:rPr kumimoji="1" lang="ja-JP" altLang="en-US" sz="2400" dirty="0"/>
              <a:t>細胞の表面に常に出ている</a:t>
            </a:r>
            <a:r>
              <a:rPr kumimoji="1" lang="en-US" altLang="ja-JP" sz="2400" dirty="0"/>
              <a:t>CTLA-4</a:t>
            </a:r>
            <a:r>
              <a:rPr kumimoji="1" lang="ja-JP" altLang="en-US" sz="2400" dirty="0"/>
              <a:t>は、活性化した</a:t>
            </a:r>
            <a:r>
              <a:rPr kumimoji="1" lang="en-US" altLang="ja-JP" sz="2400" dirty="0"/>
              <a:t>T</a:t>
            </a:r>
            <a:r>
              <a:rPr kumimoji="1" lang="ja-JP" altLang="en-US" sz="2400" dirty="0"/>
              <a:t>細胞の</a:t>
            </a:r>
            <a:r>
              <a:rPr kumimoji="1" lang="en-US" altLang="ja-JP" sz="2400" dirty="0"/>
              <a:t>CD28</a:t>
            </a:r>
            <a:r>
              <a:rPr kumimoji="1" lang="ja-JP" altLang="en-US" sz="2400" dirty="0"/>
              <a:t>に比べて樹状細胞の</a:t>
            </a:r>
            <a:r>
              <a:rPr kumimoji="1" lang="en-US" altLang="ja-JP" sz="2400" dirty="0"/>
              <a:t>B7-1</a:t>
            </a:r>
            <a:r>
              <a:rPr kumimoji="1" lang="ja-JP" altLang="en-US" sz="2400" dirty="0"/>
              <a:t>により強く結合することができ、それによって樹状細胞を弱らせる。</a:t>
            </a:r>
          </a:p>
        </p:txBody>
      </p:sp>
      <p:grpSp>
        <p:nvGrpSpPr>
          <p:cNvPr id="19" name="グループ化 18">
            <a:extLst>
              <a:ext uri="{FF2B5EF4-FFF2-40B4-BE49-F238E27FC236}">
                <a16:creationId xmlns:a16="http://schemas.microsoft.com/office/drawing/2014/main" id="{A2C97D3B-4075-42D8-A294-E6F647C734A4}"/>
              </a:ext>
            </a:extLst>
          </p:cNvPr>
          <p:cNvGrpSpPr/>
          <p:nvPr/>
        </p:nvGrpSpPr>
        <p:grpSpPr>
          <a:xfrm>
            <a:off x="82004" y="1610910"/>
            <a:ext cx="5590900" cy="4365526"/>
            <a:chOff x="38914" y="1994555"/>
            <a:chExt cx="5590900" cy="4365526"/>
          </a:xfrm>
        </p:grpSpPr>
        <p:pic>
          <p:nvPicPr>
            <p:cNvPr id="9" name="図 8">
              <a:extLst>
                <a:ext uri="{FF2B5EF4-FFF2-40B4-BE49-F238E27FC236}">
                  <a16:creationId xmlns:a16="http://schemas.microsoft.com/office/drawing/2014/main" id="{AB769FF2-5F79-49FD-B793-5A12BA4E7FF5}"/>
                </a:ext>
              </a:extLst>
            </p:cNvPr>
            <p:cNvPicPr>
              <a:picLocks noChangeAspect="1"/>
            </p:cNvPicPr>
            <p:nvPr/>
          </p:nvPicPr>
          <p:blipFill rotWithShape="1">
            <a:blip r:embed="rId2"/>
            <a:srcRect l="4377"/>
            <a:stretch/>
          </p:blipFill>
          <p:spPr>
            <a:xfrm>
              <a:off x="134754" y="2431044"/>
              <a:ext cx="5257200" cy="3633624"/>
            </a:xfrm>
            <a:prstGeom prst="rect">
              <a:avLst/>
            </a:prstGeom>
          </p:spPr>
        </p:pic>
        <p:sp>
          <p:nvSpPr>
            <p:cNvPr id="5" name="テキスト ボックス 4">
              <a:extLst>
                <a:ext uri="{FF2B5EF4-FFF2-40B4-BE49-F238E27FC236}">
                  <a16:creationId xmlns:a16="http://schemas.microsoft.com/office/drawing/2014/main" id="{0237367A-9233-488B-A88C-F94FE9719A0C}"/>
                </a:ext>
              </a:extLst>
            </p:cNvPr>
            <p:cNvSpPr txBox="1"/>
            <p:nvPr/>
          </p:nvSpPr>
          <p:spPr>
            <a:xfrm>
              <a:off x="38914" y="3342721"/>
              <a:ext cx="1786232" cy="461665"/>
            </a:xfrm>
            <a:prstGeom prst="rect">
              <a:avLst/>
            </a:prstGeom>
            <a:noFill/>
          </p:spPr>
          <p:txBody>
            <a:bodyPr wrap="square" rtlCol="0">
              <a:spAutoFit/>
            </a:bodyPr>
            <a:lstStyle/>
            <a:p>
              <a:pPr algn="ctr"/>
              <a:r>
                <a:rPr kumimoji="1" lang="ja-JP" altLang="en-US" sz="2400" dirty="0"/>
                <a:t>樹状細胞</a:t>
              </a:r>
            </a:p>
          </p:txBody>
        </p:sp>
        <p:sp>
          <p:nvSpPr>
            <p:cNvPr id="6" name="テキスト ボックス 5">
              <a:extLst>
                <a:ext uri="{FF2B5EF4-FFF2-40B4-BE49-F238E27FC236}">
                  <a16:creationId xmlns:a16="http://schemas.microsoft.com/office/drawing/2014/main" id="{1A74F9EC-5456-4284-BBF0-65D85A629E1F}"/>
                </a:ext>
              </a:extLst>
            </p:cNvPr>
            <p:cNvSpPr txBox="1"/>
            <p:nvPr/>
          </p:nvSpPr>
          <p:spPr>
            <a:xfrm>
              <a:off x="2467324" y="3040995"/>
              <a:ext cx="1786232" cy="830997"/>
            </a:xfrm>
            <a:prstGeom prst="rect">
              <a:avLst/>
            </a:prstGeom>
            <a:noFill/>
          </p:spPr>
          <p:txBody>
            <a:bodyPr wrap="square" rtlCol="0">
              <a:spAutoFit/>
            </a:bodyPr>
            <a:lstStyle/>
            <a:p>
              <a:pPr algn="ctr"/>
              <a:r>
                <a:rPr kumimoji="1" lang="ja-JP" altLang="en-US" sz="2400" dirty="0"/>
                <a:t>制御性</a:t>
              </a:r>
              <a:endParaRPr kumimoji="1" lang="en-US" altLang="ja-JP" sz="2400" dirty="0"/>
            </a:p>
            <a:p>
              <a:pPr algn="ctr"/>
              <a:r>
                <a:rPr kumimoji="1" lang="en-US" altLang="ja-JP" sz="2400" dirty="0"/>
                <a:t>T</a:t>
              </a:r>
              <a:r>
                <a:rPr kumimoji="1" lang="ja-JP" altLang="en-US" sz="2400" dirty="0"/>
                <a:t>細胞</a:t>
              </a:r>
            </a:p>
          </p:txBody>
        </p:sp>
        <p:sp>
          <p:nvSpPr>
            <p:cNvPr id="7" name="テキスト ボックス 6">
              <a:extLst>
                <a:ext uri="{FF2B5EF4-FFF2-40B4-BE49-F238E27FC236}">
                  <a16:creationId xmlns:a16="http://schemas.microsoft.com/office/drawing/2014/main" id="{7E6D0C67-2208-4D6C-9DA4-1189C1A0E35A}"/>
                </a:ext>
              </a:extLst>
            </p:cNvPr>
            <p:cNvSpPr txBox="1"/>
            <p:nvPr/>
          </p:nvSpPr>
          <p:spPr>
            <a:xfrm>
              <a:off x="1482449" y="1994555"/>
              <a:ext cx="1343617" cy="523220"/>
            </a:xfrm>
            <a:prstGeom prst="rect">
              <a:avLst/>
            </a:prstGeom>
            <a:noFill/>
          </p:spPr>
          <p:txBody>
            <a:bodyPr wrap="square" rtlCol="0">
              <a:spAutoFit/>
            </a:bodyPr>
            <a:lstStyle/>
            <a:p>
              <a:pPr algn="ctr"/>
              <a:r>
                <a:rPr kumimoji="1" lang="en-US" altLang="ja-JP" sz="2800" dirty="0"/>
                <a:t>CTLA-4</a:t>
              </a:r>
            </a:p>
          </p:txBody>
        </p:sp>
        <p:sp>
          <p:nvSpPr>
            <p:cNvPr id="8" name="テキスト ボックス 7">
              <a:extLst>
                <a:ext uri="{FF2B5EF4-FFF2-40B4-BE49-F238E27FC236}">
                  <a16:creationId xmlns:a16="http://schemas.microsoft.com/office/drawing/2014/main" id="{C09138C9-3BCF-4446-9DDD-5BF0330119C5}"/>
                </a:ext>
              </a:extLst>
            </p:cNvPr>
            <p:cNvSpPr txBox="1"/>
            <p:nvPr/>
          </p:nvSpPr>
          <p:spPr>
            <a:xfrm>
              <a:off x="1363640" y="3871992"/>
              <a:ext cx="1131483" cy="523220"/>
            </a:xfrm>
            <a:prstGeom prst="rect">
              <a:avLst/>
            </a:prstGeom>
            <a:noFill/>
          </p:spPr>
          <p:txBody>
            <a:bodyPr wrap="square" rtlCol="0">
              <a:spAutoFit/>
            </a:bodyPr>
            <a:lstStyle/>
            <a:p>
              <a:pPr algn="ctr"/>
              <a:r>
                <a:rPr kumimoji="1" lang="en-US" altLang="ja-JP" sz="2800" dirty="0"/>
                <a:t>B7-1</a:t>
              </a:r>
            </a:p>
          </p:txBody>
        </p:sp>
        <p:sp>
          <p:nvSpPr>
            <p:cNvPr id="10" name="テキスト ボックス 9">
              <a:extLst>
                <a:ext uri="{FF2B5EF4-FFF2-40B4-BE49-F238E27FC236}">
                  <a16:creationId xmlns:a16="http://schemas.microsoft.com/office/drawing/2014/main" id="{937A5929-1342-47C8-851A-4C3EE86C8C1B}"/>
                </a:ext>
              </a:extLst>
            </p:cNvPr>
            <p:cNvSpPr txBox="1"/>
            <p:nvPr/>
          </p:nvSpPr>
          <p:spPr>
            <a:xfrm>
              <a:off x="38914" y="5836861"/>
              <a:ext cx="1131483" cy="523220"/>
            </a:xfrm>
            <a:prstGeom prst="rect">
              <a:avLst/>
            </a:prstGeom>
            <a:noFill/>
          </p:spPr>
          <p:txBody>
            <a:bodyPr wrap="square" rtlCol="0">
              <a:spAutoFit/>
            </a:bodyPr>
            <a:lstStyle/>
            <a:p>
              <a:pPr algn="ctr"/>
              <a:r>
                <a:rPr kumimoji="1" lang="en-US" altLang="ja-JP" sz="2800" dirty="0"/>
                <a:t>CD28</a:t>
              </a:r>
            </a:p>
          </p:txBody>
        </p:sp>
        <p:sp>
          <p:nvSpPr>
            <p:cNvPr id="11" name="テキスト ボックス 10">
              <a:extLst>
                <a:ext uri="{FF2B5EF4-FFF2-40B4-BE49-F238E27FC236}">
                  <a16:creationId xmlns:a16="http://schemas.microsoft.com/office/drawing/2014/main" id="{ADA2DDF2-9C4C-4A97-BDDD-0A587647A521}"/>
                </a:ext>
              </a:extLst>
            </p:cNvPr>
            <p:cNvSpPr txBox="1"/>
            <p:nvPr/>
          </p:nvSpPr>
          <p:spPr>
            <a:xfrm>
              <a:off x="3605722" y="5066037"/>
              <a:ext cx="1786232" cy="461665"/>
            </a:xfrm>
            <a:prstGeom prst="rect">
              <a:avLst/>
            </a:prstGeom>
            <a:noFill/>
          </p:spPr>
          <p:txBody>
            <a:bodyPr wrap="square" rtlCol="0">
              <a:spAutoFit/>
            </a:bodyPr>
            <a:lstStyle/>
            <a:p>
              <a:pPr algn="ctr"/>
              <a:r>
                <a:rPr kumimoji="1" lang="ja-JP" altLang="en-US" sz="2400" dirty="0"/>
                <a:t>がん細胞</a:t>
              </a:r>
            </a:p>
          </p:txBody>
        </p:sp>
        <p:sp>
          <p:nvSpPr>
            <p:cNvPr id="12" name="テキスト ボックス 11">
              <a:extLst>
                <a:ext uri="{FF2B5EF4-FFF2-40B4-BE49-F238E27FC236}">
                  <a16:creationId xmlns:a16="http://schemas.microsoft.com/office/drawing/2014/main" id="{0BA58D1B-A231-45B8-95EF-97FAA001E3A3}"/>
                </a:ext>
              </a:extLst>
            </p:cNvPr>
            <p:cNvSpPr txBox="1"/>
            <p:nvPr/>
          </p:nvSpPr>
          <p:spPr>
            <a:xfrm>
              <a:off x="708891" y="4873863"/>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
          <p:nvSpPr>
            <p:cNvPr id="17" name="テキスト ボックス 16">
              <a:extLst>
                <a:ext uri="{FF2B5EF4-FFF2-40B4-BE49-F238E27FC236}">
                  <a16:creationId xmlns:a16="http://schemas.microsoft.com/office/drawing/2014/main" id="{7213D5BA-4D6A-4A24-86DA-59C0E8BEE5F8}"/>
                </a:ext>
              </a:extLst>
            </p:cNvPr>
            <p:cNvSpPr txBox="1"/>
            <p:nvPr/>
          </p:nvSpPr>
          <p:spPr>
            <a:xfrm>
              <a:off x="3605722" y="4020278"/>
              <a:ext cx="2024092" cy="461665"/>
            </a:xfrm>
            <a:prstGeom prst="rect">
              <a:avLst/>
            </a:prstGeom>
            <a:noFill/>
          </p:spPr>
          <p:txBody>
            <a:bodyPr wrap="square" rtlCol="0">
              <a:spAutoFit/>
            </a:bodyPr>
            <a:lstStyle/>
            <a:p>
              <a:pPr algn="ctr"/>
              <a:r>
                <a:rPr kumimoji="1" lang="ja-JP" altLang="en-US" sz="2400" dirty="0"/>
                <a:t>免疫制御物質</a:t>
              </a:r>
              <a:endParaRPr kumimoji="1" lang="en-US" altLang="ja-JP" sz="2400" dirty="0"/>
            </a:p>
          </p:txBody>
        </p:sp>
      </p:grpSp>
      <p:sp>
        <p:nvSpPr>
          <p:cNvPr id="18" name="テキスト ボックス 17">
            <a:extLst>
              <a:ext uri="{FF2B5EF4-FFF2-40B4-BE49-F238E27FC236}">
                <a16:creationId xmlns:a16="http://schemas.microsoft.com/office/drawing/2014/main" id="{36535B76-AAAC-4FDE-9B1F-B4B6FFFE01FF}"/>
              </a:ext>
            </a:extLst>
          </p:cNvPr>
          <p:cNvSpPr txBox="1"/>
          <p:nvPr/>
        </p:nvSpPr>
        <p:spPr>
          <a:xfrm>
            <a:off x="5584047" y="4433653"/>
            <a:ext cx="3328948" cy="2308324"/>
          </a:xfrm>
          <a:prstGeom prst="rect">
            <a:avLst/>
          </a:prstGeom>
          <a:noFill/>
        </p:spPr>
        <p:txBody>
          <a:bodyPr wrap="square" rtlCol="0">
            <a:spAutoFit/>
          </a:bodyPr>
          <a:lstStyle/>
          <a:p>
            <a:r>
              <a:rPr kumimoji="1" lang="ja-JP" altLang="en-US" sz="2400" dirty="0">
                <a:latin typeface="+mn-ea"/>
              </a:rPr>
              <a:t>また、 制御性</a:t>
            </a:r>
            <a:r>
              <a:rPr kumimoji="1" lang="en-US" altLang="ja-JP" sz="2400" dirty="0">
                <a:latin typeface="+mn-ea"/>
              </a:rPr>
              <a:t>T</a:t>
            </a:r>
            <a:r>
              <a:rPr kumimoji="1" lang="ja-JP" altLang="en-US" sz="2400" dirty="0">
                <a:latin typeface="+mn-ea"/>
              </a:rPr>
              <a:t>細胞から免疫抑制物質が出て、活性化した</a:t>
            </a:r>
            <a:r>
              <a:rPr kumimoji="1" lang="en-US" altLang="ja-JP" sz="2400" dirty="0">
                <a:latin typeface="+mn-ea"/>
              </a:rPr>
              <a:t>T</a:t>
            </a:r>
            <a:r>
              <a:rPr kumimoji="1" lang="ja-JP" altLang="en-US" sz="2400" dirty="0">
                <a:latin typeface="+mn-ea"/>
              </a:rPr>
              <a:t>細胞</a:t>
            </a:r>
            <a:r>
              <a:rPr kumimoji="1" lang="en-US" altLang="ja-JP" sz="2400" dirty="0">
                <a:latin typeface="+mn-ea"/>
              </a:rPr>
              <a:t>(</a:t>
            </a:r>
            <a:r>
              <a:rPr kumimoji="1" lang="ja-JP" altLang="en-US" sz="2400" dirty="0">
                <a:latin typeface="+mn-ea"/>
              </a:rPr>
              <a:t>細胞傷害性</a:t>
            </a:r>
            <a:r>
              <a:rPr kumimoji="1" lang="en-US" altLang="ja-JP" sz="2400" dirty="0">
                <a:latin typeface="+mn-ea"/>
              </a:rPr>
              <a:t>T</a:t>
            </a:r>
            <a:r>
              <a:rPr kumimoji="1" lang="ja-JP" altLang="en-US" sz="2400" dirty="0">
                <a:latin typeface="+mn-ea"/>
              </a:rPr>
              <a:t>細胞</a:t>
            </a:r>
            <a:r>
              <a:rPr kumimoji="1" lang="en-US" altLang="ja-JP" sz="2400" dirty="0">
                <a:latin typeface="+mn-ea"/>
              </a:rPr>
              <a:t>)</a:t>
            </a:r>
            <a:r>
              <a:rPr kumimoji="1" lang="ja-JP" altLang="en-US" sz="2400" dirty="0">
                <a:latin typeface="+mn-ea"/>
              </a:rPr>
              <a:t>のがん細胞への攻撃にブレーキがかかる</a:t>
            </a:r>
          </a:p>
        </p:txBody>
      </p:sp>
    </p:spTree>
    <p:extLst>
      <p:ext uri="{BB962C8B-B14F-4D97-AF65-F5344CB8AC3E}">
        <p14:creationId xmlns:p14="http://schemas.microsoft.com/office/powerpoint/2010/main" val="28357978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DC12939-EC67-48F2-89D0-D50E099B8088}"/>
              </a:ext>
            </a:extLst>
          </p:cNvPr>
          <p:cNvPicPr>
            <a:picLocks noChangeAspect="1"/>
          </p:cNvPicPr>
          <p:nvPr/>
        </p:nvPicPr>
        <p:blipFill>
          <a:blip r:embed="rId2"/>
          <a:stretch>
            <a:fillRect/>
          </a:stretch>
        </p:blipFill>
        <p:spPr>
          <a:xfrm>
            <a:off x="54086" y="1923909"/>
            <a:ext cx="5305214" cy="3374676"/>
          </a:xfrm>
          <a:prstGeom prst="rect">
            <a:avLst/>
          </a:prstGeom>
        </p:spPr>
      </p:pic>
      <p:sp>
        <p:nvSpPr>
          <p:cNvPr id="4" name="テキスト ボックス 3">
            <a:extLst>
              <a:ext uri="{FF2B5EF4-FFF2-40B4-BE49-F238E27FC236}">
                <a16:creationId xmlns:a16="http://schemas.microsoft.com/office/drawing/2014/main" id="{0E8E93A4-3E32-4192-AC06-694C9913F39D}"/>
              </a:ext>
            </a:extLst>
          </p:cNvPr>
          <p:cNvSpPr txBox="1"/>
          <p:nvPr/>
        </p:nvSpPr>
        <p:spPr>
          <a:xfrm>
            <a:off x="123373" y="2804937"/>
            <a:ext cx="1414092" cy="430887"/>
          </a:xfrm>
          <a:prstGeom prst="rect">
            <a:avLst/>
          </a:prstGeom>
          <a:noFill/>
        </p:spPr>
        <p:txBody>
          <a:bodyPr wrap="square" rtlCol="0">
            <a:spAutoFit/>
          </a:bodyPr>
          <a:lstStyle/>
          <a:p>
            <a:pPr algn="ctr"/>
            <a:r>
              <a:rPr kumimoji="1" lang="ja-JP" altLang="en-US" sz="2200" dirty="0"/>
              <a:t>樹状細胞</a:t>
            </a:r>
          </a:p>
        </p:txBody>
      </p:sp>
      <p:sp>
        <p:nvSpPr>
          <p:cNvPr id="5" name="テキスト ボックス 4">
            <a:extLst>
              <a:ext uri="{FF2B5EF4-FFF2-40B4-BE49-F238E27FC236}">
                <a16:creationId xmlns:a16="http://schemas.microsoft.com/office/drawing/2014/main" id="{BABC37BD-01F8-477E-AA9B-5BE55CD369E2}"/>
              </a:ext>
            </a:extLst>
          </p:cNvPr>
          <p:cNvSpPr txBox="1"/>
          <p:nvPr/>
        </p:nvSpPr>
        <p:spPr>
          <a:xfrm>
            <a:off x="2445757" y="2449337"/>
            <a:ext cx="1462019" cy="833963"/>
          </a:xfrm>
          <a:prstGeom prst="rect">
            <a:avLst/>
          </a:prstGeom>
          <a:noFill/>
        </p:spPr>
        <p:txBody>
          <a:bodyPr wrap="square" rtlCol="0">
            <a:spAutoFit/>
          </a:bodyPr>
          <a:lstStyle/>
          <a:p>
            <a:pPr algn="ctr"/>
            <a:r>
              <a:rPr kumimoji="1" lang="ja-JP" altLang="en-US" sz="2400" dirty="0"/>
              <a:t>制御性</a:t>
            </a:r>
            <a:endParaRPr kumimoji="1" lang="en-US" altLang="ja-JP" sz="2400" dirty="0"/>
          </a:p>
          <a:p>
            <a:pPr algn="ctr"/>
            <a:r>
              <a:rPr kumimoji="1" lang="en-US" altLang="ja-JP" sz="2400" dirty="0"/>
              <a:t>T</a:t>
            </a:r>
            <a:r>
              <a:rPr kumimoji="1" lang="ja-JP" altLang="en-US" sz="2400" dirty="0"/>
              <a:t>細胞</a:t>
            </a:r>
          </a:p>
        </p:txBody>
      </p:sp>
      <p:sp>
        <p:nvSpPr>
          <p:cNvPr id="6" name="テキスト ボックス 5">
            <a:extLst>
              <a:ext uri="{FF2B5EF4-FFF2-40B4-BE49-F238E27FC236}">
                <a16:creationId xmlns:a16="http://schemas.microsoft.com/office/drawing/2014/main" id="{A44C6615-65F2-4084-BF1A-1CF93113A976}"/>
              </a:ext>
            </a:extLst>
          </p:cNvPr>
          <p:cNvSpPr txBox="1"/>
          <p:nvPr/>
        </p:nvSpPr>
        <p:spPr>
          <a:xfrm>
            <a:off x="728698" y="4172839"/>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
        <p:nvSpPr>
          <p:cNvPr id="7" name="テキスト ボックス 6">
            <a:extLst>
              <a:ext uri="{FF2B5EF4-FFF2-40B4-BE49-F238E27FC236}">
                <a16:creationId xmlns:a16="http://schemas.microsoft.com/office/drawing/2014/main" id="{7E3DDEB7-DD36-4E60-9A3C-A4CF01DE6AC4}"/>
              </a:ext>
            </a:extLst>
          </p:cNvPr>
          <p:cNvSpPr txBox="1"/>
          <p:nvPr/>
        </p:nvSpPr>
        <p:spPr>
          <a:xfrm>
            <a:off x="3338335" y="4357506"/>
            <a:ext cx="1786232" cy="461665"/>
          </a:xfrm>
          <a:prstGeom prst="rect">
            <a:avLst/>
          </a:prstGeom>
          <a:noFill/>
        </p:spPr>
        <p:txBody>
          <a:bodyPr wrap="square" rtlCol="0">
            <a:spAutoFit/>
          </a:bodyPr>
          <a:lstStyle/>
          <a:p>
            <a:pPr algn="ctr"/>
            <a:r>
              <a:rPr kumimoji="1" lang="ja-JP" altLang="en-US" sz="2400" dirty="0"/>
              <a:t>がん細胞</a:t>
            </a:r>
          </a:p>
        </p:txBody>
      </p:sp>
      <p:sp>
        <p:nvSpPr>
          <p:cNvPr id="9" name="テキスト ボックス 8">
            <a:extLst>
              <a:ext uri="{FF2B5EF4-FFF2-40B4-BE49-F238E27FC236}">
                <a16:creationId xmlns:a16="http://schemas.microsoft.com/office/drawing/2014/main" id="{41C7334F-D4BF-4ABE-99CB-6F7262717001}"/>
              </a:ext>
            </a:extLst>
          </p:cNvPr>
          <p:cNvSpPr txBox="1"/>
          <p:nvPr/>
        </p:nvSpPr>
        <p:spPr>
          <a:xfrm>
            <a:off x="570244" y="868880"/>
            <a:ext cx="1131483" cy="523220"/>
          </a:xfrm>
          <a:prstGeom prst="rect">
            <a:avLst/>
          </a:prstGeom>
          <a:noFill/>
        </p:spPr>
        <p:txBody>
          <a:bodyPr wrap="square" rtlCol="0">
            <a:spAutoFit/>
          </a:bodyPr>
          <a:lstStyle/>
          <a:p>
            <a:pPr algn="ctr"/>
            <a:r>
              <a:rPr kumimoji="1" lang="en-US" altLang="ja-JP" sz="2800" dirty="0"/>
              <a:t>B7-1</a:t>
            </a:r>
          </a:p>
        </p:txBody>
      </p:sp>
      <p:sp>
        <p:nvSpPr>
          <p:cNvPr id="10" name="テキスト ボックス 9">
            <a:extLst>
              <a:ext uri="{FF2B5EF4-FFF2-40B4-BE49-F238E27FC236}">
                <a16:creationId xmlns:a16="http://schemas.microsoft.com/office/drawing/2014/main" id="{990CA996-5323-4015-BB79-EFC2F6B1E010}"/>
              </a:ext>
            </a:extLst>
          </p:cNvPr>
          <p:cNvSpPr txBox="1"/>
          <p:nvPr/>
        </p:nvSpPr>
        <p:spPr>
          <a:xfrm>
            <a:off x="-88466" y="4005230"/>
            <a:ext cx="1131483" cy="523220"/>
          </a:xfrm>
          <a:prstGeom prst="rect">
            <a:avLst/>
          </a:prstGeom>
          <a:noFill/>
        </p:spPr>
        <p:txBody>
          <a:bodyPr wrap="square" rtlCol="0">
            <a:spAutoFit/>
          </a:bodyPr>
          <a:lstStyle/>
          <a:p>
            <a:pPr algn="ctr"/>
            <a:r>
              <a:rPr kumimoji="1" lang="en-US" altLang="ja-JP" sz="2800" dirty="0"/>
              <a:t>B7-1</a:t>
            </a:r>
          </a:p>
        </p:txBody>
      </p:sp>
      <p:sp>
        <p:nvSpPr>
          <p:cNvPr id="11" name="テキスト ボックス 10">
            <a:extLst>
              <a:ext uri="{FF2B5EF4-FFF2-40B4-BE49-F238E27FC236}">
                <a16:creationId xmlns:a16="http://schemas.microsoft.com/office/drawing/2014/main" id="{B54CF3FB-1B6F-4E58-BEAD-DA0A325670DA}"/>
              </a:ext>
            </a:extLst>
          </p:cNvPr>
          <p:cNvSpPr txBox="1"/>
          <p:nvPr/>
        </p:nvSpPr>
        <p:spPr>
          <a:xfrm>
            <a:off x="-50848" y="5002784"/>
            <a:ext cx="1131483" cy="523220"/>
          </a:xfrm>
          <a:prstGeom prst="rect">
            <a:avLst/>
          </a:prstGeom>
          <a:noFill/>
        </p:spPr>
        <p:txBody>
          <a:bodyPr wrap="square" rtlCol="0">
            <a:spAutoFit/>
          </a:bodyPr>
          <a:lstStyle/>
          <a:p>
            <a:pPr algn="ctr"/>
            <a:r>
              <a:rPr kumimoji="1" lang="en-US" altLang="ja-JP" sz="2800" dirty="0"/>
              <a:t>CD28</a:t>
            </a:r>
          </a:p>
        </p:txBody>
      </p:sp>
      <p:sp>
        <p:nvSpPr>
          <p:cNvPr id="12" name="テキスト ボックス 11">
            <a:extLst>
              <a:ext uri="{FF2B5EF4-FFF2-40B4-BE49-F238E27FC236}">
                <a16:creationId xmlns:a16="http://schemas.microsoft.com/office/drawing/2014/main" id="{592B1884-B9D5-4B7E-9282-4AE59E65E0F7}"/>
              </a:ext>
            </a:extLst>
          </p:cNvPr>
          <p:cNvSpPr txBox="1"/>
          <p:nvPr/>
        </p:nvSpPr>
        <p:spPr>
          <a:xfrm>
            <a:off x="2504299" y="1587043"/>
            <a:ext cx="1343617" cy="523220"/>
          </a:xfrm>
          <a:prstGeom prst="rect">
            <a:avLst/>
          </a:prstGeom>
          <a:noFill/>
        </p:spPr>
        <p:txBody>
          <a:bodyPr wrap="square" rtlCol="0">
            <a:spAutoFit/>
          </a:bodyPr>
          <a:lstStyle/>
          <a:p>
            <a:pPr algn="ctr"/>
            <a:r>
              <a:rPr kumimoji="1" lang="en-US" altLang="ja-JP" sz="2800" dirty="0"/>
              <a:t>CTLA-4</a:t>
            </a:r>
          </a:p>
        </p:txBody>
      </p:sp>
      <p:sp>
        <p:nvSpPr>
          <p:cNvPr id="13" name="テキスト ボックス 12">
            <a:extLst>
              <a:ext uri="{FF2B5EF4-FFF2-40B4-BE49-F238E27FC236}">
                <a16:creationId xmlns:a16="http://schemas.microsoft.com/office/drawing/2014/main" id="{4FCA95F7-4500-4F55-86F8-FD18009E3940}"/>
              </a:ext>
            </a:extLst>
          </p:cNvPr>
          <p:cNvSpPr txBox="1"/>
          <p:nvPr/>
        </p:nvSpPr>
        <p:spPr>
          <a:xfrm>
            <a:off x="1964709" y="1098457"/>
            <a:ext cx="2659408" cy="523220"/>
          </a:xfrm>
          <a:prstGeom prst="rect">
            <a:avLst/>
          </a:prstGeom>
          <a:noFill/>
        </p:spPr>
        <p:txBody>
          <a:bodyPr wrap="square" rtlCol="0">
            <a:spAutoFit/>
          </a:bodyPr>
          <a:lstStyle/>
          <a:p>
            <a:pPr algn="ctr"/>
            <a:r>
              <a:rPr kumimoji="1" lang="ja-JP" altLang="en-US" sz="2400" dirty="0"/>
              <a:t>抗</a:t>
            </a:r>
            <a:r>
              <a:rPr kumimoji="1" lang="en-US" altLang="ja-JP" sz="2800" dirty="0"/>
              <a:t>CTLA-4</a:t>
            </a:r>
            <a:r>
              <a:rPr kumimoji="1" lang="ja-JP" altLang="en-US" sz="2400" dirty="0"/>
              <a:t>抗体薬</a:t>
            </a:r>
            <a:endParaRPr kumimoji="1" lang="en-US" altLang="ja-JP" sz="2400" dirty="0"/>
          </a:p>
        </p:txBody>
      </p:sp>
      <p:sp>
        <p:nvSpPr>
          <p:cNvPr id="14" name="テキスト ボックス 13">
            <a:extLst>
              <a:ext uri="{FF2B5EF4-FFF2-40B4-BE49-F238E27FC236}">
                <a16:creationId xmlns:a16="http://schemas.microsoft.com/office/drawing/2014/main" id="{2BFD4E62-CA1B-40A3-AD89-0E7AA274CAF0}"/>
              </a:ext>
            </a:extLst>
          </p:cNvPr>
          <p:cNvSpPr txBox="1"/>
          <p:nvPr/>
        </p:nvSpPr>
        <p:spPr>
          <a:xfrm>
            <a:off x="3271800" y="3553434"/>
            <a:ext cx="2462876" cy="461665"/>
          </a:xfrm>
          <a:prstGeom prst="rect">
            <a:avLst/>
          </a:prstGeom>
          <a:noFill/>
        </p:spPr>
        <p:txBody>
          <a:bodyPr wrap="square" rtlCol="0">
            <a:spAutoFit/>
          </a:bodyPr>
          <a:lstStyle/>
          <a:p>
            <a:pPr algn="ctr"/>
            <a:r>
              <a:rPr kumimoji="1" lang="ja-JP" altLang="en-US" sz="2400" dirty="0"/>
              <a:t>マクロファージ</a:t>
            </a:r>
            <a:endParaRPr kumimoji="1" lang="en-US" altLang="ja-JP" sz="2400" dirty="0"/>
          </a:p>
        </p:txBody>
      </p:sp>
      <p:sp>
        <p:nvSpPr>
          <p:cNvPr id="15" name="テキスト ボックス 14">
            <a:extLst>
              <a:ext uri="{FF2B5EF4-FFF2-40B4-BE49-F238E27FC236}">
                <a16:creationId xmlns:a16="http://schemas.microsoft.com/office/drawing/2014/main" id="{8991CDA3-7DE0-4017-A38A-BCF6CC255788}"/>
              </a:ext>
            </a:extLst>
          </p:cNvPr>
          <p:cNvSpPr txBox="1"/>
          <p:nvPr/>
        </p:nvSpPr>
        <p:spPr>
          <a:xfrm>
            <a:off x="1833422" y="5071238"/>
            <a:ext cx="2462876" cy="830997"/>
          </a:xfrm>
          <a:prstGeom prst="rect">
            <a:avLst/>
          </a:prstGeom>
          <a:noFill/>
        </p:spPr>
        <p:txBody>
          <a:bodyPr wrap="square" rtlCol="0">
            <a:spAutoFit/>
          </a:bodyPr>
          <a:lstStyle/>
          <a:p>
            <a:pPr algn="ctr"/>
            <a:r>
              <a:rPr kumimoji="1" lang="ja-JP" altLang="en-US" sz="2400" dirty="0"/>
              <a:t>がん細胞を</a:t>
            </a:r>
            <a:endParaRPr kumimoji="1" lang="en-US" altLang="ja-JP" sz="2400" dirty="0"/>
          </a:p>
          <a:p>
            <a:pPr algn="ctr"/>
            <a:r>
              <a:rPr kumimoji="1" lang="ja-JP" altLang="en-US" sz="2400" dirty="0"/>
              <a:t>攻撃</a:t>
            </a:r>
            <a:endParaRPr kumimoji="1" lang="en-US" altLang="ja-JP" sz="2400" dirty="0"/>
          </a:p>
        </p:txBody>
      </p:sp>
      <p:sp>
        <p:nvSpPr>
          <p:cNvPr id="16" name="テキスト ボックス 15">
            <a:extLst>
              <a:ext uri="{FF2B5EF4-FFF2-40B4-BE49-F238E27FC236}">
                <a16:creationId xmlns:a16="http://schemas.microsoft.com/office/drawing/2014/main" id="{2DA01ADC-02C3-4065-911A-598FFF55FC92}"/>
              </a:ext>
            </a:extLst>
          </p:cNvPr>
          <p:cNvSpPr txBox="1"/>
          <p:nvPr/>
        </p:nvSpPr>
        <p:spPr>
          <a:xfrm>
            <a:off x="5617918" y="1086833"/>
            <a:ext cx="3250942" cy="5262979"/>
          </a:xfrm>
          <a:prstGeom prst="rect">
            <a:avLst/>
          </a:prstGeom>
          <a:noFill/>
        </p:spPr>
        <p:txBody>
          <a:bodyPr wrap="square" rtlCol="0">
            <a:spAutoFit/>
          </a:bodyPr>
          <a:lstStyle/>
          <a:p>
            <a:r>
              <a:rPr kumimoji="1" lang="ja-JP" altLang="en-US" sz="2400" dirty="0"/>
              <a:t>抗</a:t>
            </a:r>
            <a:r>
              <a:rPr kumimoji="1" lang="en-US" altLang="ja-JP" sz="2400" dirty="0"/>
              <a:t>CTLA-4</a:t>
            </a:r>
            <a:r>
              <a:rPr kumimoji="1" lang="ja-JP" altLang="en-US" sz="2400" dirty="0"/>
              <a:t>抗体薬は、制御性</a:t>
            </a:r>
            <a:r>
              <a:rPr kumimoji="1" lang="en-US" altLang="ja-JP" sz="2400" dirty="0"/>
              <a:t>T</a:t>
            </a:r>
            <a:r>
              <a:rPr kumimoji="1" lang="ja-JP" altLang="en-US" sz="2400" dirty="0"/>
              <a:t>細胞の</a:t>
            </a:r>
            <a:r>
              <a:rPr kumimoji="1" lang="en-US" altLang="ja-JP" sz="2400" dirty="0"/>
              <a:t>CTLA-4</a:t>
            </a:r>
            <a:r>
              <a:rPr kumimoji="1" lang="ja-JP" altLang="en-US" sz="2400" dirty="0"/>
              <a:t>に結合し、樹状細胞の</a:t>
            </a:r>
            <a:r>
              <a:rPr kumimoji="1" lang="en-US" altLang="ja-JP" sz="2400" dirty="0"/>
              <a:t>B7-1</a:t>
            </a:r>
            <a:r>
              <a:rPr kumimoji="1" lang="ja-JP" altLang="en-US" sz="2400" dirty="0"/>
              <a:t>に</a:t>
            </a:r>
            <a:r>
              <a:rPr kumimoji="1" lang="en-US" altLang="ja-JP" sz="2400" dirty="0"/>
              <a:t>CTLA-4</a:t>
            </a:r>
            <a:r>
              <a:rPr kumimoji="1" lang="ja-JP" altLang="en-US" sz="2400" dirty="0"/>
              <a:t>が結合するのを阻止。また抗</a:t>
            </a:r>
            <a:r>
              <a:rPr kumimoji="1" lang="en-US" altLang="ja-JP" sz="2400" dirty="0"/>
              <a:t>CTLA-4</a:t>
            </a:r>
            <a:r>
              <a:rPr kumimoji="1" lang="ja-JP" altLang="en-US" sz="2400" dirty="0"/>
              <a:t>抗体薬はマクロファージを介して制御性</a:t>
            </a:r>
            <a:r>
              <a:rPr kumimoji="1" lang="en-US" altLang="ja-JP" sz="2400" dirty="0"/>
              <a:t>T</a:t>
            </a:r>
            <a:r>
              <a:rPr kumimoji="1" lang="ja-JP" altLang="en-US" sz="2400" dirty="0"/>
              <a:t>細胞を除く作用をもつ。それにより、活性化した</a:t>
            </a:r>
            <a:r>
              <a:rPr kumimoji="1" lang="en-US" altLang="ja-JP" sz="2400" dirty="0"/>
              <a:t>T</a:t>
            </a:r>
            <a:r>
              <a:rPr kumimoji="1" lang="ja-JP" altLang="en-US" sz="2400" dirty="0"/>
              <a:t>細胞</a:t>
            </a:r>
            <a:r>
              <a:rPr kumimoji="1" lang="en-US" altLang="ja-JP" sz="2400" dirty="0"/>
              <a:t>(</a:t>
            </a:r>
            <a:r>
              <a:rPr kumimoji="1" lang="ja-JP" altLang="en-US" sz="2400" dirty="0"/>
              <a:t>細胞傷害性</a:t>
            </a:r>
            <a:r>
              <a:rPr kumimoji="1" lang="en-US" altLang="ja-JP" sz="2400" dirty="0"/>
              <a:t>T</a:t>
            </a:r>
            <a:r>
              <a:rPr kumimoji="1" lang="ja-JP" altLang="en-US" sz="2400" dirty="0"/>
              <a:t>細胞</a:t>
            </a:r>
            <a:r>
              <a:rPr kumimoji="1" lang="en-US" altLang="ja-JP" sz="2400" dirty="0"/>
              <a:t>)</a:t>
            </a:r>
            <a:r>
              <a:rPr kumimoji="1" lang="ja-JP" altLang="en-US" sz="2400" dirty="0"/>
              <a:t>が制御性</a:t>
            </a:r>
            <a:r>
              <a:rPr kumimoji="1" lang="en-US" altLang="ja-JP" sz="2400" dirty="0"/>
              <a:t>T</a:t>
            </a:r>
            <a:r>
              <a:rPr kumimoji="1" lang="ja-JP" altLang="en-US" sz="2400" dirty="0"/>
              <a:t>細胞による免疫の抑制を受けずにがん細胞を攻撃できるようにする</a:t>
            </a:r>
          </a:p>
        </p:txBody>
      </p:sp>
      <p:sp>
        <p:nvSpPr>
          <p:cNvPr id="17" name="テキスト ボックス 16">
            <a:extLst>
              <a:ext uri="{FF2B5EF4-FFF2-40B4-BE49-F238E27FC236}">
                <a16:creationId xmlns:a16="http://schemas.microsoft.com/office/drawing/2014/main" id="{8A635A23-DE55-4807-ACB7-D7E578405616}"/>
              </a:ext>
            </a:extLst>
          </p:cNvPr>
          <p:cNvSpPr txBox="1"/>
          <p:nvPr/>
        </p:nvSpPr>
        <p:spPr>
          <a:xfrm>
            <a:off x="2147777" y="482946"/>
            <a:ext cx="4012391" cy="523220"/>
          </a:xfrm>
          <a:prstGeom prst="rect">
            <a:avLst/>
          </a:prstGeom>
          <a:noFill/>
        </p:spPr>
        <p:txBody>
          <a:bodyPr wrap="square" rtlCol="0">
            <a:spAutoFit/>
          </a:bodyPr>
          <a:lstStyle/>
          <a:p>
            <a:r>
              <a:rPr kumimoji="1" lang="ja-JP" altLang="en-US" sz="2800" dirty="0">
                <a:latin typeface="+mn-ea"/>
              </a:rPr>
              <a:t>制御性</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pic>
        <p:nvPicPr>
          <p:cNvPr id="19" name="図 18">
            <a:extLst>
              <a:ext uri="{FF2B5EF4-FFF2-40B4-BE49-F238E27FC236}">
                <a16:creationId xmlns:a16="http://schemas.microsoft.com/office/drawing/2014/main" id="{966D22BB-B04A-4240-887C-5C6304535B84}"/>
              </a:ext>
            </a:extLst>
          </p:cNvPr>
          <p:cNvPicPr>
            <a:picLocks noChangeAspect="1"/>
          </p:cNvPicPr>
          <p:nvPr/>
        </p:nvPicPr>
        <p:blipFill>
          <a:blip r:embed="rId3"/>
          <a:stretch>
            <a:fillRect/>
          </a:stretch>
        </p:blipFill>
        <p:spPr>
          <a:xfrm rot="20493623">
            <a:off x="4756110" y="2511633"/>
            <a:ext cx="750679" cy="553977"/>
          </a:xfrm>
          <a:prstGeom prst="rect">
            <a:avLst/>
          </a:prstGeom>
        </p:spPr>
      </p:pic>
      <p:pic>
        <p:nvPicPr>
          <p:cNvPr id="18" name="図 17" descr="動物 が含まれている画像&#10;&#10;自動的に生成された説明">
            <a:extLst>
              <a:ext uri="{FF2B5EF4-FFF2-40B4-BE49-F238E27FC236}">
                <a16:creationId xmlns:a16="http://schemas.microsoft.com/office/drawing/2014/main" id="{65D0CE33-B6B1-4947-A6DF-A1316B9DB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58437">
            <a:off x="4195320" y="2529706"/>
            <a:ext cx="601060" cy="676193"/>
          </a:xfrm>
          <a:prstGeom prst="rect">
            <a:avLst/>
          </a:prstGeom>
        </p:spPr>
      </p:pic>
      <p:sp>
        <p:nvSpPr>
          <p:cNvPr id="20" name="円弧 19">
            <a:extLst>
              <a:ext uri="{FF2B5EF4-FFF2-40B4-BE49-F238E27FC236}">
                <a16:creationId xmlns:a16="http://schemas.microsoft.com/office/drawing/2014/main" id="{03A032E9-3B56-4903-BE2B-17DB40E80267}"/>
              </a:ext>
            </a:extLst>
          </p:cNvPr>
          <p:cNvSpPr/>
          <p:nvPr/>
        </p:nvSpPr>
        <p:spPr>
          <a:xfrm>
            <a:off x="769464" y="1006166"/>
            <a:ext cx="852350" cy="2778100"/>
          </a:xfrm>
          <a:prstGeom prst="arc">
            <a:avLst>
              <a:gd name="adj1" fmla="val 17039508"/>
              <a:gd name="adj2" fmla="val 279405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円弧 20">
            <a:extLst>
              <a:ext uri="{FF2B5EF4-FFF2-40B4-BE49-F238E27FC236}">
                <a16:creationId xmlns:a16="http://schemas.microsoft.com/office/drawing/2014/main" id="{1694CF5F-CBD4-4BD4-9AF7-1D9427BE3969}"/>
              </a:ext>
            </a:extLst>
          </p:cNvPr>
          <p:cNvSpPr/>
          <p:nvPr/>
        </p:nvSpPr>
        <p:spPr>
          <a:xfrm flipH="1">
            <a:off x="1902840" y="1109683"/>
            <a:ext cx="1117346" cy="2396912"/>
          </a:xfrm>
          <a:prstGeom prst="arc">
            <a:avLst>
              <a:gd name="adj1" fmla="val 17216369"/>
              <a:gd name="adj2" fmla="val 5742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 name="円弧 21">
            <a:extLst>
              <a:ext uri="{FF2B5EF4-FFF2-40B4-BE49-F238E27FC236}">
                <a16:creationId xmlns:a16="http://schemas.microsoft.com/office/drawing/2014/main" id="{6F062B19-C516-41C0-9095-8AC14FC9F123}"/>
              </a:ext>
            </a:extLst>
          </p:cNvPr>
          <p:cNvSpPr/>
          <p:nvPr/>
        </p:nvSpPr>
        <p:spPr>
          <a:xfrm>
            <a:off x="3526083" y="1073568"/>
            <a:ext cx="1189168" cy="2574225"/>
          </a:xfrm>
          <a:prstGeom prst="arc">
            <a:avLst>
              <a:gd name="adj1" fmla="val 17216369"/>
              <a:gd name="adj2" fmla="val 174727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円弧 22">
            <a:extLst>
              <a:ext uri="{FF2B5EF4-FFF2-40B4-BE49-F238E27FC236}">
                <a16:creationId xmlns:a16="http://schemas.microsoft.com/office/drawing/2014/main" id="{4AE39614-C103-4BC5-9BD0-D6E81176616F}"/>
              </a:ext>
            </a:extLst>
          </p:cNvPr>
          <p:cNvSpPr/>
          <p:nvPr/>
        </p:nvSpPr>
        <p:spPr>
          <a:xfrm flipH="1">
            <a:off x="2402096" y="1597652"/>
            <a:ext cx="1117346" cy="2113419"/>
          </a:xfrm>
          <a:prstGeom prst="arc">
            <a:avLst>
              <a:gd name="adj1" fmla="val 17671371"/>
              <a:gd name="adj2" fmla="val 5742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円弧 23">
            <a:extLst>
              <a:ext uri="{FF2B5EF4-FFF2-40B4-BE49-F238E27FC236}">
                <a16:creationId xmlns:a16="http://schemas.microsoft.com/office/drawing/2014/main" id="{F9759555-574E-416D-96FD-26268F422F34}"/>
              </a:ext>
            </a:extLst>
          </p:cNvPr>
          <p:cNvSpPr/>
          <p:nvPr/>
        </p:nvSpPr>
        <p:spPr>
          <a:xfrm>
            <a:off x="2761768" y="1571893"/>
            <a:ext cx="1235200" cy="2140358"/>
          </a:xfrm>
          <a:prstGeom prst="arc">
            <a:avLst>
              <a:gd name="adj1" fmla="val 17671371"/>
              <a:gd name="adj2" fmla="val 5742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円弧 24">
            <a:extLst>
              <a:ext uri="{FF2B5EF4-FFF2-40B4-BE49-F238E27FC236}">
                <a16:creationId xmlns:a16="http://schemas.microsoft.com/office/drawing/2014/main" id="{E1102165-8A06-4AE4-B8FC-A02752FB87B6}"/>
              </a:ext>
            </a:extLst>
          </p:cNvPr>
          <p:cNvSpPr/>
          <p:nvPr/>
        </p:nvSpPr>
        <p:spPr>
          <a:xfrm>
            <a:off x="4050397" y="2475105"/>
            <a:ext cx="1189168" cy="1706772"/>
          </a:xfrm>
          <a:prstGeom prst="arc">
            <a:avLst>
              <a:gd name="adj1" fmla="val 20198318"/>
              <a:gd name="adj2" fmla="val 174727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AD41A5FE-6816-47EC-8836-A04D3FEA2AD4}"/>
              </a:ext>
            </a:extLst>
          </p:cNvPr>
          <p:cNvSpPr/>
          <p:nvPr/>
        </p:nvSpPr>
        <p:spPr>
          <a:xfrm rot="12912645">
            <a:off x="351056" y="3583003"/>
            <a:ext cx="998268" cy="1321317"/>
          </a:xfrm>
          <a:prstGeom prst="arc">
            <a:avLst>
              <a:gd name="adj1" fmla="val 20595714"/>
              <a:gd name="adj2" fmla="val 279405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円弧 26">
            <a:extLst>
              <a:ext uri="{FF2B5EF4-FFF2-40B4-BE49-F238E27FC236}">
                <a16:creationId xmlns:a16="http://schemas.microsoft.com/office/drawing/2014/main" id="{409B3E64-43CE-418B-BE9E-161DABBA3B18}"/>
              </a:ext>
            </a:extLst>
          </p:cNvPr>
          <p:cNvSpPr/>
          <p:nvPr/>
        </p:nvSpPr>
        <p:spPr>
          <a:xfrm rot="12912645">
            <a:off x="440460" y="3900157"/>
            <a:ext cx="1367510" cy="2105248"/>
          </a:xfrm>
          <a:prstGeom prst="arc">
            <a:avLst>
              <a:gd name="adj1" fmla="val 18921655"/>
              <a:gd name="adj2" fmla="val 279405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5695701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1291E3-270C-4E10-9E05-BFA97E687970}"/>
              </a:ext>
            </a:extLst>
          </p:cNvPr>
          <p:cNvSpPr txBox="1"/>
          <p:nvPr/>
        </p:nvSpPr>
        <p:spPr>
          <a:xfrm>
            <a:off x="892146" y="687433"/>
            <a:ext cx="6944049" cy="954107"/>
          </a:xfrm>
          <a:prstGeom prst="rect">
            <a:avLst/>
          </a:prstGeom>
          <a:noFill/>
        </p:spPr>
        <p:txBody>
          <a:bodyPr wrap="square" rtlCol="0">
            <a:spAutoFit/>
          </a:bodyPr>
          <a:lstStyle/>
          <a:p>
            <a:r>
              <a:rPr lang="ja-JP" altLang="en-US" sz="2800" dirty="0">
                <a:latin typeface="+mn-ea"/>
              </a:rPr>
              <a:t>がん細胞が</a:t>
            </a:r>
            <a:r>
              <a:rPr lang="en-US" altLang="ja-JP" sz="2800" dirty="0">
                <a:latin typeface="+mn-ea"/>
              </a:rPr>
              <a:t>T</a:t>
            </a:r>
            <a:r>
              <a:rPr lang="ja-JP" altLang="en-US" sz="2800" dirty="0">
                <a:latin typeface="+mn-ea"/>
              </a:rPr>
              <a:t>細胞の働きを止める仕組みと免疫チェックポイント阻害薬の働き</a:t>
            </a:r>
            <a:endParaRPr kumimoji="1" lang="ja-JP" altLang="en-US" sz="2800" dirty="0">
              <a:latin typeface="+mn-ea"/>
            </a:endParaRPr>
          </a:p>
        </p:txBody>
      </p:sp>
      <p:sp>
        <p:nvSpPr>
          <p:cNvPr id="5" name="テキスト ボックス 4">
            <a:extLst>
              <a:ext uri="{FF2B5EF4-FFF2-40B4-BE49-F238E27FC236}">
                <a16:creationId xmlns:a16="http://schemas.microsoft.com/office/drawing/2014/main" id="{AC84BA9B-342F-415D-AB9A-7A5157B31A93}"/>
              </a:ext>
            </a:extLst>
          </p:cNvPr>
          <p:cNvSpPr txBox="1"/>
          <p:nvPr/>
        </p:nvSpPr>
        <p:spPr>
          <a:xfrm>
            <a:off x="892146" y="1970812"/>
            <a:ext cx="5446017" cy="2916376"/>
          </a:xfrm>
          <a:prstGeom prst="rect">
            <a:avLst/>
          </a:prstGeom>
          <a:noFill/>
        </p:spPr>
        <p:txBody>
          <a:bodyPr wrap="square" rtlCol="0">
            <a:spAutoFit/>
          </a:bodyPr>
          <a:lstStyle/>
          <a:p>
            <a:pPr marL="457200" indent="-457200">
              <a:lnSpc>
                <a:spcPct val="200000"/>
              </a:lnSpc>
              <a:buClr>
                <a:schemeClr val="bg2"/>
              </a:buClr>
              <a:buFont typeface="Arial" panose="020B0604020202020204" pitchFamily="34" charset="0"/>
              <a:buChar char="•"/>
            </a:pPr>
            <a:r>
              <a:rPr kumimoji="1" lang="ja-JP" altLang="en-US" sz="3200" dirty="0">
                <a:solidFill>
                  <a:schemeClr val="bg2"/>
                </a:solidFill>
                <a:latin typeface="+mn-ea"/>
              </a:rPr>
              <a:t>ナイーブ</a:t>
            </a:r>
            <a:r>
              <a:rPr kumimoji="1" lang="en-US" altLang="ja-JP" sz="3200" dirty="0">
                <a:solidFill>
                  <a:schemeClr val="bg2"/>
                </a:solidFill>
                <a:latin typeface="+mn-ea"/>
              </a:rPr>
              <a:t>T</a:t>
            </a:r>
            <a:r>
              <a:rPr kumimoji="1" lang="ja-JP" altLang="en-US" sz="3200" dirty="0">
                <a:solidFill>
                  <a:schemeClr val="bg2"/>
                </a:solidFill>
                <a:latin typeface="+mn-ea"/>
              </a:rPr>
              <a:t>細胞と</a:t>
            </a:r>
            <a:r>
              <a:rPr kumimoji="1" lang="en-US" altLang="ja-JP" sz="3200" dirty="0">
                <a:solidFill>
                  <a:schemeClr val="bg2"/>
                </a:solidFill>
                <a:latin typeface="+mn-ea"/>
              </a:rPr>
              <a:t>CTLA-4</a:t>
            </a:r>
          </a:p>
          <a:p>
            <a:pPr marL="457200" indent="-457200">
              <a:lnSpc>
                <a:spcPct val="200000"/>
              </a:lnSpc>
              <a:buClr>
                <a:schemeClr val="bg2"/>
              </a:buClr>
              <a:buFont typeface="Arial" panose="020B0604020202020204" pitchFamily="34" charset="0"/>
              <a:buChar char="•"/>
            </a:pPr>
            <a:r>
              <a:rPr kumimoji="1" lang="ja-JP" altLang="en-US" sz="3200" dirty="0">
                <a:solidFill>
                  <a:schemeClr val="bg2"/>
                </a:solidFill>
                <a:latin typeface="+mn-ea"/>
              </a:rPr>
              <a:t>制御性</a:t>
            </a:r>
            <a:r>
              <a:rPr kumimoji="1" lang="en-US" altLang="ja-JP" sz="3200" dirty="0">
                <a:solidFill>
                  <a:schemeClr val="bg2"/>
                </a:solidFill>
                <a:latin typeface="+mn-ea"/>
              </a:rPr>
              <a:t>T</a:t>
            </a:r>
            <a:r>
              <a:rPr kumimoji="1" lang="ja-JP" altLang="en-US" sz="3200" dirty="0">
                <a:solidFill>
                  <a:schemeClr val="bg2"/>
                </a:solidFill>
                <a:latin typeface="+mn-ea"/>
              </a:rPr>
              <a:t>細胞と</a:t>
            </a:r>
            <a:r>
              <a:rPr kumimoji="1" lang="en-US" altLang="ja-JP" sz="3200" dirty="0">
                <a:solidFill>
                  <a:schemeClr val="bg2"/>
                </a:solidFill>
                <a:latin typeface="+mn-ea"/>
              </a:rPr>
              <a:t>CTLA-4</a:t>
            </a:r>
          </a:p>
          <a:p>
            <a:pPr marL="457200" indent="-457200">
              <a:lnSpc>
                <a:spcPct val="200000"/>
              </a:lnSpc>
              <a:buClr>
                <a:schemeClr val="tx1"/>
              </a:buClr>
              <a:buFont typeface="Arial" panose="020B0604020202020204" pitchFamily="34" charset="0"/>
              <a:buChar char="•"/>
            </a:pPr>
            <a:r>
              <a:rPr kumimoji="1" lang="en-US" altLang="ja-JP" sz="3200" dirty="0">
                <a:latin typeface="+mn-ea"/>
              </a:rPr>
              <a:t>PD-1</a:t>
            </a:r>
            <a:r>
              <a:rPr kumimoji="1" lang="ja-JP" altLang="en-US" sz="3200" dirty="0">
                <a:latin typeface="+mn-ea"/>
              </a:rPr>
              <a:t>と</a:t>
            </a:r>
            <a:r>
              <a:rPr kumimoji="1" lang="en-US" altLang="ja-JP" sz="3200" dirty="0">
                <a:latin typeface="+mn-ea"/>
              </a:rPr>
              <a:t>PD-L1</a:t>
            </a:r>
            <a:endParaRPr kumimoji="1" lang="ja-JP" altLang="en-US" sz="3200" dirty="0">
              <a:latin typeface="+mn-ea"/>
            </a:endParaRPr>
          </a:p>
        </p:txBody>
      </p:sp>
    </p:spTree>
    <p:extLst>
      <p:ext uri="{BB962C8B-B14F-4D97-AF65-F5344CB8AC3E}">
        <p14:creationId xmlns:p14="http://schemas.microsoft.com/office/powerpoint/2010/main" val="13705500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922BAE-82B1-4CFB-8878-D75BF216740C}"/>
              </a:ext>
            </a:extLst>
          </p:cNvPr>
          <p:cNvPicPr>
            <a:picLocks noChangeAspect="1"/>
          </p:cNvPicPr>
          <p:nvPr/>
        </p:nvPicPr>
        <p:blipFill>
          <a:blip r:embed="rId2"/>
          <a:stretch>
            <a:fillRect/>
          </a:stretch>
        </p:blipFill>
        <p:spPr>
          <a:xfrm>
            <a:off x="4678272" y="4383301"/>
            <a:ext cx="1105822" cy="1051214"/>
          </a:xfrm>
          <a:prstGeom prst="rect">
            <a:avLst/>
          </a:prstGeom>
        </p:spPr>
      </p:pic>
      <p:pic>
        <p:nvPicPr>
          <p:cNvPr id="7" name="図 6">
            <a:extLst>
              <a:ext uri="{FF2B5EF4-FFF2-40B4-BE49-F238E27FC236}">
                <a16:creationId xmlns:a16="http://schemas.microsoft.com/office/drawing/2014/main" id="{734A270D-0139-4553-B7C7-60CB8236F45C}"/>
              </a:ext>
            </a:extLst>
          </p:cNvPr>
          <p:cNvPicPr>
            <a:picLocks noChangeAspect="1"/>
          </p:cNvPicPr>
          <p:nvPr/>
        </p:nvPicPr>
        <p:blipFill>
          <a:blip r:embed="rId3"/>
          <a:stretch>
            <a:fillRect/>
          </a:stretch>
        </p:blipFill>
        <p:spPr>
          <a:xfrm>
            <a:off x="5901034" y="4290174"/>
            <a:ext cx="1105822" cy="1237467"/>
          </a:xfrm>
          <a:prstGeom prst="rect">
            <a:avLst/>
          </a:prstGeom>
        </p:spPr>
      </p:pic>
      <p:sp>
        <p:nvSpPr>
          <p:cNvPr id="8" name="テキスト ボックス 7">
            <a:extLst>
              <a:ext uri="{FF2B5EF4-FFF2-40B4-BE49-F238E27FC236}">
                <a16:creationId xmlns:a16="http://schemas.microsoft.com/office/drawing/2014/main" id="{FCF228D8-BC83-42A7-B71C-B6098C76EA3E}"/>
              </a:ext>
            </a:extLst>
          </p:cNvPr>
          <p:cNvSpPr txBox="1"/>
          <p:nvPr/>
        </p:nvSpPr>
        <p:spPr>
          <a:xfrm>
            <a:off x="892146" y="1967354"/>
            <a:ext cx="6784561" cy="2246769"/>
          </a:xfrm>
          <a:prstGeom prst="rect">
            <a:avLst/>
          </a:prstGeom>
          <a:noFill/>
        </p:spPr>
        <p:txBody>
          <a:bodyPr wrap="square" rtlCol="0">
            <a:spAutoFit/>
          </a:bodyPr>
          <a:lstStyle/>
          <a:p>
            <a:r>
              <a:rPr kumimoji="1" lang="ja-JP" altLang="en-US" sz="2800" dirty="0"/>
              <a:t>抗原提示細胞（樹状細胞やマクロファージなど）ががん細胞を見つけて、接触したり、食べたりした後、がん細胞のかけら（抗原ペプチド、がん抗原）を、</a:t>
            </a:r>
            <a:r>
              <a:rPr kumimoji="1" lang="en-US" altLang="ja-JP" sz="2800" dirty="0"/>
              <a:t>T</a:t>
            </a:r>
            <a:r>
              <a:rPr kumimoji="1" lang="ja-JP" altLang="en-US" sz="2800" dirty="0"/>
              <a:t>細胞に提示する</a:t>
            </a:r>
          </a:p>
        </p:txBody>
      </p:sp>
      <p:sp>
        <p:nvSpPr>
          <p:cNvPr id="10" name="テキスト ボックス 9">
            <a:extLst>
              <a:ext uri="{FF2B5EF4-FFF2-40B4-BE49-F238E27FC236}">
                <a16:creationId xmlns:a16="http://schemas.microsoft.com/office/drawing/2014/main" id="{46464C74-B39B-4498-8424-40B5ABF1A4A6}"/>
              </a:ext>
            </a:extLst>
          </p:cNvPr>
          <p:cNvSpPr txBox="1"/>
          <p:nvPr/>
        </p:nvSpPr>
        <p:spPr>
          <a:xfrm>
            <a:off x="892146" y="1215196"/>
            <a:ext cx="1828800" cy="523220"/>
          </a:xfrm>
          <a:prstGeom prst="rect">
            <a:avLst/>
          </a:prstGeom>
          <a:noFill/>
        </p:spPr>
        <p:txBody>
          <a:bodyPr wrap="square" rtlCol="0">
            <a:spAutoFit/>
          </a:bodyPr>
          <a:lstStyle/>
          <a:p>
            <a:r>
              <a:rPr kumimoji="1" lang="en-US" altLang="ja-JP" sz="2800" b="1" dirty="0">
                <a:solidFill>
                  <a:srgbClr val="FF0000"/>
                </a:solidFill>
                <a:latin typeface="+mn-ea"/>
              </a:rPr>
              <a:t>START!</a:t>
            </a:r>
            <a:endParaRPr kumimoji="1" lang="ja-JP" altLang="en-US" sz="2800" b="1" dirty="0">
              <a:solidFill>
                <a:srgbClr val="FF0000"/>
              </a:solidFill>
              <a:latin typeface="+mn-ea"/>
            </a:endParaRPr>
          </a:p>
        </p:txBody>
      </p:sp>
      <p:pic>
        <p:nvPicPr>
          <p:cNvPr id="12" name="図 11">
            <a:extLst>
              <a:ext uri="{FF2B5EF4-FFF2-40B4-BE49-F238E27FC236}">
                <a16:creationId xmlns:a16="http://schemas.microsoft.com/office/drawing/2014/main" id="{545F024D-7235-495A-8E50-287DF637DF10}"/>
              </a:ext>
            </a:extLst>
          </p:cNvPr>
          <p:cNvPicPr>
            <a:picLocks noChangeAspect="1"/>
          </p:cNvPicPr>
          <p:nvPr/>
        </p:nvPicPr>
        <p:blipFill>
          <a:blip r:embed="rId4"/>
          <a:stretch>
            <a:fillRect/>
          </a:stretch>
        </p:blipFill>
        <p:spPr>
          <a:xfrm>
            <a:off x="7258927" y="4243890"/>
            <a:ext cx="952500" cy="1190625"/>
          </a:xfrm>
          <a:prstGeom prst="rect">
            <a:avLst/>
          </a:prstGeom>
        </p:spPr>
      </p:pic>
      <p:sp>
        <p:nvSpPr>
          <p:cNvPr id="11" name="テキスト ボックス 10">
            <a:extLst>
              <a:ext uri="{FF2B5EF4-FFF2-40B4-BE49-F238E27FC236}">
                <a16:creationId xmlns:a16="http://schemas.microsoft.com/office/drawing/2014/main" id="{D9257FCC-6425-4152-9E03-2087F7FC9D9B}"/>
              </a:ext>
            </a:extLst>
          </p:cNvPr>
          <p:cNvSpPr txBox="1"/>
          <p:nvPr/>
        </p:nvSpPr>
        <p:spPr>
          <a:xfrm>
            <a:off x="3311762" y="521447"/>
            <a:ext cx="2520476" cy="523220"/>
          </a:xfrm>
          <a:prstGeom prst="rect">
            <a:avLst/>
          </a:prstGeom>
          <a:noFill/>
        </p:spPr>
        <p:txBody>
          <a:bodyPr wrap="square" rtlCol="0">
            <a:spAutoFit/>
          </a:bodyPr>
          <a:lstStyle/>
          <a:p>
            <a:r>
              <a:rPr kumimoji="1" lang="en-US" altLang="ja-JP" sz="2800" dirty="0">
                <a:latin typeface="+mn-ea"/>
              </a:rPr>
              <a:t>PD-1</a:t>
            </a:r>
            <a:r>
              <a:rPr kumimoji="1" lang="ja-JP" altLang="en-US" sz="2800" dirty="0">
                <a:latin typeface="+mn-ea"/>
              </a:rPr>
              <a:t>と</a:t>
            </a:r>
            <a:r>
              <a:rPr kumimoji="1" lang="en-US" altLang="ja-JP" sz="2800" dirty="0">
                <a:latin typeface="+mn-ea"/>
              </a:rPr>
              <a:t>PD-L1</a:t>
            </a:r>
            <a:endParaRPr kumimoji="1" lang="ja-JP" altLang="en-US" sz="2800" dirty="0">
              <a:latin typeface="+mn-ea"/>
            </a:endParaRPr>
          </a:p>
        </p:txBody>
      </p:sp>
    </p:spTree>
    <p:extLst>
      <p:ext uri="{BB962C8B-B14F-4D97-AF65-F5344CB8AC3E}">
        <p14:creationId xmlns:p14="http://schemas.microsoft.com/office/powerpoint/2010/main" val="341745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B1394-F7D2-40F8-920C-0EFC8C16B3CF}"/>
              </a:ext>
            </a:extLst>
          </p:cNvPr>
          <p:cNvSpPr>
            <a:spLocks noGrp="1"/>
          </p:cNvSpPr>
          <p:nvPr>
            <p:ph type="title"/>
          </p:nvPr>
        </p:nvSpPr>
        <p:spPr>
          <a:xfrm>
            <a:off x="2309812" y="573525"/>
            <a:ext cx="4524375" cy="1077219"/>
          </a:xfrm>
        </p:spPr>
        <p:txBody>
          <a:bodyPr>
            <a:normAutofit/>
          </a:bodyPr>
          <a:lstStyle/>
          <a:p>
            <a:r>
              <a:rPr kumimoji="1" lang="ja-JP" altLang="en-US" sz="3600" b="1" dirty="0">
                <a:latin typeface="+mn-ea"/>
                <a:ea typeface="+mn-ea"/>
              </a:rPr>
              <a:t>自然免疫と獲得免疫</a:t>
            </a:r>
          </a:p>
        </p:txBody>
      </p:sp>
      <p:sp>
        <p:nvSpPr>
          <p:cNvPr id="3" name="テキスト ボックス 2">
            <a:extLst>
              <a:ext uri="{FF2B5EF4-FFF2-40B4-BE49-F238E27FC236}">
                <a16:creationId xmlns:a16="http://schemas.microsoft.com/office/drawing/2014/main" id="{13DBF297-6F55-4183-9271-ACD9C6531F47}"/>
              </a:ext>
            </a:extLst>
          </p:cNvPr>
          <p:cNvSpPr txBox="1"/>
          <p:nvPr/>
        </p:nvSpPr>
        <p:spPr>
          <a:xfrm>
            <a:off x="514351" y="1838325"/>
            <a:ext cx="2800349" cy="2062103"/>
          </a:xfrm>
          <a:prstGeom prst="rect">
            <a:avLst/>
          </a:prstGeom>
          <a:noFill/>
        </p:spPr>
        <p:txBody>
          <a:bodyPr wrap="square" rtlCol="0">
            <a:spAutoFit/>
          </a:bodyPr>
          <a:lstStyle/>
          <a:p>
            <a:pPr marL="457200" indent="-457200">
              <a:buClr>
                <a:schemeClr val="accent2"/>
              </a:buClr>
              <a:buFont typeface="Wingdings" panose="05000000000000000000" pitchFamily="2" charset="2"/>
              <a:buChar char="l"/>
            </a:pPr>
            <a:r>
              <a:rPr kumimoji="1" lang="ja-JP" altLang="en-US" sz="3200" dirty="0">
                <a:latin typeface="+mn-ea"/>
              </a:rPr>
              <a:t>自然免疫</a:t>
            </a:r>
            <a:r>
              <a:rPr kumimoji="1" lang="en-US" altLang="ja-JP" sz="3200" dirty="0">
                <a:latin typeface="+mn-ea"/>
              </a:rPr>
              <a:t>…</a:t>
            </a:r>
          </a:p>
          <a:p>
            <a:pPr marL="457200" indent="-457200">
              <a:buClr>
                <a:schemeClr val="accent2"/>
              </a:buClr>
              <a:buFont typeface="Wingdings" panose="05000000000000000000" pitchFamily="2" charset="2"/>
              <a:buChar char="l"/>
            </a:pPr>
            <a:endParaRPr kumimoji="1" lang="en-US" altLang="ja-JP" sz="3200" dirty="0">
              <a:latin typeface="+mn-ea"/>
            </a:endParaRPr>
          </a:p>
          <a:p>
            <a:pPr>
              <a:buClr>
                <a:schemeClr val="accent2"/>
              </a:buClr>
            </a:pPr>
            <a:endParaRPr kumimoji="1" lang="en-US" altLang="ja-JP" sz="3200" dirty="0">
              <a:latin typeface="+mn-ea"/>
            </a:endParaRPr>
          </a:p>
          <a:p>
            <a:pPr marL="457200" indent="-457200">
              <a:buClr>
                <a:schemeClr val="accent2"/>
              </a:buClr>
              <a:buFont typeface="Wingdings" panose="05000000000000000000" pitchFamily="2" charset="2"/>
              <a:buChar char="l"/>
            </a:pPr>
            <a:r>
              <a:rPr kumimoji="1" lang="ja-JP" altLang="en-US" sz="3200" dirty="0">
                <a:latin typeface="+mn-ea"/>
              </a:rPr>
              <a:t>獲得免疫</a:t>
            </a:r>
            <a:r>
              <a:rPr kumimoji="1" lang="en-US" altLang="ja-JP" sz="3200" dirty="0">
                <a:latin typeface="+mn-ea"/>
              </a:rPr>
              <a:t>…</a:t>
            </a:r>
            <a:endParaRPr kumimoji="1" lang="ja-JP" altLang="en-US" sz="3200" dirty="0">
              <a:latin typeface="+mn-ea"/>
            </a:endParaRPr>
          </a:p>
        </p:txBody>
      </p:sp>
      <p:sp>
        <p:nvSpPr>
          <p:cNvPr id="4" name="テキスト ボックス 3">
            <a:extLst>
              <a:ext uri="{FF2B5EF4-FFF2-40B4-BE49-F238E27FC236}">
                <a16:creationId xmlns:a16="http://schemas.microsoft.com/office/drawing/2014/main" id="{AC4022A6-33E2-48CF-B1A0-23904D596BE9}"/>
              </a:ext>
            </a:extLst>
          </p:cNvPr>
          <p:cNvSpPr txBox="1"/>
          <p:nvPr/>
        </p:nvSpPr>
        <p:spPr>
          <a:xfrm>
            <a:off x="3200399" y="1792219"/>
            <a:ext cx="5429250" cy="1077218"/>
          </a:xfrm>
          <a:prstGeom prst="rect">
            <a:avLst/>
          </a:prstGeom>
          <a:noFill/>
        </p:spPr>
        <p:txBody>
          <a:bodyPr wrap="square" rtlCol="0">
            <a:spAutoFit/>
          </a:bodyPr>
          <a:lstStyle/>
          <a:p>
            <a:r>
              <a:rPr kumimoji="1" lang="ja-JP" altLang="en-US" sz="3200" dirty="0">
                <a:latin typeface="+mn-ea"/>
              </a:rPr>
              <a:t>体内に備わっていて、侵入してきた異物とすぐに闘う</a:t>
            </a:r>
          </a:p>
        </p:txBody>
      </p:sp>
      <p:sp>
        <p:nvSpPr>
          <p:cNvPr id="5" name="テキスト ボックス 4">
            <a:extLst>
              <a:ext uri="{FF2B5EF4-FFF2-40B4-BE49-F238E27FC236}">
                <a16:creationId xmlns:a16="http://schemas.microsoft.com/office/drawing/2014/main" id="{44DDA378-56C4-4CAD-9634-6A8F5BD23E86}"/>
              </a:ext>
            </a:extLst>
          </p:cNvPr>
          <p:cNvSpPr txBox="1"/>
          <p:nvPr/>
        </p:nvSpPr>
        <p:spPr>
          <a:xfrm>
            <a:off x="3200399" y="3277612"/>
            <a:ext cx="5429250" cy="3046988"/>
          </a:xfrm>
          <a:prstGeom prst="rect">
            <a:avLst/>
          </a:prstGeom>
          <a:noFill/>
        </p:spPr>
        <p:txBody>
          <a:bodyPr wrap="square" rtlCol="0">
            <a:spAutoFit/>
          </a:bodyPr>
          <a:lstStyle/>
          <a:p>
            <a:r>
              <a:rPr kumimoji="1" lang="ja-JP" altLang="en-US" sz="3200" dirty="0">
                <a:latin typeface="+mn-ea"/>
              </a:rPr>
              <a:t>自然免疫からもらった情報を用いて、ある異物を特定し、</a:t>
            </a:r>
            <a:r>
              <a:rPr kumimoji="1" lang="en-US" altLang="ja-JP" sz="3200" dirty="0">
                <a:latin typeface="+mn-ea"/>
              </a:rPr>
              <a:t>T</a:t>
            </a:r>
            <a:r>
              <a:rPr kumimoji="1" lang="ja-JP" altLang="en-US" sz="3200" dirty="0">
                <a:latin typeface="+mn-ea"/>
              </a:rPr>
              <a:t>細胞と</a:t>
            </a:r>
            <a:r>
              <a:rPr kumimoji="1" lang="en-US" altLang="ja-JP" sz="3200" dirty="0">
                <a:latin typeface="+mn-ea"/>
              </a:rPr>
              <a:t>B</a:t>
            </a:r>
            <a:r>
              <a:rPr kumimoji="1" lang="ja-JP" altLang="en-US" sz="3200" dirty="0">
                <a:latin typeface="+mn-ea"/>
              </a:rPr>
              <a:t>細胞を増やして強力に闘い、さらにその異物を記憶して再度の侵入に備える</a:t>
            </a:r>
          </a:p>
        </p:txBody>
      </p:sp>
    </p:spTree>
    <p:extLst>
      <p:ext uri="{BB962C8B-B14F-4D97-AF65-F5344CB8AC3E}">
        <p14:creationId xmlns:p14="http://schemas.microsoft.com/office/powerpoint/2010/main" val="199766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80BA214-AE04-4427-8664-B21C55E3003F}"/>
              </a:ext>
            </a:extLst>
          </p:cNvPr>
          <p:cNvSpPr txBox="1"/>
          <p:nvPr/>
        </p:nvSpPr>
        <p:spPr>
          <a:xfrm>
            <a:off x="3311762" y="521447"/>
            <a:ext cx="2520476" cy="523220"/>
          </a:xfrm>
          <a:prstGeom prst="rect">
            <a:avLst/>
          </a:prstGeom>
          <a:noFill/>
        </p:spPr>
        <p:txBody>
          <a:bodyPr wrap="square" rtlCol="0">
            <a:spAutoFit/>
          </a:bodyPr>
          <a:lstStyle/>
          <a:p>
            <a:r>
              <a:rPr kumimoji="1" lang="en-US" altLang="ja-JP" sz="2800" dirty="0">
                <a:latin typeface="+mn-ea"/>
              </a:rPr>
              <a:t>PD-1</a:t>
            </a:r>
            <a:r>
              <a:rPr kumimoji="1" lang="ja-JP" altLang="en-US" sz="2800" dirty="0">
                <a:latin typeface="+mn-ea"/>
              </a:rPr>
              <a:t>と</a:t>
            </a:r>
            <a:r>
              <a:rPr kumimoji="1" lang="en-US" altLang="ja-JP" sz="2800" dirty="0">
                <a:latin typeface="+mn-ea"/>
              </a:rPr>
              <a:t>PD-L1</a:t>
            </a:r>
            <a:endParaRPr kumimoji="1" lang="ja-JP" altLang="en-US" sz="2800" dirty="0">
              <a:latin typeface="+mn-ea"/>
            </a:endParaRPr>
          </a:p>
        </p:txBody>
      </p:sp>
      <p:grpSp>
        <p:nvGrpSpPr>
          <p:cNvPr id="8" name="グループ化 7">
            <a:extLst>
              <a:ext uri="{FF2B5EF4-FFF2-40B4-BE49-F238E27FC236}">
                <a16:creationId xmlns:a16="http://schemas.microsoft.com/office/drawing/2014/main" id="{46313703-D996-4B45-98DF-2D749209E874}"/>
              </a:ext>
            </a:extLst>
          </p:cNvPr>
          <p:cNvGrpSpPr/>
          <p:nvPr/>
        </p:nvGrpSpPr>
        <p:grpSpPr>
          <a:xfrm>
            <a:off x="272091" y="1158831"/>
            <a:ext cx="4450670" cy="1875533"/>
            <a:chOff x="868858" y="3327823"/>
            <a:chExt cx="4450670" cy="1875533"/>
          </a:xfrm>
        </p:grpSpPr>
        <p:pic>
          <p:nvPicPr>
            <p:cNvPr id="4" name="図 3">
              <a:extLst>
                <a:ext uri="{FF2B5EF4-FFF2-40B4-BE49-F238E27FC236}">
                  <a16:creationId xmlns:a16="http://schemas.microsoft.com/office/drawing/2014/main" id="{874AD4E0-A26A-4E3C-95D4-313D37E39631}"/>
                </a:ext>
              </a:extLst>
            </p:cNvPr>
            <p:cNvPicPr>
              <a:picLocks noChangeAspect="1"/>
            </p:cNvPicPr>
            <p:nvPr/>
          </p:nvPicPr>
          <p:blipFill>
            <a:blip r:embed="rId2"/>
            <a:stretch>
              <a:fillRect/>
            </a:stretch>
          </p:blipFill>
          <p:spPr>
            <a:xfrm>
              <a:off x="868858" y="3327823"/>
              <a:ext cx="4450670" cy="1875533"/>
            </a:xfrm>
            <a:prstGeom prst="rect">
              <a:avLst/>
            </a:prstGeom>
          </p:spPr>
        </p:pic>
        <p:sp>
          <p:nvSpPr>
            <p:cNvPr id="5" name="テキスト ボックス 4">
              <a:extLst>
                <a:ext uri="{FF2B5EF4-FFF2-40B4-BE49-F238E27FC236}">
                  <a16:creationId xmlns:a16="http://schemas.microsoft.com/office/drawing/2014/main" id="{76FF01A9-C374-4295-ACF2-B5E2157DC6A4}"/>
                </a:ext>
              </a:extLst>
            </p:cNvPr>
            <p:cNvSpPr txBox="1"/>
            <p:nvPr/>
          </p:nvSpPr>
          <p:spPr>
            <a:xfrm>
              <a:off x="3311762" y="4169567"/>
              <a:ext cx="1786232" cy="461665"/>
            </a:xfrm>
            <a:prstGeom prst="rect">
              <a:avLst/>
            </a:prstGeom>
            <a:noFill/>
          </p:spPr>
          <p:txBody>
            <a:bodyPr wrap="square" rtlCol="0">
              <a:spAutoFit/>
            </a:bodyPr>
            <a:lstStyle/>
            <a:p>
              <a:pPr algn="ctr"/>
              <a:r>
                <a:rPr kumimoji="1" lang="ja-JP" altLang="en-US" sz="2400" dirty="0"/>
                <a:t>がん細胞</a:t>
              </a:r>
            </a:p>
          </p:txBody>
        </p:sp>
        <p:sp>
          <p:nvSpPr>
            <p:cNvPr id="6" name="テキスト ボックス 5">
              <a:extLst>
                <a:ext uri="{FF2B5EF4-FFF2-40B4-BE49-F238E27FC236}">
                  <a16:creationId xmlns:a16="http://schemas.microsoft.com/office/drawing/2014/main" id="{93FECD86-0558-4347-B325-0E68126ADE72}"/>
                </a:ext>
              </a:extLst>
            </p:cNvPr>
            <p:cNvSpPr txBox="1"/>
            <p:nvPr/>
          </p:nvSpPr>
          <p:spPr>
            <a:xfrm>
              <a:off x="997647" y="3984900"/>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grpSp>
      <p:sp>
        <p:nvSpPr>
          <p:cNvPr id="9" name="矢印: 下 8">
            <a:extLst>
              <a:ext uri="{FF2B5EF4-FFF2-40B4-BE49-F238E27FC236}">
                <a16:creationId xmlns:a16="http://schemas.microsoft.com/office/drawing/2014/main" id="{42B27AA1-ED13-4CF9-ABC8-71EF2B0605A4}"/>
              </a:ext>
            </a:extLst>
          </p:cNvPr>
          <p:cNvSpPr/>
          <p:nvPr/>
        </p:nvSpPr>
        <p:spPr>
          <a:xfrm>
            <a:off x="2130603" y="2926476"/>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3071A399-2BF5-4855-BA5F-B48D1B6D2BF3}"/>
              </a:ext>
            </a:extLst>
          </p:cNvPr>
          <p:cNvPicPr>
            <a:picLocks noChangeAspect="1"/>
          </p:cNvPicPr>
          <p:nvPr/>
        </p:nvPicPr>
        <p:blipFill>
          <a:blip r:embed="rId3"/>
          <a:stretch>
            <a:fillRect/>
          </a:stretch>
        </p:blipFill>
        <p:spPr>
          <a:xfrm>
            <a:off x="370436" y="3660779"/>
            <a:ext cx="4172726" cy="2622856"/>
          </a:xfrm>
          <a:prstGeom prst="rect">
            <a:avLst/>
          </a:prstGeom>
        </p:spPr>
      </p:pic>
      <p:sp>
        <p:nvSpPr>
          <p:cNvPr id="11" name="テキスト ボックス 10">
            <a:extLst>
              <a:ext uri="{FF2B5EF4-FFF2-40B4-BE49-F238E27FC236}">
                <a16:creationId xmlns:a16="http://schemas.microsoft.com/office/drawing/2014/main" id="{6537F681-FAFF-4BB6-AAF7-F819A4348C3E}"/>
              </a:ext>
            </a:extLst>
          </p:cNvPr>
          <p:cNvSpPr txBox="1"/>
          <p:nvPr/>
        </p:nvSpPr>
        <p:spPr>
          <a:xfrm>
            <a:off x="505154" y="4972207"/>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
        <p:nvSpPr>
          <p:cNvPr id="12" name="テキスト ボックス 11">
            <a:extLst>
              <a:ext uri="{FF2B5EF4-FFF2-40B4-BE49-F238E27FC236}">
                <a16:creationId xmlns:a16="http://schemas.microsoft.com/office/drawing/2014/main" id="{643062BE-CAE3-4473-8328-D51F22E174CF}"/>
              </a:ext>
            </a:extLst>
          </p:cNvPr>
          <p:cNvSpPr txBox="1"/>
          <p:nvPr/>
        </p:nvSpPr>
        <p:spPr>
          <a:xfrm>
            <a:off x="2756930" y="5341539"/>
            <a:ext cx="1786232" cy="461665"/>
          </a:xfrm>
          <a:prstGeom prst="rect">
            <a:avLst/>
          </a:prstGeom>
          <a:noFill/>
        </p:spPr>
        <p:txBody>
          <a:bodyPr wrap="square" rtlCol="0">
            <a:spAutoFit/>
          </a:bodyPr>
          <a:lstStyle/>
          <a:p>
            <a:pPr algn="ctr"/>
            <a:r>
              <a:rPr kumimoji="1" lang="ja-JP" altLang="en-US" sz="2400" dirty="0"/>
              <a:t>がん細胞</a:t>
            </a:r>
          </a:p>
        </p:txBody>
      </p:sp>
      <p:sp>
        <p:nvSpPr>
          <p:cNvPr id="13" name="吹き出し: 線 12">
            <a:extLst>
              <a:ext uri="{FF2B5EF4-FFF2-40B4-BE49-F238E27FC236}">
                <a16:creationId xmlns:a16="http://schemas.microsoft.com/office/drawing/2014/main" id="{8C899B60-16D8-4C51-9C3E-D459CF0AA95E}"/>
              </a:ext>
            </a:extLst>
          </p:cNvPr>
          <p:cNvSpPr/>
          <p:nvPr/>
        </p:nvSpPr>
        <p:spPr>
          <a:xfrm>
            <a:off x="4591251" y="1406154"/>
            <a:ext cx="4369869" cy="1742374"/>
          </a:xfrm>
          <a:prstGeom prst="borderCallout1">
            <a:avLst>
              <a:gd name="adj1" fmla="val 100888"/>
              <a:gd name="adj2" fmla="val 46824"/>
              <a:gd name="adj3" fmla="val 139803"/>
              <a:gd name="adj4" fmla="val -3858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n-ea"/>
              </a:rPr>
              <a:t>がん細胞を感知した活性化した</a:t>
            </a:r>
            <a:r>
              <a:rPr kumimoji="1" lang="en-US" altLang="ja-JP" sz="2800" dirty="0">
                <a:solidFill>
                  <a:schemeClr val="tx1"/>
                </a:solidFill>
                <a:latin typeface="+mn-ea"/>
              </a:rPr>
              <a:t>T</a:t>
            </a:r>
            <a:r>
              <a:rPr kumimoji="1" lang="ja-JP" altLang="en-US" sz="2800" dirty="0">
                <a:solidFill>
                  <a:schemeClr val="tx1"/>
                </a:solidFill>
                <a:latin typeface="+mn-ea"/>
              </a:rPr>
              <a:t>細胞がインターフェロンなどのサイトカインを出す</a:t>
            </a:r>
          </a:p>
        </p:txBody>
      </p:sp>
      <p:sp>
        <p:nvSpPr>
          <p:cNvPr id="14" name="テキスト ボックス 13">
            <a:extLst>
              <a:ext uri="{FF2B5EF4-FFF2-40B4-BE49-F238E27FC236}">
                <a16:creationId xmlns:a16="http://schemas.microsoft.com/office/drawing/2014/main" id="{C22447D8-9CA4-4B3A-B5DA-E9F3CC3D89D1}"/>
              </a:ext>
            </a:extLst>
          </p:cNvPr>
          <p:cNvSpPr txBox="1"/>
          <p:nvPr/>
        </p:nvSpPr>
        <p:spPr>
          <a:xfrm>
            <a:off x="832528" y="6139640"/>
            <a:ext cx="1131483" cy="523220"/>
          </a:xfrm>
          <a:prstGeom prst="rect">
            <a:avLst/>
          </a:prstGeom>
          <a:noFill/>
        </p:spPr>
        <p:txBody>
          <a:bodyPr wrap="square" rtlCol="0">
            <a:spAutoFit/>
          </a:bodyPr>
          <a:lstStyle/>
          <a:p>
            <a:pPr algn="ctr"/>
            <a:r>
              <a:rPr kumimoji="1" lang="en-US" altLang="ja-JP" sz="2800" dirty="0"/>
              <a:t>PD-1</a:t>
            </a:r>
          </a:p>
        </p:txBody>
      </p:sp>
      <p:sp>
        <p:nvSpPr>
          <p:cNvPr id="15" name="テキスト ボックス 14">
            <a:extLst>
              <a:ext uri="{FF2B5EF4-FFF2-40B4-BE49-F238E27FC236}">
                <a16:creationId xmlns:a16="http://schemas.microsoft.com/office/drawing/2014/main" id="{48A49CA6-1E31-4AF0-B29C-CA03FB9D449D}"/>
              </a:ext>
            </a:extLst>
          </p:cNvPr>
          <p:cNvSpPr txBox="1"/>
          <p:nvPr/>
        </p:nvSpPr>
        <p:spPr>
          <a:xfrm>
            <a:off x="2938856" y="6074943"/>
            <a:ext cx="1131483" cy="523220"/>
          </a:xfrm>
          <a:prstGeom prst="rect">
            <a:avLst/>
          </a:prstGeom>
          <a:noFill/>
        </p:spPr>
        <p:txBody>
          <a:bodyPr wrap="square" rtlCol="0">
            <a:spAutoFit/>
          </a:bodyPr>
          <a:lstStyle/>
          <a:p>
            <a:pPr algn="ctr"/>
            <a:r>
              <a:rPr kumimoji="1" lang="en-US" altLang="ja-JP" sz="2800" dirty="0"/>
              <a:t>PD-L1</a:t>
            </a:r>
          </a:p>
        </p:txBody>
      </p:sp>
    </p:spTree>
    <p:extLst>
      <p:ext uri="{BB962C8B-B14F-4D97-AF65-F5344CB8AC3E}">
        <p14:creationId xmlns:p14="http://schemas.microsoft.com/office/powerpoint/2010/main" val="5929143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80BA214-AE04-4427-8664-B21C55E3003F}"/>
              </a:ext>
            </a:extLst>
          </p:cNvPr>
          <p:cNvSpPr txBox="1"/>
          <p:nvPr/>
        </p:nvSpPr>
        <p:spPr>
          <a:xfrm>
            <a:off x="3311762" y="521447"/>
            <a:ext cx="2520476" cy="523220"/>
          </a:xfrm>
          <a:prstGeom prst="rect">
            <a:avLst/>
          </a:prstGeom>
          <a:noFill/>
        </p:spPr>
        <p:txBody>
          <a:bodyPr wrap="square" rtlCol="0">
            <a:spAutoFit/>
          </a:bodyPr>
          <a:lstStyle/>
          <a:p>
            <a:r>
              <a:rPr kumimoji="1" lang="en-US" altLang="ja-JP" sz="2800" dirty="0">
                <a:latin typeface="+mn-ea"/>
              </a:rPr>
              <a:t>PD-1</a:t>
            </a:r>
            <a:r>
              <a:rPr kumimoji="1" lang="ja-JP" altLang="en-US" sz="2800" dirty="0">
                <a:latin typeface="+mn-ea"/>
              </a:rPr>
              <a:t>と</a:t>
            </a:r>
            <a:r>
              <a:rPr kumimoji="1" lang="en-US" altLang="ja-JP" sz="2800" dirty="0">
                <a:latin typeface="+mn-ea"/>
              </a:rPr>
              <a:t>PD-L1</a:t>
            </a:r>
            <a:endParaRPr kumimoji="1" lang="ja-JP" altLang="en-US" sz="2800" dirty="0">
              <a:latin typeface="+mn-ea"/>
            </a:endParaRPr>
          </a:p>
        </p:txBody>
      </p:sp>
      <p:grpSp>
        <p:nvGrpSpPr>
          <p:cNvPr id="8" name="グループ化 7">
            <a:extLst>
              <a:ext uri="{FF2B5EF4-FFF2-40B4-BE49-F238E27FC236}">
                <a16:creationId xmlns:a16="http://schemas.microsoft.com/office/drawing/2014/main" id="{46313703-D996-4B45-98DF-2D749209E874}"/>
              </a:ext>
            </a:extLst>
          </p:cNvPr>
          <p:cNvGrpSpPr/>
          <p:nvPr/>
        </p:nvGrpSpPr>
        <p:grpSpPr>
          <a:xfrm>
            <a:off x="272091" y="1158831"/>
            <a:ext cx="4450670" cy="1875533"/>
            <a:chOff x="868858" y="3327823"/>
            <a:chExt cx="4450670" cy="1875533"/>
          </a:xfrm>
        </p:grpSpPr>
        <p:pic>
          <p:nvPicPr>
            <p:cNvPr id="4" name="図 3">
              <a:extLst>
                <a:ext uri="{FF2B5EF4-FFF2-40B4-BE49-F238E27FC236}">
                  <a16:creationId xmlns:a16="http://schemas.microsoft.com/office/drawing/2014/main" id="{874AD4E0-A26A-4E3C-95D4-313D37E39631}"/>
                </a:ext>
              </a:extLst>
            </p:cNvPr>
            <p:cNvPicPr>
              <a:picLocks noChangeAspect="1"/>
            </p:cNvPicPr>
            <p:nvPr/>
          </p:nvPicPr>
          <p:blipFill>
            <a:blip r:embed="rId2"/>
            <a:stretch>
              <a:fillRect/>
            </a:stretch>
          </p:blipFill>
          <p:spPr>
            <a:xfrm>
              <a:off x="868858" y="3327823"/>
              <a:ext cx="4450670" cy="1875533"/>
            </a:xfrm>
            <a:prstGeom prst="rect">
              <a:avLst/>
            </a:prstGeom>
          </p:spPr>
        </p:pic>
        <p:sp>
          <p:nvSpPr>
            <p:cNvPr id="5" name="テキスト ボックス 4">
              <a:extLst>
                <a:ext uri="{FF2B5EF4-FFF2-40B4-BE49-F238E27FC236}">
                  <a16:creationId xmlns:a16="http://schemas.microsoft.com/office/drawing/2014/main" id="{76FF01A9-C374-4295-ACF2-B5E2157DC6A4}"/>
                </a:ext>
              </a:extLst>
            </p:cNvPr>
            <p:cNvSpPr txBox="1"/>
            <p:nvPr/>
          </p:nvSpPr>
          <p:spPr>
            <a:xfrm>
              <a:off x="3311762" y="4169567"/>
              <a:ext cx="1786232" cy="461665"/>
            </a:xfrm>
            <a:prstGeom prst="rect">
              <a:avLst/>
            </a:prstGeom>
            <a:noFill/>
          </p:spPr>
          <p:txBody>
            <a:bodyPr wrap="square" rtlCol="0">
              <a:spAutoFit/>
            </a:bodyPr>
            <a:lstStyle/>
            <a:p>
              <a:pPr algn="ctr"/>
              <a:r>
                <a:rPr kumimoji="1" lang="ja-JP" altLang="en-US" sz="2400" dirty="0"/>
                <a:t>がん細胞</a:t>
              </a:r>
            </a:p>
          </p:txBody>
        </p:sp>
        <p:sp>
          <p:nvSpPr>
            <p:cNvPr id="6" name="テキスト ボックス 5">
              <a:extLst>
                <a:ext uri="{FF2B5EF4-FFF2-40B4-BE49-F238E27FC236}">
                  <a16:creationId xmlns:a16="http://schemas.microsoft.com/office/drawing/2014/main" id="{93FECD86-0558-4347-B325-0E68126ADE72}"/>
                </a:ext>
              </a:extLst>
            </p:cNvPr>
            <p:cNvSpPr txBox="1"/>
            <p:nvPr/>
          </p:nvSpPr>
          <p:spPr>
            <a:xfrm>
              <a:off x="997647" y="3984900"/>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grpSp>
      <p:sp>
        <p:nvSpPr>
          <p:cNvPr id="9" name="矢印: 下 8">
            <a:extLst>
              <a:ext uri="{FF2B5EF4-FFF2-40B4-BE49-F238E27FC236}">
                <a16:creationId xmlns:a16="http://schemas.microsoft.com/office/drawing/2014/main" id="{42B27AA1-ED13-4CF9-ABC8-71EF2B0605A4}"/>
              </a:ext>
            </a:extLst>
          </p:cNvPr>
          <p:cNvSpPr/>
          <p:nvPr/>
        </p:nvSpPr>
        <p:spPr>
          <a:xfrm>
            <a:off x="2130603" y="2926476"/>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3071A399-2BF5-4855-BA5F-B48D1B6D2BF3}"/>
              </a:ext>
            </a:extLst>
          </p:cNvPr>
          <p:cNvPicPr>
            <a:picLocks noChangeAspect="1"/>
          </p:cNvPicPr>
          <p:nvPr/>
        </p:nvPicPr>
        <p:blipFill>
          <a:blip r:embed="rId3"/>
          <a:stretch>
            <a:fillRect/>
          </a:stretch>
        </p:blipFill>
        <p:spPr>
          <a:xfrm>
            <a:off x="370436" y="3660779"/>
            <a:ext cx="4172726" cy="2622856"/>
          </a:xfrm>
          <a:prstGeom prst="rect">
            <a:avLst/>
          </a:prstGeom>
        </p:spPr>
      </p:pic>
      <p:sp>
        <p:nvSpPr>
          <p:cNvPr id="11" name="テキスト ボックス 10">
            <a:extLst>
              <a:ext uri="{FF2B5EF4-FFF2-40B4-BE49-F238E27FC236}">
                <a16:creationId xmlns:a16="http://schemas.microsoft.com/office/drawing/2014/main" id="{6537F681-FAFF-4BB6-AAF7-F819A4348C3E}"/>
              </a:ext>
            </a:extLst>
          </p:cNvPr>
          <p:cNvSpPr txBox="1"/>
          <p:nvPr/>
        </p:nvSpPr>
        <p:spPr>
          <a:xfrm>
            <a:off x="505154" y="4972207"/>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
        <p:nvSpPr>
          <p:cNvPr id="12" name="テキスト ボックス 11">
            <a:extLst>
              <a:ext uri="{FF2B5EF4-FFF2-40B4-BE49-F238E27FC236}">
                <a16:creationId xmlns:a16="http://schemas.microsoft.com/office/drawing/2014/main" id="{643062BE-CAE3-4473-8328-D51F22E174CF}"/>
              </a:ext>
            </a:extLst>
          </p:cNvPr>
          <p:cNvSpPr txBox="1"/>
          <p:nvPr/>
        </p:nvSpPr>
        <p:spPr>
          <a:xfrm>
            <a:off x="2756930" y="5341539"/>
            <a:ext cx="1786232" cy="461665"/>
          </a:xfrm>
          <a:prstGeom prst="rect">
            <a:avLst/>
          </a:prstGeom>
          <a:noFill/>
        </p:spPr>
        <p:txBody>
          <a:bodyPr wrap="square" rtlCol="0">
            <a:spAutoFit/>
          </a:bodyPr>
          <a:lstStyle/>
          <a:p>
            <a:pPr algn="ctr"/>
            <a:r>
              <a:rPr kumimoji="1" lang="ja-JP" altLang="en-US" sz="2400" dirty="0"/>
              <a:t>がん細胞</a:t>
            </a:r>
          </a:p>
        </p:txBody>
      </p:sp>
      <p:sp>
        <p:nvSpPr>
          <p:cNvPr id="14" name="テキスト ボックス 13">
            <a:extLst>
              <a:ext uri="{FF2B5EF4-FFF2-40B4-BE49-F238E27FC236}">
                <a16:creationId xmlns:a16="http://schemas.microsoft.com/office/drawing/2014/main" id="{C22447D8-9CA4-4B3A-B5DA-E9F3CC3D89D1}"/>
              </a:ext>
            </a:extLst>
          </p:cNvPr>
          <p:cNvSpPr txBox="1"/>
          <p:nvPr/>
        </p:nvSpPr>
        <p:spPr>
          <a:xfrm>
            <a:off x="832528" y="6139640"/>
            <a:ext cx="1131483" cy="523220"/>
          </a:xfrm>
          <a:prstGeom prst="rect">
            <a:avLst/>
          </a:prstGeom>
          <a:noFill/>
        </p:spPr>
        <p:txBody>
          <a:bodyPr wrap="square" rtlCol="0">
            <a:spAutoFit/>
          </a:bodyPr>
          <a:lstStyle/>
          <a:p>
            <a:pPr algn="ctr"/>
            <a:r>
              <a:rPr kumimoji="1" lang="en-US" altLang="ja-JP" sz="2800" dirty="0"/>
              <a:t>PD-1</a:t>
            </a:r>
          </a:p>
        </p:txBody>
      </p:sp>
      <p:sp>
        <p:nvSpPr>
          <p:cNvPr id="15" name="テキスト ボックス 14">
            <a:extLst>
              <a:ext uri="{FF2B5EF4-FFF2-40B4-BE49-F238E27FC236}">
                <a16:creationId xmlns:a16="http://schemas.microsoft.com/office/drawing/2014/main" id="{48A49CA6-1E31-4AF0-B29C-CA03FB9D449D}"/>
              </a:ext>
            </a:extLst>
          </p:cNvPr>
          <p:cNvSpPr txBox="1"/>
          <p:nvPr/>
        </p:nvSpPr>
        <p:spPr>
          <a:xfrm>
            <a:off x="2938856" y="6074943"/>
            <a:ext cx="1131483" cy="523220"/>
          </a:xfrm>
          <a:prstGeom prst="rect">
            <a:avLst/>
          </a:prstGeom>
          <a:noFill/>
        </p:spPr>
        <p:txBody>
          <a:bodyPr wrap="square" rtlCol="0">
            <a:spAutoFit/>
          </a:bodyPr>
          <a:lstStyle/>
          <a:p>
            <a:pPr algn="ctr"/>
            <a:r>
              <a:rPr kumimoji="1" lang="en-US" altLang="ja-JP" sz="2800" dirty="0"/>
              <a:t>PD-L1</a:t>
            </a:r>
          </a:p>
        </p:txBody>
      </p:sp>
      <p:sp>
        <p:nvSpPr>
          <p:cNvPr id="16" name="吹き出し: 線 15">
            <a:extLst>
              <a:ext uri="{FF2B5EF4-FFF2-40B4-BE49-F238E27FC236}">
                <a16:creationId xmlns:a16="http://schemas.microsoft.com/office/drawing/2014/main" id="{033165B6-34C5-449C-B034-2F2E1B1B0EB1}"/>
              </a:ext>
            </a:extLst>
          </p:cNvPr>
          <p:cNvSpPr/>
          <p:nvPr/>
        </p:nvSpPr>
        <p:spPr>
          <a:xfrm>
            <a:off x="4600840" y="1344876"/>
            <a:ext cx="4271069" cy="3887777"/>
          </a:xfrm>
          <a:prstGeom prst="borderCallout1">
            <a:avLst>
              <a:gd name="adj1" fmla="val 100888"/>
              <a:gd name="adj2" fmla="val 46824"/>
              <a:gd name="adj3" fmla="val 127308"/>
              <a:gd name="adj4" fmla="val -1237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n-ea"/>
              </a:rPr>
              <a:t>サイトカインの刺激を受け、がん細胞は</a:t>
            </a:r>
            <a:r>
              <a:rPr kumimoji="1" lang="en-US" altLang="ja-JP" sz="2800" dirty="0">
                <a:solidFill>
                  <a:schemeClr val="tx1"/>
                </a:solidFill>
                <a:latin typeface="+mn-ea"/>
              </a:rPr>
              <a:t>PD-L1</a:t>
            </a:r>
            <a:r>
              <a:rPr kumimoji="1" lang="ja-JP" altLang="en-US" sz="2800" dirty="0">
                <a:solidFill>
                  <a:schemeClr val="tx1"/>
                </a:solidFill>
                <a:latin typeface="+mn-ea"/>
              </a:rPr>
              <a:t>を表面に出し、活性化した</a:t>
            </a:r>
            <a:r>
              <a:rPr kumimoji="1" lang="en-US" altLang="ja-JP" sz="2800" dirty="0">
                <a:solidFill>
                  <a:schemeClr val="tx1"/>
                </a:solidFill>
                <a:latin typeface="+mn-ea"/>
              </a:rPr>
              <a:t>T</a:t>
            </a:r>
            <a:r>
              <a:rPr kumimoji="1" lang="ja-JP" altLang="en-US" sz="2800" dirty="0">
                <a:solidFill>
                  <a:schemeClr val="tx1"/>
                </a:solidFill>
                <a:latin typeface="+mn-ea"/>
              </a:rPr>
              <a:t>細胞の</a:t>
            </a:r>
            <a:r>
              <a:rPr kumimoji="1" lang="en-US" altLang="ja-JP" sz="2800" dirty="0">
                <a:solidFill>
                  <a:schemeClr val="tx1"/>
                </a:solidFill>
                <a:latin typeface="+mn-ea"/>
              </a:rPr>
              <a:t>PD-1</a:t>
            </a:r>
            <a:r>
              <a:rPr kumimoji="1" lang="ja-JP" altLang="en-US" sz="2800" dirty="0">
                <a:solidFill>
                  <a:schemeClr val="tx1"/>
                </a:solidFill>
                <a:latin typeface="+mn-ea"/>
              </a:rPr>
              <a:t>と結合して</a:t>
            </a:r>
            <a:r>
              <a:rPr kumimoji="1" lang="en-US" altLang="ja-JP" sz="2800" dirty="0">
                <a:solidFill>
                  <a:schemeClr val="tx1"/>
                </a:solidFill>
                <a:latin typeface="+mn-ea"/>
              </a:rPr>
              <a:t>T</a:t>
            </a:r>
            <a:r>
              <a:rPr kumimoji="1" lang="ja-JP" altLang="en-US" sz="2800" dirty="0">
                <a:solidFill>
                  <a:schemeClr val="tx1"/>
                </a:solidFill>
                <a:latin typeface="+mn-ea"/>
              </a:rPr>
              <a:t>細胞の働きを止める。がん細胞自身が遺伝子異常のために勝手に</a:t>
            </a:r>
            <a:r>
              <a:rPr kumimoji="1" lang="en-US" altLang="ja-JP" sz="2800" dirty="0">
                <a:solidFill>
                  <a:schemeClr val="tx1"/>
                </a:solidFill>
                <a:latin typeface="+mn-ea"/>
              </a:rPr>
              <a:t>PD-L1</a:t>
            </a:r>
            <a:r>
              <a:rPr kumimoji="1" lang="ja-JP" altLang="en-US" sz="2800" dirty="0">
                <a:solidFill>
                  <a:schemeClr val="tx1"/>
                </a:solidFill>
                <a:latin typeface="+mn-ea"/>
              </a:rPr>
              <a:t>を出している場合もある</a:t>
            </a:r>
          </a:p>
        </p:txBody>
      </p:sp>
    </p:spTree>
    <p:extLst>
      <p:ext uri="{BB962C8B-B14F-4D97-AF65-F5344CB8AC3E}">
        <p14:creationId xmlns:p14="http://schemas.microsoft.com/office/powerpoint/2010/main" val="35699964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6B9C151-BEEF-408B-9BD5-A6064590F3B7}"/>
              </a:ext>
            </a:extLst>
          </p:cNvPr>
          <p:cNvPicPr>
            <a:picLocks noChangeAspect="1"/>
          </p:cNvPicPr>
          <p:nvPr/>
        </p:nvPicPr>
        <p:blipFill>
          <a:blip r:embed="rId2"/>
          <a:stretch>
            <a:fillRect/>
          </a:stretch>
        </p:blipFill>
        <p:spPr>
          <a:xfrm>
            <a:off x="239153" y="1093761"/>
            <a:ext cx="4248150" cy="2390775"/>
          </a:xfrm>
          <a:prstGeom prst="rect">
            <a:avLst/>
          </a:prstGeom>
        </p:spPr>
      </p:pic>
      <p:pic>
        <p:nvPicPr>
          <p:cNvPr id="7" name="図 6" descr="動物 が含まれている画像&#10;&#10;自動的に生成された説明">
            <a:extLst>
              <a:ext uri="{FF2B5EF4-FFF2-40B4-BE49-F238E27FC236}">
                <a16:creationId xmlns:a16="http://schemas.microsoft.com/office/drawing/2014/main" id="{DE0A7C26-CFED-4A50-9B05-387DDF5F3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27247">
            <a:off x="2305085" y="2380132"/>
            <a:ext cx="349070" cy="392704"/>
          </a:xfrm>
          <a:prstGeom prst="rect">
            <a:avLst/>
          </a:prstGeom>
        </p:spPr>
      </p:pic>
      <p:sp>
        <p:nvSpPr>
          <p:cNvPr id="3" name="テキスト ボックス 2">
            <a:extLst>
              <a:ext uri="{FF2B5EF4-FFF2-40B4-BE49-F238E27FC236}">
                <a16:creationId xmlns:a16="http://schemas.microsoft.com/office/drawing/2014/main" id="{F80BA214-AE04-4427-8664-B21C55E3003F}"/>
              </a:ext>
            </a:extLst>
          </p:cNvPr>
          <p:cNvSpPr txBox="1"/>
          <p:nvPr/>
        </p:nvSpPr>
        <p:spPr>
          <a:xfrm>
            <a:off x="3311762" y="521447"/>
            <a:ext cx="2520476" cy="523220"/>
          </a:xfrm>
          <a:prstGeom prst="rect">
            <a:avLst/>
          </a:prstGeom>
          <a:noFill/>
        </p:spPr>
        <p:txBody>
          <a:bodyPr wrap="square" rtlCol="0">
            <a:spAutoFit/>
          </a:bodyPr>
          <a:lstStyle/>
          <a:p>
            <a:r>
              <a:rPr kumimoji="1" lang="en-US" altLang="ja-JP" sz="2800" dirty="0">
                <a:latin typeface="+mn-ea"/>
              </a:rPr>
              <a:t>PD-1</a:t>
            </a:r>
            <a:r>
              <a:rPr kumimoji="1" lang="ja-JP" altLang="en-US" sz="2800" dirty="0">
                <a:latin typeface="+mn-ea"/>
              </a:rPr>
              <a:t>と</a:t>
            </a:r>
            <a:r>
              <a:rPr kumimoji="1" lang="en-US" altLang="ja-JP" sz="2800" dirty="0">
                <a:latin typeface="+mn-ea"/>
              </a:rPr>
              <a:t>PD-L1</a:t>
            </a:r>
            <a:endParaRPr kumimoji="1" lang="ja-JP" altLang="en-US" sz="2800" dirty="0">
              <a:latin typeface="+mn-ea"/>
            </a:endParaRPr>
          </a:p>
        </p:txBody>
      </p:sp>
      <p:sp>
        <p:nvSpPr>
          <p:cNvPr id="14" name="テキスト ボックス 13">
            <a:extLst>
              <a:ext uri="{FF2B5EF4-FFF2-40B4-BE49-F238E27FC236}">
                <a16:creationId xmlns:a16="http://schemas.microsoft.com/office/drawing/2014/main" id="{C22447D8-9CA4-4B3A-B5DA-E9F3CC3D89D1}"/>
              </a:ext>
            </a:extLst>
          </p:cNvPr>
          <p:cNvSpPr txBox="1"/>
          <p:nvPr/>
        </p:nvSpPr>
        <p:spPr>
          <a:xfrm>
            <a:off x="986532" y="3001689"/>
            <a:ext cx="1131483" cy="523220"/>
          </a:xfrm>
          <a:prstGeom prst="rect">
            <a:avLst/>
          </a:prstGeom>
          <a:noFill/>
        </p:spPr>
        <p:txBody>
          <a:bodyPr wrap="square" rtlCol="0">
            <a:spAutoFit/>
          </a:bodyPr>
          <a:lstStyle/>
          <a:p>
            <a:pPr algn="ctr"/>
            <a:r>
              <a:rPr kumimoji="1" lang="en-US" altLang="ja-JP" sz="2800" dirty="0"/>
              <a:t>PD-1</a:t>
            </a:r>
          </a:p>
        </p:txBody>
      </p:sp>
      <p:sp>
        <p:nvSpPr>
          <p:cNvPr id="15" name="テキスト ボックス 14">
            <a:extLst>
              <a:ext uri="{FF2B5EF4-FFF2-40B4-BE49-F238E27FC236}">
                <a16:creationId xmlns:a16="http://schemas.microsoft.com/office/drawing/2014/main" id="{48A49CA6-1E31-4AF0-B29C-CA03FB9D449D}"/>
              </a:ext>
            </a:extLst>
          </p:cNvPr>
          <p:cNvSpPr txBox="1"/>
          <p:nvPr/>
        </p:nvSpPr>
        <p:spPr>
          <a:xfrm>
            <a:off x="3140986" y="3027154"/>
            <a:ext cx="1131483" cy="523220"/>
          </a:xfrm>
          <a:prstGeom prst="rect">
            <a:avLst/>
          </a:prstGeom>
          <a:noFill/>
        </p:spPr>
        <p:txBody>
          <a:bodyPr wrap="square" rtlCol="0">
            <a:spAutoFit/>
          </a:bodyPr>
          <a:lstStyle/>
          <a:p>
            <a:pPr algn="ctr"/>
            <a:r>
              <a:rPr kumimoji="1" lang="en-US" altLang="ja-JP" sz="2800" dirty="0"/>
              <a:t>PD-L1</a:t>
            </a:r>
          </a:p>
        </p:txBody>
      </p:sp>
      <p:sp>
        <p:nvSpPr>
          <p:cNvPr id="16" name="吹き出し: 線 15">
            <a:extLst>
              <a:ext uri="{FF2B5EF4-FFF2-40B4-BE49-F238E27FC236}">
                <a16:creationId xmlns:a16="http://schemas.microsoft.com/office/drawing/2014/main" id="{033165B6-34C5-449C-B034-2F2E1B1B0EB1}"/>
              </a:ext>
            </a:extLst>
          </p:cNvPr>
          <p:cNvSpPr/>
          <p:nvPr/>
        </p:nvSpPr>
        <p:spPr>
          <a:xfrm>
            <a:off x="4600840" y="1344876"/>
            <a:ext cx="4271069" cy="3887777"/>
          </a:xfrm>
          <a:prstGeom prst="borderCallout1">
            <a:avLst>
              <a:gd name="adj1" fmla="val 77121"/>
              <a:gd name="adj2" fmla="val -276"/>
              <a:gd name="adj3" fmla="val 64918"/>
              <a:gd name="adj4" fmla="val -2837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n-ea"/>
              </a:rPr>
              <a:t>抗</a:t>
            </a:r>
            <a:r>
              <a:rPr kumimoji="1" lang="en-US" altLang="ja-JP" sz="2800" dirty="0">
                <a:solidFill>
                  <a:schemeClr val="tx1"/>
                </a:solidFill>
                <a:latin typeface="+mn-ea"/>
              </a:rPr>
              <a:t>PD-1</a:t>
            </a:r>
            <a:r>
              <a:rPr kumimoji="1" lang="ja-JP" altLang="en-US" sz="2800" dirty="0">
                <a:solidFill>
                  <a:schemeClr val="tx1"/>
                </a:solidFill>
                <a:latin typeface="+mn-ea"/>
              </a:rPr>
              <a:t>抗体薬ががん細胞の</a:t>
            </a:r>
            <a:r>
              <a:rPr kumimoji="1" lang="en-US" altLang="ja-JP" sz="2800" dirty="0">
                <a:solidFill>
                  <a:schemeClr val="tx1"/>
                </a:solidFill>
                <a:latin typeface="+mn-ea"/>
              </a:rPr>
              <a:t>PD-L1</a:t>
            </a:r>
            <a:r>
              <a:rPr kumimoji="1" lang="ja-JP" altLang="en-US" sz="2800" dirty="0">
                <a:solidFill>
                  <a:schemeClr val="tx1"/>
                </a:solidFill>
                <a:latin typeface="+mn-ea"/>
              </a:rPr>
              <a:t>より先に、活性化した</a:t>
            </a:r>
            <a:r>
              <a:rPr kumimoji="1" lang="en-US" altLang="ja-JP" sz="2800" dirty="0">
                <a:solidFill>
                  <a:schemeClr val="tx1"/>
                </a:solidFill>
                <a:latin typeface="+mn-ea"/>
              </a:rPr>
              <a:t>T</a:t>
            </a:r>
            <a:r>
              <a:rPr kumimoji="1" lang="ja-JP" altLang="en-US" sz="2800" dirty="0">
                <a:solidFill>
                  <a:schemeClr val="tx1"/>
                </a:solidFill>
                <a:latin typeface="+mn-ea"/>
              </a:rPr>
              <a:t>細胞の</a:t>
            </a:r>
            <a:r>
              <a:rPr kumimoji="1" lang="en-US" altLang="ja-JP" sz="2800" dirty="0">
                <a:solidFill>
                  <a:schemeClr val="tx1"/>
                </a:solidFill>
                <a:latin typeface="+mn-ea"/>
              </a:rPr>
              <a:t>PD-1</a:t>
            </a:r>
            <a:r>
              <a:rPr kumimoji="1" lang="ja-JP" altLang="en-US" sz="2800" dirty="0">
                <a:solidFill>
                  <a:schemeClr val="tx1"/>
                </a:solidFill>
                <a:latin typeface="+mn-ea"/>
              </a:rPr>
              <a:t>と結合することで、がん細胞の</a:t>
            </a:r>
            <a:r>
              <a:rPr kumimoji="1" lang="en-US" altLang="ja-JP" sz="2800" dirty="0">
                <a:solidFill>
                  <a:schemeClr val="tx1"/>
                </a:solidFill>
                <a:latin typeface="+mn-ea"/>
              </a:rPr>
              <a:t>PD-L1</a:t>
            </a:r>
            <a:r>
              <a:rPr kumimoji="1" lang="ja-JP" altLang="en-US" sz="2800" dirty="0">
                <a:solidFill>
                  <a:schemeClr val="tx1"/>
                </a:solidFill>
                <a:latin typeface="+mn-ea"/>
              </a:rPr>
              <a:t>が結合するのを邪魔し、Ｔ細胞が抑制されなくなって、がん細胞を攻撃できるようになる</a:t>
            </a:r>
          </a:p>
        </p:txBody>
      </p:sp>
      <p:sp>
        <p:nvSpPr>
          <p:cNvPr id="17" name="テキスト ボックス 16">
            <a:extLst>
              <a:ext uri="{FF2B5EF4-FFF2-40B4-BE49-F238E27FC236}">
                <a16:creationId xmlns:a16="http://schemas.microsoft.com/office/drawing/2014/main" id="{2D9EE056-D38C-4C03-A25F-D49AD79B1125}"/>
              </a:ext>
            </a:extLst>
          </p:cNvPr>
          <p:cNvSpPr txBox="1"/>
          <p:nvPr/>
        </p:nvSpPr>
        <p:spPr>
          <a:xfrm>
            <a:off x="394519" y="1635320"/>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
        <p:nvSpPr>
          <p:cNvPr id="18" name="テキスト ボックス 17">
            <a:extLst>
              <a:ext uri="{FF2B5EF4-FFF2-40B4-BE49-F238E27FC236}">
                <a16:creationId xmlns:a16="http://schemas.microsoft.com/office/drawing/2014/main" id="{D136D758-0F56-47BE-AA19-FA8D89BD03EF}"/>
              </a:ext>
            </a:extLst>
          </p:cNvPr>
          <p:cNvSpPr txBox="1"/>
          <p:nvPr/>
        </p:nvSpPr>
        <p:spPr>
          <a:xfrm>
            <a:off x="2671230" y="1869821"/>
            <a:ext cx="1786232" cy="461665"/>
          </a:xfrm>
          <a:prstGeom prst="rect">
            <a:avLst/>
          </a:prstGeom>
          <a:noFill/>
        </p:spPr>
        <p:txBody>
          <a:bodyPr wrap="square" rtlCol="0">
            <a:spAutoFit/>
          </a:bodyPr>
          <a:lstStyle/>
          <a:p>
            <a:pPr algn="ctr"/>
            <a:r>
              <a:rPr kumimoji="1" lang="ja-JP" altLang="en-US" sz="2400" dirty="0"/>
              <a:t>がん細胞</a:t>
            </a:r>
          </a:p>
        </p:txBody>
      </p:sp>
      <p:sp>
        <p:nvSpPr>
          <p:cNvPr id="19" name="テキスト ボックス 18">
            <a:extLst>
              <a:ext uri="{FF2B5EF4-FFF2-40B4-BE49-F238E27FC236}">
                <a16:creationId xmlns:a16="http://schemas.microsoft.com/office/drawing/2014/main" id="{0CFDDE71-DBEE-49C7-8E00-8084E81B1DDC}"/>
              </a:ext>
            </a:extLst>
          </p:cNvPr>
          <p:cNvSpPr txBox="1"/>
          <p:nvPr/>
        </p:nvSpPr>
        <p:spPr>
          <a:xfrm>
            <a:off x="1552273" y="3408689"/>
            <a:ext cx="2406025" cy="523220"/>
          </a:xfrm>
          <a:prstGeom prst="rect">
            <a:avLst/>
          </a:prstGeom>
          <a:noFill/>
        </p:spPr>
        <p:txBody>
          <a:bodyPr wrap="square" rtlCol="0">
            <a:spAutoFit/>
          </a:bodyPr>
          <a:lstStyle/>
          <a:p>
            <a:pPr algn="ctr"/>
            <a:r>
              <a:rPr kumimoji="1" lang="ja-JP" altLang="en-US" sz="2400" dirty="0"/>
              <a:t>抗</a:t>
            </a:r>
            <a:r>
              <a:rPr kumimoji="1" lang="en-US" altLang="ja-JP" sz="2800" dirty="0"/>
              <a:t>PD-1</a:t>
            </a:r>
            <a:r>
              <a:rPr kumimoji="1" lang="ja-JP" altLang="en-US" sz="2400" dirty="0"/>
              <a:t>抗体薬</a:t>
            </a:r>
            <a:endParaRPr kumimoji="1" lang="en-US" altLang="ja-JP" sz="2400" dirty="0"/>
          </a:p>
        </p:txBody>
      </p:sp>
      <p:pic>
        <p:nvPicPr>
          <p:cNvPr id="20" name="図 19">
            <a:extLst>
              <a:ext uri="{FF2B5EF4-FFF2-40B4-BE49-F238E27FC236}">
                <a16:creationId xmlns:a16="http://schemas.microsoft.com/office/drawing/2014/main" id="{B2DEA369-2EC1-41C8-8626-F11440B132EB}"/>
              </a:ext>
            </a:extLst>
          </p:cNvPr>
          <p:cNvPicPr>
            <a:picLocks noChangeAspect="1"/>
          </p:cNvPicPr>
          <p:nvPr/>
        </p:nvPicPr>
        <p:blipFill>
          <a:blip r:embed="rId4"/>
          <a:stretch>
            <a:fillRect/>
          </a:stretch>
        </p:blipFill>
        <p:spPr>
          <a:xfrm>
            <a:off x="567649" y="4899150"/>
            <a:ext cx="2267907" cy="1461541"/>
          </a:xfrm>
          <a:prstGeom prst="rect">
            <a:avLst/>
          </a:prstGeom>
        </p:spPr>
      </p:pic>
      <p:sp>
        <p:nvSpPr>
          <p:cNvPr id="21" name="テキスト ボックス 20">
            <a:extLst>
              <a:ext uri="{FF2B5EF4-FFF2-40B4-BE49-F238E27FC236}">
                <a16:creationId xmlns:a16="http://schemas.microsoft.com/office/drawing/2014/main" id="{12C07596-D56B-427A-A052-02D71669E755}"/>
              </a:ext>
            </a:extLst>
          </p:cNvPr>
          <p:cNvSpPr txBox="1"/>
          <p:nvPr/>
        </p:nvSpPr>
        <p:spPr>
          <a:xfrm>
            <a:off x="2835556" y="5719936"/>
            <a:ext cx="1828800" cy="646331"/>
          </a:xfrm>
          <a:prstGeom prst="rect">
            <a:avLst/>
          </a:prstGeom>
          <a:noFill/>
        </p:spPr>
        <p:txBody>
          <a:bodyPr wrap="square" rtlCol="0">
            <a:spAutoFit/>
          </a:bodyPr>
          <a:lstStyle/>
          <a:p>
            <a:r>
              <a:rPr kumimoji="1" lang="ja-JP" altLang="en-US" dirty="0"/>
              <a:t>攻撃されて死滅したがん細胞</a:t>
            </a:r>
          </a:p>
        </p:txBody>
      </p:sp>
      <p:sp>
        <p:nvSpPr>
          <p:cNvPr id="22" name="矢印: 下 21">
            <a:extLst>
              <a:ext uri="{FF2B5EF4-FFF2-40B4-BE49-F238E27FC236}">
                <a16:creationId xmlns:a16="http://schemas.microsoft.com/office/drawing/2014/main" id="{50B12652-8D03-4715-B2AD-0A49758C25B4}"/>
              </a:ext>
            </a:extLst>
          </p:cNvPr>
          <p:cNvSpPr/>
          <p:nvPr/>
        </p:nvSpPr>
        <p:spPr>
          <a:xfrm>
            <a:off x="2151574" y="4171657"/>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弧 22">
            <a:extLst>
              <a:ext uri="{FF2B5EF4-FFF2-40B4-BE49-F238E27FC236}">
                <a16:creationId xmlns:a16="http://schemas.microsoft.com/office/drawing/2014/main" id="{303E9C3B-3C17-410A-9BA4-70B9753AED12}"/>
              </a:ext>
            </a:extLst>
          </p:cNvPr>
          <p:cNvSpPr/>
          <p:nvPr/>
        </p:nvSpPr>
        <p:spPr>
          <a:xfrm flipH="1">
            <a:off x="2276585" y="2418908"/>
            <a:ext cx="1117346" cy="1788666"/>
          </a:xfrm>
          <a:prstGeom prst="arc">
            <a:avLst>
              <a:gd name="adj1" fmla="val 18234122"/>
              <a:gd name="adj2" fmla="val 5742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715403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6A2632-A0C9-41B1-AA9F-4623D6FB51CD}"/>
              </a:ext>
            </a:extLst>
          </p:cNvPr>
          <p:cNvPicPr>
            <a:picLocks noChangeAspect="1"/>
          </p:cNvPicPr>
          <p:nvPr/>
        </p:nvPicPr>
        <p:blipFill>
          <a:blip r:embed="rId2"/>
          <a:stretch>
            <a:fillRect/>
          </a:stretch>
        </p:blipFill>
        <p:spPr>
          <a:xfrm>
            <a:off x="272091" y="1088990"/>
            <a:ext cx="4248150" cy="2390775"/>
          </a:xfrm>
          <a:prstGeom prst="rect">
            <a:avLst/>
          </a:prstGeom>
        </p:spPr>
      </p:pic>
      <p:sp>
        <p:nvSpPr>
          <p:cNvPr id="3" name="テキスト ボックス 2">
            <a:extLst>
              <a:ext uri="{FF2B5EF4-FFF2-40B4-BE49-F238E27FC236}">
                <a16:creationId xmlns:a16="http://schemas.microsoft.com/office/drawing/2014/main" id="{F80BA214-AE04-4427-8664-B21C55E3003F}"/>
              </a:ext>
            </a:extLst>
          </p:cNvPr>
          <p:cNvSpPr txBox="1"/>
          <p:nvPr/>
        </p:nvSpPr>
        <p:spPr>
          <a:xfrm>
            <a:off x="3311762" y="521447"/>
            <a:ext cx="2520476" cy="523220"/>
          </a:xfrm>
          <a:prstGeom prst="rect">
            <a:avLst/>
          </a:prstGeom>
          <a:noFill/>
        </p:spPr>
        <p:txBody>
          <a:bodyPr wrap="square" rtlCol="0">
            <a:spAutoFit/>
          </a:bodyPr>
          <a:lstStyle/>
          <a:p>
            <a:r>
              <a:rPr kumimoji="1" lang="en-US" altLang="ja-JP" sz="2800" dirty="0">
                <a:latin typeface="+mn-ea"/>
              </a:rPr>
              <a:t>PD-1</a:t>
            </a:r>
            <a:r>
              <a:rPr kumimoji="1" lang="ja-JP" altLang="en-US" sz="2800" dirty="0">
                <a:latin typeface="+mn-ea"/>
              </a:rPr>
              <a:t>と</a:t>
            </a:r>
            <a:r>
              <a:rPr kumimoji="1" lang="en-US" altLang="ja-JP" sz="2800" dirty="0">
                <a:latin typeface="+mn-ea"/>
              </a:rPr>
              <a:t>PD-L1</a:t>
            </a:r>
            <a:endParaRPr kumimoji="1" lang="ja-JP" altLang="en-US" sz="2800" dirty="0">
              <a:latin typeface="+mn-ea"/>
            </a:endParaRPr>
          </a:p>
        </p:txBody>
      </p:sp>
      <p:sp>
        <p:nvSpPr>
          <p:cNvPr id="14" name="テキスト ボックス 13">
            <a:extLst>
              <a:ext uri="{FF2B5EF4-FFF2-40B4-BE49-F238E27FC236}">
                <a16:creationId xmlns:a16="http://schemas.microsoft.com/office/drawing/2014/main" id="{C22447D8-9CA4-4B3A-B5DA-E9F3CC3D89D1}"/>
              </a:ext>
            </a:extLst>
          </p:cNvPr>
          <p:cNvSpPr txBox="1"/>
          <p:nvPr/>
        </p:nvSpPr>
        <p:spPr>
          <a:xfrm>
            <a:off x="986532" y="3001689"/>
            <a:ext cx="1131483" cy="523220"/>
          </a:xfrm>
          <a:prstGeom prst="rect">
            <a:avLst/>
          </a:prstGeom>
          <a:noFill/>
        </p:spPr>
        <p:txBody>
          <a:bodyPr wrap="square" rtlCol="0">
            <a:spAutoFit/>
          </a:bodyPr>
          <a:lstStyle/>
          <a:p>
            <a:pPr algn="ctr"/>
            <a:r>
              <a:rPr kumimoji="1" lang="en-US" altLang="ja-JP" sz="2800" dirty="0"/>
              <a:t>PD-1</a:t>
            </a:r>
          </a:p>
        </p:txBody>
      </p:sp>
      <p:sp>
        <p:nvSpPr>
          <p:cNvPr id="15" name="テキスト ボックス 14">
            <a:extLst>
              <a:ext uri="{FF2B5EF4-FFF2-40B4-BE49-F238E27FC236}">
                <a16:creationId xmlns:a16="http://schemas.microsoft.com/office/drawing/2014/main" id="{48A49CA6-1E31-4AF0-B29C-CA03FB9D449D}"/>
              </a:ext>
            </a:extLst>
          </p:cNvPr>
          <p:cNvSpPr txBox="1"/>
          <p:nvPr/>
        </p:nvSpPr>
        <p:spPr>
          <a:xfrm>
            <a:off x="3140986" y="3027154"/>
            <a:ext cx="1131483" cy="523220"/>
          </a:xfrm>
          <a:prstGeom prst="rect">
            <a:avLst/>
          </a:prstGeom>
          <a:noFill/>
        </p:spPr>
        <p:txBody>
          <a:bodyPr wrap="square" rtlCol="0">
            <a:spAutoFit/>
          </a:bodyPr>
          <a:lstStyle/>
          <a:p>
            <a:pPr algn="ctr"/>
            <a:r>
              <a:rPr kumimoji="1" lang="en-US" altLang="ja-JP" sz="2800" dirty="0"/>
              <a:t>PD-L1</a:t>
            </a:r>
          </a:p>
        </p:txBody>
      </p:sp>
      <p:sp>
        <p:nvSpPr>
          <p:cNvPr id="16" name="吹き出し: 線 15">
            <a:extLst>
              <a:ext uri="{FF2B5EF4-FFF2-40B4-BE49-F238E27FC236}">
                <a16:creationId xmlns:a16="http://schemas.microsoft.com/office/drawing/2014/main" id="{033165B6-34C5-449C-B034-2F2E1B1B0EB1}"/>
              </a:ext>
            </a:extLst>
          </p:cNvPr>
          <p:cNvSpPr/>
          <p:nvPr/>
        </p:nvSpPr>
        <p:spPr>
          <a:xfrm>
            <a:off x="4600840" y="1344876"/>
            <a:ext cx="4271069" cy="4468783"/>
          </a:xfrm>
          <a:prstGeom prst="borderCallout1">
            <a:avLst>
              <a:gd name="adj1" fmla="val 77121"/>
              <a:gd name="adj2" fmla="val -276"/>
              <a:gd name="adj3" fmla="val 57810"/>
              <a:gd name="adj4" fmla="val -2995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mn-ea"/>
              </a:rPr>
              <a:t>一方、抗</a:t>
            </a:r>
            <a:r>
              <a:rPr kumimoji="1" lang="en-US" altLang="ja-JP" sz="2800" dirty="0">
                <a:solidFill>
                  <a:schemeClr val="tx1"/>
                </a:solidFill>
                <a:latin typeface="+mn-ea"/>
              </a:rPr>
              <a:t>PD-L1</a:t>
            </a:r>
            <a:r>
              <a:rPr kumimoji="1" lang="ja-JP" altLang="en-US" sz="2800" dirty="0">
                <a:solidFill>
                  <a:schemeClr val="tx1"/>
                </a:solidFill>
                <a:latin typeface="+mn-ea"/>
              </a:rPr>
              <a:t>抗体薬は、活性化した</a:t>
            </a:r>
            <a:r>
              <a:rPr kumimoji="1" lang="en-US" altLang="ja-JP" sz="2800" dirty="0">
                <a:solidFill>
                  <a:schemeClr val="tx1"/>
                </a:solidFill>
                <a:latin typeface="+mn-ea"/>
              </a:rPr>
              <a:t>T</a:t>
            </a:r>
            <a:r>
              <a:rPr kumimoji="1" lang="ja-JP" altLang="en-US" sz="2800" dirty="0">
                <a:solidFill>
                  <a:schemeClr val="tx1"/>
                </a:solidFill>
                <a:latin typeface="+mn-ea"/>
              </a:rPr>
              <a:t>細胞の</a:t>
            </a:r>
            <a:r>
              <a:rPr kumimoji="1" lang="en-US" altLang="ja-JP" sz="2800" dirty="0">
                <a:solidFill>
                  <a:schemeClr val="tx1"/>
                </a:solidFill>
                <a:latin typeface="+mn-ea"/>
              </a:rPr>
              <a:t>PD-1</a:t>
            </a:r>
            <a:r>
              <a:rPr kumimoji="1" lang="ja-JP" altLang="en-US" sz="2800" dirty="0">
                <a:solidFill>
                  <a:schemeClr val="tx1"/>
                </a:solidFill>
                <a:latin typeface="+mn-ea"/>
              </a:rPr>
              <a:t>より先に 、がん細胞の</a:t>
            </a:r>
            <a:r>
              <a:rPr kumimoji="1" lang="en-US" altLang="ja-JP" sz="2800" dirty="0">
                <a:solidFill>
                  <a:schemeClr val="tx1"/>
                </a:solidFill>
                <a:latin typeface="+mn-ea"/>
              </a:rPr>
              <a:t>PD-L1</a:t>
            </a:r>
            <a:r>
              <a:rPr kumimoji="1" lang="ja-JP" altLang="en-US" sz="2800" dirty="0">
                <a:solidFill>
                  <a:schemeClr val="tx1"/>
                </a:solidFill>
                <a:latin typeface="+mn-ea"/>
              </a:rPr>
              <a:t>と結合することで、活性化した</a:t>
            </a:r>
            <a:r>
              <a:rPr kumimoji="1" lang="en-US" altLang="ja-JP" sz="2800" dirty="0">
                <a:solidFill>
                  <a:schemeClr val="tx1"/>
                </a:solidFill>
                <a:latin typeface="+mn-ea"/>
              </a:rPr>
              <a:t>T</a:t>
            </a:r>
            <a:r>
              <a:rPr kumimoji="1" lang="ja-JP" altLang="en-US" sz="2800" dirty="0">
                <a:solidFill>
                  <a:schemeClr val="tx1"/>
                </a:solidFill>
                <a:latin typeface="+mn-ea"/>
              </a:rPr>
              <a:t>細胞の</a:t>
            </a:r>
            <a:r>
              <a:rPr kumimoji="1" lang="en-US" altLang="ja-JP" sz="2800" dirty="0">
                <a:solidFill>
                  <a:schemeClr val="tx1"/>
                </a:solidFill>
                <a:latin typeface="+mn-ea"/>
              </a:rPr>
              <a:t>PD-1</a:t>
            </a:r>
            <a:r>
              <a:rPr kumimoji="1" lang="ja-JP" altLang="en-US" sz="2800" dirty="0">
                <a:solidFill>
                  <a:schemeClr val="tx1"/>
                </a:solidFill>
                <a:latin typeface="+mn-ea"/>
              </a:rPr>
              <a:t>との結合を阻害する。すると</a:t>
            </a:r>
            <a:r>
              <a:rPr kumimoji="1" lang="en-US" altLang="ja-JP" sz="2800" dirty="0">
                <a:solidFill>
                  <a:schemeClr val="tx1"/>
                </a:solidFill>
                <a:latin typeface="+mn-ea"/>
              </a:rPr>
              <a:t>T</a:t>
            </a:r>
            <a:r>
              <a:rPr kumimoji="1" lang="ja-JP" altLang="en-US" sz="2800" dirty="0">
                <a:solidFill>
                  <a:schemeClr val="tx1"/>
                </a:solidFill>
                <a:latin typeface="+mn-ea"/>
              </a:rPr>
              <a:t>細胞の働きが抑制されなくなり、</a:t>
            </a:r>
            <a:r>
              <a:rPr kumimoji="1" lang="en-US" altLang="ja-JP" sz="2800" dirty="0">
                <a:solidFill>
                  <a:schemeClr val="tx1"/>
                </a:solidFill>
                <a:latin typeface="+mn-ea"/>
              </a:rPr>
              <a:t>T</a:t>
            </a:r>
            <a:r>
              <a:rPr kumimoji="1" lang="ja-JP" altLang="en-US" sz="2800" dirty="0">
                <a:solidFill>
                  <a:schemeClr val="tx1"/>
                </a:solidFill>
                <a:latin typeface="+mn-ea"/>
              </a:rPr>
              <a:t>細胞ががん細胞を攻撃できるようになる</a:t>
            </a:r>
          </a:p>
        </p:txBody>
      </p:sp>
      <p:sp>
        <p:nvSpPr>
          <p:cNvPr id="17" name="テキスト ボックス 16">
            <a:extLst>
              <a:ext uri="{FF2B5EF4-FFF2-40B4-BE49-F238E27FC236}">
                <a16:creationId xmlns:a16="http://schemas.microsoft.com/office/drawing/2014/main" id="{2D9EE056-D38C-4C03-A25F-D49AD79B1125}"/>
              </a:ext>
            </a:extLst>
          </p:cNvPr>
          <p:cNvSpPr txBox="1"/>
          <p:nvPr/>
        </p:nvSpPr>
        <p:spPr>
          <a:xfrm>
            <a:off x="407926" y="1721256"/>
            <a:ext cx="1786232" cy="830997"/>
          </a:xfrm>
          <a:prstGeom prst="rect">
            <a:avLst/>
          </a:prstGeom>
          <a:noFill/>
        </p:spPr>
        <p:txBody>
          <a:bodyPr wrap="square" rtlCol="0">
            <a:spAutoFit/>
          </a:bodyPr>
          <a:lstStyle/>
          <a:p>
            <a:pPr algn="ctr"/>
            <a:r>
              <a:rPr kumimoji="1" lang="ja-JP" altLang="en-US" sz="2400" dirty="0"/>
              <a:t>活性化した</a:t>
            </a:r>
            <a:r>
              <a:rPr kumimoji="1" lang="en-US" altLang="ja-JP" sz="2400" dirty="0"/>
              <a:t>T</a:t>
            </a:r>
            <a:r>
              <a:rPr kumimoji="1" lang="ja-JP" altLang="en-US" sz="2400" dirty="0"/>
              <a:t>細胞</a:t>
            </a:r>
          </a:p>
        </p:txBody>
      </p:sp>
      <p:sp>
        <p:nvSpPr>
          <p:cNvPr id="18" name="テキスト ボックス 17">
            <a:extLst>
              <a:ext uri="{FF2B5EF4-FFF2-40B4-BE49-F238E27FC236}">
                <a16:creationId xmlns:a16="http://schemas.microsoft.com/office/drawing/2014/main" id="{D136D758-0F56-47BE-AA19-FA8D89BD03EF}"/>
              </a:ext>
            </a:extLst>
          </p:cNvPr>
          <p:cNvSpPr txBox="1"/>
          <p:nvPr/>
        </p:nvSpPr>
        <p:spPr>
          <a:xfrm>
            <a:off x="2671230" y="1869821"/>
            <a:ext cx="1786232" cy="461665"/>
          </a:xfrm>
          <a:prstGeom prst="rect">
            <a:avLst/>
          </a:prstGeom>
          <a:noFill/>
        </p:spPr>
        <p:txBody>
          <a:bodyPr wrap="square" rtlCol="0">
            <a:spAutoFit/>
          </a:bodyPr>
          <a:lstStyle/>
          <a:p>
            <a:pPr algn="ctr"/>
            <a:r>
              <a:rPr kumimoji="1" lang="ja-JP" altLang="en-US" sz="2400" dirty="0"/>
              <a:t>がん細胞</a:t>
            </a:r>
          </a:p>
        </p:txBody>
      </p:sp>
      <p:sp>
        <p:nvSpPr>
          <p:cNvPr id="19" name="テキスト ボックス 18">
            <a:extLst>
              <a:ext uri="{FF2B5EF4-FFF2-40B4-BE49-F238E27FC236}">
                <a16:creationId xmlns:a16="http://schemas.microsoft.com/office/drawing/2014/main" id="{0CFDDE71-DBEE-49C7-8E00-8084E81B1DDC}"/>
              </a:ext>
            </a:extLst>
          </p:cNvPr>
          <p:cNvSpPr txBox="1"/>
          <p:nvPr/>
        </p:nvSpPr>
        <p:spPr>
          <a:xfrm>
            <a:off x="1552273" y="3408689"/>
            <a:ext cx="2406025" cy="523220"/>
          </a:xfrm>
          <a:prstGeom prst="rect">
            <a:avLst/>
          </a:prstGeom>
          <a:noFill/>
        </p:spPr>
        <p:txBody>
          <a:bodyPr wrap="square" rtlCol="0">
            <a:spAutoFit/>
          </a:bodyPr>
          <a:lstStyle/>
          <a:p>
            <a:pPr algn="ctr"/>
            <a:r>
              <a:rPr kumimoji="1" lang="ja-JP" altLang="en-US" sz="2400" dirty="0"/>
              <a:t>抗</a:t>
            </a:r>
            <a:r>
              <a:rPr kumimoji="1" lang="en-US" altLang="ja-JP" sz="2800" dirty="0"/>
              <a:t>PD-L1</a:t>
            </a:r>
            <a:r>
              <a:rPr kumimoji="1" lang="ja-JP" altLang="en-US" sz="2400" dirty="0"/>
              <a:t>抗体薬</a:t>
            </a:r>
            <a:endParaRPr kumimoji="1" lang="en-US" altLang="ja-JP" sz="2400" dirty="0"/>
          </a:p>
        </p:txBody>
      </p:sp>
      <p:pic>
        <p:nvPicPr>
          <p:cNvPr id="20" name="図 19">
            <a:extLst>
              <a:ext uri="{FF2B5EF4-FFF2-40B4-BE49-F238E27FC236}">
                <a16:creationId xmlns:a16="http://schemas.microsoft.com/office/drawing/2014/main" id="{B2DEA369-2EC1-41C8-8626-F11440B132EB}"/>
              </a:ext>
            </a:extLst>
          </p:cNvPr>
          <p:cNvPicPr>
            <a:picLocks noChangeAspect="1"/>
          </p:cNvPicPr>
          <p:nvPr/>
        </p:nvPicPr>
        <p:blipFill>
          <a:blip r:embed="rId3"/>
          <a:stretch>
            <a:fillRect/>
          </a:stretch>
        </p:blipFill>
        <p:spPr>
          <a:xfrm>
            <a:off x="567649" y="4899150"/>
            <a:ext cx="2267907" cy="1461541"/>
          </a:xfrm>
          <a:prstGeom prst="rect">
            <a:avLst/>
          </a:prstGeom>
        </p:spPr>
      </p:pic>
      <p:sp>
        <p:nvSpPr>
          <p:cNvPr id="21" name="テキスト ボックス 20">
            <a:extLst>
              <a:ext uri="{FF2B5EF4-FFF2-40B4-BE49-F238E27FC236}">
                <a16:creationId xmlns:a16="http://schemas.microsoft.com/office/drawing/2014/main" id="{12C07596-D56B-427A-A052-02D71669E755}"/>
              </a:ext>
            </a:extLst>
          </p:cNvPr>
          <p:cNvSpPr txBox="1"/>
          <p:nvPr/>
        </p:nvSpPr>
        <p:spPr>
          <a:xfrm>
            <a:off x="2835556" y="5719936"/>
            <a:ext cx="1828800" cy="646331"/>
          </a:xfrm>
          <a:prstGeom prst="rect">
            <a:avLst/>
          </a:prstGeom>
          <a:noFill/>
        </p:spPr>
        <p:txBody>
          <a:bodyPr wrap="square" rtlCol="0">
            <a:spAutoFit/>
          </a:bodyPr>
          <a:lstStyle/>
          <a:p>
            <a:r>
              <a:rPr kumimoji="1" lang="ja-JP" altLang="en-US" dirty="0"/>
              <a:t>攻撃されて死滅したがん細胞</a:t>
            </a:r>
          </a:p>
        </p:txBody>
      </p:sp>
      <p:sp>
        <p:nvSpPr>
          <p:cNvPr id="22" name="矢印: 下 21">
            <a:extLst>
              <a:ext uri="{FF2B5EF4-FFF2-40B4-BE49-F238E27FC236}">
                <a16:creationId xmlns:a16="http://schemas.microsoft.com/office/drawing/2014/main" id="{50B12652-8D03-4715-B2AD-0A49758C25B4}"/>
              </a:ext>
            </a:extLst>
          </p:cNvPr>
          <p:cNvSpPr/>
          <p:nvPr/>
        </p:nvSpPr>
        <p:spPr>
          <a:xfrm>
            <a:off x="2151574" y="4171657"/>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弧 23">
            <a:extLst>
              <a:ext uri="{FF2B5EF4-FFF2-40B4-BE49-F238E27FC236}">
                <a16:creationId xmlns:a16="http://schemas.microsoft.com/office/drawing/2014/main" id="{0374806B-96B1-4188-A0E4-7DDC62559CAF}"/>
              </a:ext>
            </a:extLst>
          </p:cNvPr>
          <p:cNvSpPr/>
          <p:nvPr/>
        </p:nvSpPr>
        <p:spPr>
          <a:xfrm flipH="1">
            <a:off x="2396166" y="2484462"/>
            <a:ext cx="1131483" cy="1636340"/>
          </a:xfrm>
          <a:prstGeom prst="arc">
            <a:avLst>
              <a:gd name="adj1" fmla="val 17856241"/>
              <a:gd name="adj2" fmla="val 116341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3" name="図 22" descr="動物 が含まれている画像&#10;&#10;自動的に生成された説明">
            <a:extLst>
              <a:ext uri="{FF2B5EF4-FFF2-40B4-BE49-F238E27FC236}">
                <a16:creationId xmlns:a16="http://schemas.microsoft.com/office/drawing/2014/main" id="{C72BDD99-BA23-480F-9956-6103722AF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25002">
            <a:off x="2470448" y="2380786"/>
            <a:ext cx="349070" cy="392704"/>
          </a:xfrm>
          <a:prstGeom prst="rect">
            <a:avLst/>
          </a:prstGeom>
        </p:spPr>
      </p:pic>
    </p:spTree>
    <p:extLst>
      <p:ext uri="{BB962C8B-B14F-4D97-AF65-F5344CB8AC3E}">
        <p14:creationId xmlns:p14="http://schemas.microsoft.com/office/powerpoint/2010/main" val="34045706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DB00A50-29E1-41A8-86FE-490ED3CD2207}"/>
              </a:ext>
            </a:extLst>
          </p:cNvPr>
          <p:cNvSpPr txBox="1"/>
          <p:nvPr/>
        </p:nvSpPr>
        <p:spPr>
          <a:xfrm>
            <a:off x="984183" y="1932596"/>
            <a:ext cx="7175634" cy="2992807"/>
          </a:xfrm>
          <a:prstGeom prst="rect">
            <a:avLst/>
          </a:prstGeom>
          <a:noFill/>
        </p:spPr>
        <p:txBody>
          <a:bodyPr wrap="square" rtlCol="0">
            <a:spAutoFit/>
          </a:bodyPr>
          <a:lstStyle/>
          <a:p>
            <a:r>
              <a:rPr kumimoji="1" lang="en-US" altLang="ja-JP" sz="2800" dirty="0"/>
              <a:t>CTLA-4</a:t>
            </a:r>
            <a:r>
              <a:rPr kumimoji="1" lang="ja-JP" altLang="en-US" sz="2800" dirty="0"/>
              <a:t>、</a:t>
            </a:r>
            <a:r>
              <a:rPr kumimoji="1" lang="en-US" altLang="ja-JP" sz="2800" dirty="0"/>
              <a:t>PD-1</a:t>
            </a:r>
            <a:r>
              <a:rPr kumimoji="1" lang="ja-JP" altLang="en-US" sz="2800" dirty="0"/>
              <a:t>、</a:t>
            </a:r>
            <a:r>
              <a:rPr kumimoji="1" lang="en-US" altLang="ja-JP" sz="2800" dirty="0"/>
              <a:t>PD-L1</a:t>
            </a:r>
            <a:r>
              <a:rPr kumimoji="1" lang="ja-JP" altLang="en-US" sz="2800" dirty="0"/>
              <a:t>のほかにも</a:t>
            </a:r>
            <a:endParaRPr kumimoji="1" lang="en-US" altLang="ja-JP" sz="2800" dirty="0"/>
          </a:p>
          <a:p>
            <a:pPr>
              <a:lnSpc>
                <a:spcPct val="200000"/>
              </a:lnSpc>
            </a:pPr>
            <a:r>
              <a:rPr kumimoji="1" lang="ja-JP" altLang="en-US" sz="2800" dirty="0"/>
              <a:t>免疫細胞やがん細胞の表面にある約</a:t>
            </a:r>
            <a:r>
              <a:rPr kumimoji="1" lang="en-US" altLang="ja-JP" sz="2800" dirty="0"/>
              <a:t>10</a:t>
            </a:r>
            <a:r>
              <a:rPr kumimoji="1" lang="ja-JP" altLang="en-US" sz="2800" dirty="0"/>
              <a:t>種類の分子が、免疫チェックポイント分子として知られている。</a:t>
            </a:r>
          </a:p>
        </p:txBody>
      </p:sp>
    </p:spTree>
    <p:extLst>
      <p:ext uri="{BB962C8B-B14F-4D97-AF65-F5344CB8AC3E}">
        <p14:creationId xmlns:p14="http://schemas.microsoft.com/office/powerpoint/2010/main" val="12486530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A6CE9-7A4F-4D77-8BCC-3446F40E0171}"/>
              </a:ext>
            </a:extLst>
          </p:cNvPr>
          <p:cNvSpPr>
            <a:spLocks noGrp="1"/>
          </p:cNvSpPr>
          <p:nvPr>
            <p:ph type="title"/>
          </p:nvPr>
        </p:nvSpPr>
        <p:spPr>
          <a:xfrm>
            <a:off x="1536733" y="298385"/>
            <a:ext cx="6032032" cy="680036"/>
          </a:xfrm>
        </p:spPr>
        <p:txBody>
          <a:bodyPr>
            <a:normAutofit/>
          </a:bodyPr>
          <a:lstStyle/>
          <a:p>
            <a:r>
              <a:rPr lang="ja-JP" altLang="en-US" sz="3200" dirty="0">
                <a:latin typeface="+mn-ea"/>
                <a:ea typeface="+mn-ea"/>
              </a:rPr>
              <a:t>免疫チェックポイント阻害薬</a:t>
            </a:r>
            <a:endParaRPr kumimoji="1" lang="ja-JP" altLang="en-US" sz="3200" dirty="0">
              <a:latin typeface="+mn-ea"/>
              <a:ea typeface="+mn-ea"/>
            </a:endParaRPr>
          </a:p>
        </p:txBody>
      </p:sp>
      <p:sp>
        <p:nvSpPr>
          <p:cNvPr id="5" name="テキスト ボックス 4">
            <a:extLst>
              <a:ext uri="{FF2B5EF4-FFF2-40B4-BE49-F238E27FC236}">
                <a16:creationId xmlns:a16="http://schemas.microsoft.com/office/drawing/2014/main" id="{82C87984-D07B-4FB2-810C-6F9F62BE2696}"/>
              </a:ext>
            </a:extLst>
          </p:cNvPr>
          <p:cNvSpPr txBox="1"/>
          <p:nvPr/>
        </p:nvSpPr>
        <p:spPr>
          <a:xfrm>
            <a:off x="182879" y="1940946"/>
            <a:ext cx="8739739" cy="1815882"/>
          </a:xfrm>
          <a:prstGeom prst="rect">
            <a:avLst/>
          </a:prstGeom>
          <a:noFill/>
        </p:spPr>
        <p:txBody>
          <a:bodyPr wrap="square" rtlCol="0">
            <a:spAutoFit/>
          </a:bodyPr>
          <a:lstStyle/>
          <a:p>
            <a:pPr marL="457200" indent="-457200">
              <a:lnSpc>
                <a:spcPct val="150000"/>
              </a:lnSpc>
              <a:buClr>
                <a:schemeClr val="tx1"/>
              </a:buClr>
              <a:buFont typeface="Arial" panose="020B0604020202020204" pitchFamily="34" charset="0"/>
              <a:buChar char="•"/>
            </a:pPr>
            <a:r>
              <a:rPr kumimoji="1" lang="ja-JP" altLang="en-US" sz="2800" dirty="0"/>
              <a:t>がん細胞を直接殺すことはないが、免疫を高めることでがん細胞を間接的に減らす</a:t>
            </a:r>
            <a:endParaRPr kumimoji="1" lang="en-US" altLang="ja-JP" sz="2800" dirty="0"/>
          </a:p>
          <a:p>
            <a:pPr marL="285750" indent="-285750">
              <a:buClr>
                <a:schemeClr val="accent2"/>
              </a:buClr>
              <a:buFont typeface="Wingdings" panose="05000000000000000000" pitchFamily="2" charset="2"/>
              <a:buChar char="l"/>
            </a:pPr>
            <a:endParaRPr kumimoji="1" lang="ja-JP" altLang="en-US" sz="2800" dirty="0"/>
          </a:p>
        </p:txBody>
      </p:sp>
    </p:spTree>
    <p:extLst>
      <p:ext uri="{BB962C8B-B14F-4D97-AF65-F5344CB8AC3E}">
        <p14:creationId xmlns:p14="http://schemas.microsoft.com/office/powerpoint/2010/main" val="33331045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A6CE9-7A4F-4D77-8BCC-3446F40E0171}"/>
              </a:ext>
            </a:extLst>
          </p:cNvPr>
          <p:cNvSpPr>
            <a:spLocks noGrp="1"/>
          </p:cNvSpPr>
          <p:nvPr>
            <p:ph type="title"/>
          </p:nvPr>
        </p:nvSpPr>
        <p:spPr>
          <a:xfrm>
            <a:off x="1536733" y="298385"/>
            <a:ext cx="6032032" cy="680036"/>
          </a:xfrm>
        </p:spPr>
        <p:txBody>
          <a:bodyPr>
            <a:normAutofit/>
          </a:bodyPr>
          <a:lstStyle/>
          <a:p>
            <a:r>
              <a:rPr lang="ja-JP" altLang="en-US" sz="3200" dirty="0">
                <a:latin typeface="+mn-ea"/>
                <a:ea typeface="+mn-ea"/>
              </a:rPr>
              <a:t>免疫チェックポイント阻害薬</a:t>
            </a:r>
            <a:endParaRPr kumimoji="1" lang="ja-JP" altLang="en-US" sz="3200" dirty="0">
              <a:latin typeface="+mn-ea"/>
              <a:ea typeface="+mn-ea"/>
            </a:endParaRPr>
          </a:p>
        </p:txBody>
      </p:sp>
      <p:sp>
        <p:nvSpPr>
          <p:cNvPr id="3" name="テキスト ボックス 2">
            <a:extLst>
              <a:ext uri="{FF2B5EF4-FFF2-40B4-BE49-F238E27FC236}">
                <a16:creationId xmlns:a16="http://schemas.microsoft.com/office/drawing/2014/main" id="{6E6B8E30-8DE6-4A9C-9B75-8C3F0AB36977}"/>
              </a:ext>
            </a:extLst>
          </p:cNvPr>
          <p:cNvSpPr txBox="1"/>
          <p:nvPr/>
        </p:nvSpPr>
        <p:spPr>
          <a:xfrm>
            <a:off x="182879" y="1940946"/>
            <a:ext cx="8739739" cy="3754874"/>
          </a:xfrm>
          <a:prstGeom prst="rect">
            <a:avLst/>
          </a:prstGeom>
          <a:noFill/>
        </p:spPr>
        <p:txBody>
          <a:bodyPr wrap="square" rtlCol="0">
            <a:spAutoFit/>
          </a:bodyPr>
          <a:lstStyle/>
          <a:p>
            <a:pPr marL="457200" indent="-457200">
              <a:lnSpc>
                <a:spcPct val="150000"/>
              </a:lnSpc>
              <a:buClr>
                <a:schemeClr val="tx1"/>
              </a:buClr>
              <a:buFont typeface="Arial" panose="020B0604020202020204" pitchFamily="34" charset="0"/>
              <a:buChar char="•"/>
            </a:pPr>
            <a:r>
              <a:rPr kumimoji="1" lang="ja-JP" altLang="en-US" sz="2800" dirty="0"/>
              <a:t>がん細胞を直接殺すことはないが、免疫を高めることでがん細胞を間接的に減らす</a:t>
            </a:r>
            <a:endParaRPr kumimoji="1" lang="en-US" altLang="ja-JP" sz="2800" dirty="0"/>
          </a:p>
          <a:p>
            <a:pPr marL="457200" indent="-457200">
              <a:lnSpc>
                <a:spcPct val="150000"/>
              </a:lnSpc>
              <a:buClr>
                <a:schemeClr val="tx1"/>
              </a:buClr>
              <a:buFont typeface="Arial" panose="020B0604020202020204" pitchFamily="34" charset="0"/>
              <a:buChar char="•"/>
            </a:pPr>
            <a:r>
              <a:rPr kumimoji="1" lang="ja-JP" altLang="en-US" sz="2800" dirty="0"/>
              <a:t>免疫を高めることでがん細胞を間接的に減らすため、がんの種類に限らず、効果があると期待されている</a:t>
            </a:r>
            <a:endParaRPr kumimoji="1" lang="en-US" altLang="ja-JP" sz="2800" dirty="0"/>
          </a:p>
          <a:p>
            <a:pPr marL="285750" indent="-285750">
              <a:buClr>
                <a:schemeClr val="accent2"/>
              </a:buClr>
              <a:buFont typeface="Wingdings" panose="05000000000000000000" pitchFamily="2" charset="2"/>
              <a:buChar char="l"/>
            </a:pPr>
            <a:endParaRPr kumimoji="1" lang="ja-JP" altLang="en-US" sz="2800" dirty="0"/>
          </a:p>
        </p:txBody>
      </p:sp>
    </p:spTree>
    <p:extLst>
      <p:ext uri="{BB962C8B-B14F-4D97-AF65-F5344CB8AC3E}">
        <p14:creationId xmlns:p14="http://schemas.microsoft.com/office/powerpoint/2010/main" val="38841956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A6CE9-7A4F-4D77-8BCC-3446F40E0171}"/>
              </a:ext>
            </a:extLst>
          </p:cNvPr>
          <p:cNvSpPr>
            <a:spLocks noGrp="1"/>
          </p:cNvSpPr>
          <p:nvPr>
            <p:ph type="title"/>
          </p:nvPr>
        </p:nvSpPr>
        <p:spPr>
          <a:xfrm>
            <a:off x="1536733" y="298385"/>
            <a:ext cx="6032032" cy="680036"/>
          </a:xfrm>
        </p:spPr>
        <p:txBody>
          <a:bodyPr>
            <a:normAutofit/>
          </a:bodyPr>
          <a:lstStyle/>
          <a:p>
            <a:r>
              <a:rPr lang="ja-JP" altLang="en-US" sz="3200" dirty="0">
                <a:latin typeface="+mn-ea"/>
                <a:ea typeface="+mn-ea"/>
              </a:rPr>
              <a:t>免疫チェックポイント阻害薬</a:t>
            </a:r>
            <a:endParaRPr kumimoji="1" lang="ja-JP" altLang="en-US" sz="3200" dirty="0">
              <a:latin typeface="+mn-ea"/>
              <a:ea typeface="+mn-ea"/>
            </a:endParaRPr>
          </a:p>
        </p:txBody>
      </p:sp>
      <p:sp>
        <p:nvSpPr>
          <p:cNvPr id="3" name="テキスト ボックス 2">
            <a:extLst>
              <a:ext uri="{FF2B5EF4-FFF2-40B4-BE49-F238E27FC236}">
                <a16:creationId xmlns:a16="http://schemas.microsoft.com/office/drawing/2014/main" id="{6E6B8E30-8DE6-4A9C-9B75-8C3F0AB36977}"/>
              </a:ext>
            </a:extLst>
          </p:cNvPr>
          <p:cNvSpPr txBox="1"/>
          <p:nvPr/>
        </p:nvSpPr>
        <p:spPr>
          <a:xfrm>
            <a:off x="182879" y="862917"/>
            <a:ext cx="8739739" cy="3108543"/>
          </a:xfrm>
          <a:prstGeom prst="rect">
            <a:avLst/>
          </a:prstGeom>
          <a:noFill/>
        </p:spPr>
        <p:txBody>
          <a:bodyPr wrap="square" rtlCol="0">
            <a:spAutoFit/>
          </a:bodyPr>
          <a:lstStyle/>
          <a:p>
            <a:pPr marL="457200" indent="-457200">
              <a:lnSpc>
                <a:spcPct val="150000"/>
              </a:lnSpc>
              <a:buClr>
                <a:schemeClr val="tx1"/>
              </a:buClr>
              <a:buFont typeface="Arial" panose="020B0604020202020204" pitchFamily="34" charset="0"/>
              <a:buChar char="•"/>
            </a:pPr>
            <a:r>
              <a:rPr kumimoji="1" lang="ja-JP" altLang="en-US" sz="2800" dirty="0"/>
              <a:t>臨床試験に参加した患者さんの人数も比較的少ないため、承認後に使用した全例について、効果や副作用を調べる使用成績調査（市販後の調査）が行われている</a:t>
            </a:r>
          </a:p>
          <a:p>
            <a:pPr marL="285750" indent="-285750">
              <a:buClr>
                <a:schemeClr val="accent2"/>
              </a:buClr>
              <a:buFont typeface="Wingdings" panose="05000000000000000000" pitchFamily="2" charset="2"/>
              <a:buChar char="l"/>
            </a:pPr>
            <a:endParaRPr kumimoji="1" lang="ja-JP" altLang="en-US" sz="2800" dirty="0"/>
          </a:p>
        </p:txBody>
      </p:sp>
    </p:spTree>
    <p:extLst>
      <p:ext uri="{BB962C8B-B14F-4D97-AF65-F5344CB8AC3E}">
        <p14:creationId xmlns:p14="http://schemas.microsoft.com/office/powerpoint/2010/main" val="14303948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A6CE9-7A4F-4D77-8BCC-3446F40E0171}"/>
              </a:ext>
            </a:extLst>
          </p:cNvPr>
          <p:cNvSpPr>
            <a:spLocks noGrp="1"/>
          </p:cNvSpPr>
          <p:nvPr>
            <p:ph type="title"/>
          </p:nvPr>
        </p:nvSpPr>
        <p:spPr>
          <a:xfrm>
            <a:off x="1536733" y="298385"/>
            <a:ext cx="6032032" cy="680036"/>
          </a:xfrm>
        </p:spPr>
        <p:txBody>
          <a:bodyPr>
            <a:normAutofit/>
          </a:bodyPr>
          <a:lstStyle/>
          <a:p>
            <a:r>
              <a:rPr lang="ja-JP" altLang="en-US" sz="3200" dirty="0">
                <a:latin typeface="+mn-ea"/>
                <a:ea typeface="+mn-ea"/>
              </a:rPr>
              <a:t>免疫チェックポイント阻害薬</a:t>
            </a:r>
            <a:endParaRPr kumimoji="1" lang="ja-JP" altLang="en-US" sz="3200" dirty="0">
              <a:latin typeface="+mn-ea"/>
              <a:ea typeface="+mn-ea"/>
            </a:endParaRPr>
          </a:p>
        </p:txBody>
      </p:sp>
      <p:sp>
        <p:nvSpPr>
          <p:cNvPr id="4" name="テキスト ボックス 3">
            <a:extLst>
              <a:ext uri="{FF2B5EF4-FFF2-40B4-BE49-F238E27FC236}">
                <a16:creationId xmlns:a16="http://schemas.microsoft.com/office/drawing/2014/main" id="{872295F3-D999-4C51-B05A-0D69CA2FC896}"/>
              </a:ext>
            </a:extLst>
          </p:cNvPr>
          <p:cNvSpPr txBox="1"/>
          <p:nvPr/>
        </p:nvSpPr>
        <p:spPr>
          <a:xfrm>
            <a:off x="182879" y="862917"/>
            <a:ext cx="8739739" cy="634019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kumimoji="1" lang="ja-JP" altLang="en-US" sz="2800" dirty="0"/>
              <a:t>臨床試験に参加した患者さんの人数も比較的少ないため、承認後に使用した全例について、効果や副作用を調べる使用成績調査（市販後の調査）が行われている</a:t>
            </a:r>
          </a:p>
          <a:p>
            <a:pPr marL="457200" indent="-457200">
              <a:lnSpc>
                <a:spcPct val="150000"/>
              </a:lnSpc>
              <a:buFont typeface="Arial" panose="020B0604020202020204" pitchFamily="34" charset="0"/>
              <a:buChar char="•"/>
            </a:pPr>
            <a:r>
              <a:rPr kumimoji="1" lang="ja-JP" altLang="en-US" sz="2800" dirty="0"/>
              <a:t>この療法をいつまで続けるべきかも、現段階でははっきりしていない。</a:t>
            </a:r>
            <a:endParaRPr kumimoji="1" lang="en-US" altLang="ja-JP" sz="2800" dirty="0"/>
          </a:p>
          <a:p>
            <a:pPr marL="285750" indent="-285750">
              <a:lnSpc>
                <a:spcPct val="150000"/>
              </a:lnSpc>
              <a:buClr>
                <a:schemeClr val="accent2"/>
              </a:buClr>
              <a:buFont typeface="Wingdings" panose="05000000000000000000" pitchFamily="2" charset="2"/>
              <a:buChar char="l"/>
            </a:pPr>
            <a:endParaRPr kumimoji="1" lang="en-US" altLang="ja-JP" sz="2800" dirty="0"/>
          </a:p>
          <a:p>
            <a:pPr marL="285750" indent="-285750">
              <a:lnSpc>
                <a:spcPct val="150000"/>
              </a:lnSpc>
              <a:buClr>
                <a:schemeClr val="accent2"/>
              </a:buClr>
              <a:buFont typeface="Wingdings" panose="05000000000000000000" pitchFamily="2" charset="2"/>
              <a:buChar char="l"/>
            </a:pPr>
            <a:endParaRPr kumimoji="1" lang="en-US" altLang="ja-JP" sz="2800" dirty="0"/>
          </a:p>
          <a:p>
            <a:pPr marL="285750" indent="-285750">
              <a:lnSpc>
                <a:spcPct val="150000"/>
              </a:lnSpc>
              <a:buClr>
                <a:schemeClr val="accent2"/>
              </a:buClr>
              <a:buFont typeface="Wingdings" panose="05000000000000000000" pitchFamily="2" charset="2"/>
              <a:buChar char="l"/>
            </a:pPr>
            <a:endParaRPr kumimoji="1" lang="ja-JP" altLang="en-US" sz="2800" dirty="0"/>
          </a:p>
          <a:p>
            <a:pPr marL="285750" indent="-285750">
              <a:buClr>
                <a:schemeClr val="accent2"/>
              </a:buClr>
              <a:buFont typeface="Wingdings" panose="05000000000000000000" pitchFamily="2" charset="2"/>
              <a:buChar char="l"/>
            </a:pPr>
            <a:endParaRPr kumimoji="1" lang="ja-JP" altLang="en-US" sz="2800" dirty="0"/>
          </a:p>
        </p:txBody>
      </p:sp>
    </p:spTree>
    <p:extLst>
      <p:ext uri="{BB962C8B-B14F-4D97-AF65-F5344CB8AC3E}">
        <p14:creationId xmlns:p14="http://schemas.microsoft.com/office/powerpoint/2010/main" val="8302261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A6CE9-7A4F-4D77-8BCC-3446F40E0171}"/>
              </a:ext>
            </a:extLst>
          </p:cNvPr>
          <p:cNvSpPr>
            <a:spLocks noGrp="1"/>
          </p:cNvSpPr>
          <p:nvPr>
            <p:ph type="title"/>
          </p:nvPr>
        </p:nvSpPr>
        <p:spPr>
          <a:xfrm>
            <a:off x="1536733" y="298385"/>
            <a:ext cx="6032032" cy="680036"/>
          </a:xfrm>
        </p:spPr>
        <p:txBody>
          <a:bodyPr>
            <a:normAutofit/>
          </a:bodyPr>
          <a:lstStyle/>
          <a:p>
            <a:r>
              <a:rPr lang="ja-JP" altLang="en-US" sz="3200" dirty="0">
                <a:latin typeface="+mn-ea"/>
                <a:ea typeface="+mn-ea"/>
              </a:rPr>
              <a:t>免疫チェックポイント阻害薬</a:t>
            </a:r>
            <a:endParaRPr kumimoji="1" lang="ja-JP" altLang="en-US" sz="3200" dirty="0">
              <a:latin typeface="+mn-ea"/>
              <a:ea typeface="+mn-ea"/>
            </a:endParaRPr>
          </a:p>
        </p:txBody>
      </p:sp>
      <p:sp>
        <p:nvSpPr>
          <p:cNvPr id="4" name="テキスト ボックス 3">
            <a:extLst>
              <a:ext uri="{FF2B5EF4-FFF2-40B4-BE49-F238E27FC236}">
                <a16:creationId xmlns:a16="http://schemas.microsoft.com/office/drawing/2014/main" id="{7FEAB709-8339-46D3-BB16-33D6C06524B9}"/>
              </a:ext>
            </a:extLst>
          </p:cNvPr>
          <p:cNvSpPr txBox="1"/>
          <p:nvPr/>
        </p:nvSpPr>
        <p:spPr>
          <a:xfrm>
            <a:off x="182879" y="862917"/>
            <a:ext cx="8739739" cy="698652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kumimoji="1" lang="ja-JP" altLang="en-US" sz="2800" dirty="0"/>
              <a:t>臨床試験に参加した患者さんの人数も比較的少ないため、承認後に使用した全例について、効果や副作用を調べる使用成績調査（市販後の調査）が行われている</a:t>
            </a:r>
          </a:p>
          <a:p>
            <a:pPr marL="457200" indent="-457200">
              <a:lnSpc>
                <a:spcPct val="150000"/>
              </a:lnSpc>
              <a:buFont typeface="Arial" panose="020B0604020202020204" pitchFamily="34" charset="0"/>
              <a:buChar char="•"/>
            </a:pPr>
            <a:r>
              <a:rPr kumimoji="1" lang="ja-JP" altLang="en-US" sz="2800" dirty="0"/>
              <a:t>この療法をいつまで続けるべきかも、現段階でははっきりしていない。</a:t>
            </a:r>
            <a:endParaRPr kumimoji="1" lang="en-US" altLang="ja-JP" sz="2800" dirty="0"/>
          </a:p>
          <a:p>
            <a:pPr marL="457200" indent="-457200">
              <a:lnSpc>
                <a:spcPct val="150000"/>
              </a:lnSpc>
              <a:buFont typeface="Arial" panose="020B0604020202020204" pitchFamily="34" charset="0"/>
              <a:buChar char="•"/>
            </a:pPr>
            <a:r>
              <a:rPr kumimoji="1" lang="ja-JP" altLang="en-US" sz="2800" dirty="0"/>
              <a:t>抵抗性が出てくることも確認されている</a:t>
            </a:r>
            <a:endParaRPr kumimoji="1" lang="en-US" altLang="ja-JP" sz="2800" dirty="0"/>
          </a:p>
          <a:p>
            <a:pPr marL="285750" indent="-285750">
              <a:lnSpc>
                <a:spcPct val="150000"/>
              </a:lnSpc>
              <a:buClr>
                <a:schemeClr val="accent2"/>
              </a:buClr>
              <a:buFont typeface="Wingdings" panose="05000000000000000000" pitchFamily="2" charset="2"/>
              <a:buChar char="l"/>
            </a:pPr>
            <a:endParaRPr kumimoji="1" lang="en-US" altLang="ja-JP" sz="2800" dirty="0"/>
          </a:p>
          <a:p>
            <a:pPr marL="285750" indent="-285750">
              <a:lnSpc>
                <a:spcPct val="150000"/>
              </a:lnSpc>
              <a:buClr>
                <a:schemeClr val="accent2"/>
              </a:buClr>
              <a:buFont typeface="Wingdings" panose="05000000000000000000" pitchFamily="2" charset="2"/>
              <a:buChar char="l"/>
            </a:pPr>
            <a:endParaRPr kumimoji="1" lang="en-US" altLang="ja-JP" sz="2800" dirty="0"/>
          </a:p>
          <a:p>
            <a:pPr marL="285750" indent="-285750">
              <a:lnSpc>
                <a:spcPct val="150000"/>
              </a:lnSpc>
              <a:buClr>
                <a:schemeClr val="accent2"/>
              </a:buClr>
              <a:buFont typeface="Wingdings" panose="05000000000000000000" pitchFamily="2" charset="2"/>
              <a:buChar char="l"/>
            </a:pPr>
            <a:endParaRPr kumimoji="1" lang="ja-JP" altLang="en-US" sz="2800" dirty="0"/>
          </a:p>
          <a:p>
            <a:pPr marL="285750" indent="-285750">
              <a:buClr>
                <a:schemeClr val="accent2"/>
              </a:buClr>
              <a:buFont typeface="Wingdings" panose="05000000000000000000" pitchFamily="2" charset="2"/>
              <a:buChar char="l"/>
            </a:pPr>
            <a:endParaRPr kumimoji="1" lang="ja-JP" altLang="en-US" sz="2800" dirty="0"/>
          </a:p>
        </p:txBody>
      </p:sp>
    </p:spTree>
    <p:extLst>
      <p:ext uri="{BB962C8B-B14F-4D97-AF65-F5344CB8AC3E}">
        <p14:creationId xmlns:p14="http://schemas.microsoft.com/office/powerpoint/2010/main" val="11775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B1394-F7D2-40F8-920C-0EFC8C16B3CF}"/>
              </a:ext>
            </a:extLst>
          </p:cNvPr>
          <p:cNvSpPr>
            <a:spLocks noGrp="1"/>
          </p:cNvSpPr>
          <p:nvPr>
            <p:ph type="title"/>
          </p:nvPr>
        </p:nvSpPr>
        <p:spPr>
          <a:xfrm>
            <a:off x="2309812" y="573525"/>
            <a:ext cx="4524375" cy="1077219"/>
          </a:xfrm>
        </p:spPr>
        <p:txBody>
          <a:bodyPr>
            <a:normAutofit/>
          </a:bodyPr>
          <a:lstStyle/>
          <a:p>
            <a:r>
              <a:rPr kumimoji="1" lang="ja-JP" altLang="en-US" sz="3600" b="1" dirty="0">
                <a:latin typeface="+mn-ea"/>
                <a:ea typeface="+mn-ea"/>
              </a:rPr>
              <a:t>自然免疫と獲得免疫</a:t>
            </a:r>
          </a:p>
        </p:txBody>
      </p:sp>
      <p:sp>
        <p:nvSpPr>
          <p:cNvPr id="3" name="テキスト ボックス 2">
            <a:extLst>
              <a:ext uri="{FF2B5EF4-FFF2-40B4-BE49-F238E27FC236}">
                <a16:creationId xmlns:a16="http://schemas.microsoft.com/office/drawing/2014/main" id="{13DBF297-6F55-4183-9271-ACD9C6531F47}"/>
              </a:ext>
            </a:extLst>
          </p:cNvPr>
          <p:cNvSpPr txBox="1"/>
          <p:nvPr/>
        </p:nvSpPr>
        <p:spPr>
          <a:xfrm>
            <a:off x="514351" y="1838325"/>
            <a:ext cx="2800349" cy="2062103"/>
          </a:xfrm>
          <a:prstGeom prst="rect">
            <a:avLst/>
          </a:prstGeom>
          <a:noFill/>
        </p:spPr>
        <p:txBody>
          <a:bodyPr wrap="square" rtlCol="0">
            <a:spAutoFit/>
          </a:bodyPr>
          <a:lstStyle/>
          <a:p>
            <a:pPr marL="457200" indent="-457200">
              <a:buClr>
                <a:schemeClr val="accent2"/>
              </a:buClr>
              <a:buFont typeface="Wingdings" panose="05000000000000000000" pitchFamily="2" charset="2"/>
              <a:buChar char="l"/>
            </a:pPr>
            <a:r>
              <a:rPr kumimoji="1" lang="ja-JP" altLang="en-US" sz="3200" dirty="0">
                <a:latin typeface="+mn-ea"/>
              </a:rPr>
              <a:t>自然免疫</a:t>
            </a:r>
            <a:r>
              <a:rPr kumimoji="1" lang="en-US" altLang="ja-JP" sz="3200" dirty="0">
                <a:latin typeface="+mn-ea"/>
              </a:rPr>
              <a:t>…</a:t>
            </a:r>
          </a:p>
          <a:p>
            <a:pPr marL="457200" indent="-457200">
              <a:buClr>
                <a:schemeClr val="accent2"/>
              </a:buClr>
              <a:buFont typeface="Wingdings" panose="05000000000000000000" pitchFamily="2" charset="2"/>
              <a:buChar char="l"/>
            </a:pPr>
            <a:endParaRPr kumimoji="1" lang="en-US" altLang="ja-JP" sz="3200" dirty="0">
              <a:latin typeface="+mn-ea"/>
            </a:endParaRPr>
          </a:p>
          <a:p>
            <a:pPr>
              <a:buClr>
                <a:schemeClr val="accent2"/>
              </a:buClr>
            </a:pPr>
            <a:endParaRPr kumimoji="1" lang="en-US" altLang="ja-JP" sz="3200" dirty="0">
              <a:latin typeface="+mn-ea"/>
            </a:endParaRPr>
          </a:p>
          <a:p>
            <a:pPr marL="457200" indent="-457200">
              <a:buClr>
                <a:schemeClr val="accent2"/>
              </a:buClr>
              <a:buFont typeface="Wingdings" panose="05000000000000000000" pitchFamily="2" charset="2"/>
              <a:buChar char="l"/>
            </a:pPr>
            <a:r>
              <a:rPr kumimoji="1" lang="ja-JP" altLang="en-US" sz="3200" dirty="0">
                <a:latin typeface="+mn-ea"/>
              </a:rPr>
              <a:t>獲得免疫</a:t>
            </a:r>
            <a:r>
              <a:rPr kumimoji="1" lang="en-US" altLang="ja-JP" sz="3200" dirty="0">
                <a:latin typeface="+mn-ea"/>
              </a:rPr>
              <a:t>…</a:t>
            </a:r>
            <a:endParaRPr kumimoji="1" lang="ja-JP" altLang="en-US" sz="3200" dirty="0">
              <a:latin typeface="+mn-ea"/>
            </a:endParaRPr>
          </a:p>
        </p:txBody>
      </p:sp>
      <p:sp>
        <p:nvSpPr>
          <p:cNvPr id="4" name="テキスト ボックス 3">
            <a:extLst>
              <a:ext uri="{FF2B5EF4-FFF2-40B4-BE49-F238E27FC236}">
                <a16:creationId xmlns:a16="http://schemas.microsoft.com/office/drawing/2014/main" id="{AC4022A6-33E2-48CF-B1A0-23904D596BE9}"/>
              </a:ext>
            </a:extLst>
          </p:cNvPr>
          <p:cNvSpPr txBox="1"/>
          <p:nvPr/>
        </p:nvSpPr>
        <p:spPr>
          <a:xfrm>
            <a:off x="3200399" y="1792219"/>
            <a:ext cx="5429250" cy="1077218"/>
          </a:xfrm>
          <a:prstGeom prst="rect">
            <a:avLst/>
          </a:prstGeom>
          <a:noFill/>
        </p:spPr>
        <p:txBody>
          <a:bodyPr wrap="square" rtlCol="0">
            <a:spAutoFit/>
          </a:bodyPr>
          <a:lstStyle/>
          <a:p>
            <a:r>
              <a:rPr kumimoji="1" lang="ja-JP" altLang="en-US" sz="3200" dirty="0">
                <a:latin typeface="+mn-ea"/>
              </a:rPr>
              <a:t>体内に備わっていて、侵入してきた異物とすぐに闘う</a:t>
            </a:r>
          </a:p>
        </p:txBody>
      </p:sp>
      <p:sp>
        <p:nvSpPr>
          <p:cNvPr id="5" name="テキスト ボックス 4">
            <a:extLst>
              <a:ext uri="{FF2B5EF4-FFF2-40B4-BE49-F238E27FC236}">
                <a16:creationId xmlns:a16="http://schemas.microsoft.com/office/drawing/2014/main" id="{44DDA378-56C4-4CAD-9634-6A8F5BD23E86}"/>
              </a:ext>
            </a:extLst>
          </p:cNvPr>
          <p:cNvSpPr txBox="1"/>
          <p:nvPr/>
        </p:nvSpPr>
        <p:spPr>
          <a:xfrm>
            <a:off x="3200399" y="3277612"/>
            <a:ext cx="5429250" cy="3046988"/>
          </a:xfrm>
          <a:prstGeom prst="rect">
            <a:avLst/>
          </a:prstGeom>
          <a:noFill/>
        </p:spPr>
        <p:txBody>
          <a:bodyPr wrap="square" rtlCol="0">
            <a:spAutoFit/>
          </a:bodyPr>
          <a:lstStyle/>
          <a:p>
            <a:r>
              <a:rPr kumimoji="1" lang="ja-JP" altLang="en-US" sz="3200" dirty="0">
                <a:latin typeface="+mn-ea"/>
              </a:rPr>
              <a:t>自然免疫からもらった情報を用いて、ある異物を特定し、</a:t>
            </a:r>
            <a:r>
              <a:rPr kumimoji="1" lang="en-US" altLang="ja-JP" sz="3200" dirty="0">
                <a:latin typeface="+mn-ea"/>
              </a:rPr>
              <a:t>T</a:t>
            </a:r>
            <a:r>
              <a:rPr kumimoji="1" lang="ja-JP" altLang="en-US" sz="3200" dirty="0">
                <a:latin typeface="+mn-ea"/>
              </a:rPr>
              <a:t>細胞と</a:t>
            </a:r>
            <a:r>
              <a:rPr kumimoji="1" lang="en-US" altLang="ja-JP" sz="3200" dirty="0">
                <a:latin typeface="+mn-ea"/>
              </a:rPr>
              <a:t>B</a:t>
            </a:r>
            <a:r>
              <a:rPr kumimoji="1" lang="ja-JP" altLang="en-US" sz="3200" dirty="0">
                <a:latin typeface="+mn-ea"/>
              </a:rPr>
              <a:t>細胞を増やして強力に闘い、さらにその異物を記憶して再度の侵入に備える</a:t>
            </a:r>
          </a:p>
        </p:txBody>
      </p:sp>
      <p:sp>
        <p:nvSpPr>
          <p:cNvPr id="7" name="思考の吹き出し: 雲形 6">
            <a:extLst>
              <a:ext uri="{FF2B5EF4-FFF2-40B4-BE49-F238E27FC236}">
                <a16:creationId xmlns:a16="http://schemas.microsoft.com/office/drawing/2014/main" id="{D2276787-6199-4CAD-9EAA-E94ABFE370D0}"/>
              </a:ext>
            </a:extLst>
          </p:cNvPr>
          <p:cNvSpPr/>
          <p:nvPr/>
        </p:nvSpPr>
        <p:spPr>
          <a:xfrm>
            <a:off x="257174" y="2829006"/>
            <a:ext cx="8629649" cy="3455469"/>
          </a:xfrm>
          <a:prstGeom prst="cloudCallout">
            <a:avLst>
              <a:gd name="adj1" fmla="val -33070"/>
              <a:gd name="adj2" fmla="val -59227"/>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自然免疫にも獲得免疫にも「自己」と「非自己」（異物）を見分け、異物でも食べ物のように体に必要なものは攻撃しないシステムが備わっている</a:t>
            </a:r>
          </a:p>
        </p:txBody>
      </p:sp>
    </p:spTree>
    <p:extLst>
      <p:ext uri="{BB962C8B-B14F-4D97-AF65-F5344CB8AC3E}">
        <p14:creationId xmlns:p14="http://schemas.microsoft.com/office/powerpoint/2010/main" val="34175803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A6CE9-7A4F-4D77-8BCC-3446F40E0171}"/>
              </a:ext>
            </a:extLst>
          </p:cNvPr>
          <p:cNvSpPr>
            <a:spLocks noGrp="1"/>
          </p:cNvSpPr>
          <p:nvPr>
            <p:ph type="title"/>
          </p:nvPr>
        </p:nvSpPr>
        <p:spPr>
          <a:xfrm>
            <a:off x="1536733" y="298385"/>
            <a:ext cx="6032032" cy="680036"/>
          </a:xfrm>
        </p:spPr>
        <p:txBody>
          <a:bodyPr>
            <a:normAutofit/>
          </a:bodyPr>
          <a:lstStyle/>
          <a:p>
            <a:r>
              <a:rPr lang="ja-JP" altLang="en-US" sz="3200" dirty="0">
                <a:latin typeface="+mn-ea"/>
                <a:ea typeface="+mn-ea"/>
              </a:rPr>
              <a:t>免疫チェックポイント阻害薬</a:t>
            </a:r>
            <a:endParaRPr kumimoji="1" lang="ja-JP" altLang="en-US" sz="3200" dirty="0">
              <a:latin typeface="+mn-ea"/>
              <a:ea typeface="+mn-ea"/>
            </a:endParaRPr>
          </a:p>
        </p:txBody>
      </p:sp>
      <p:sp>
        <p:nvSpPr>
          <p:cNvPr id="3" name="テキスト ボックス 2">
            <a:extLst>
              <a:ext uri="{FF2B5EF4-FFF2-40B4-BE49-F238E27FC236}">
                <a16:creationId xmlns:a16="http://schemas.microsoft.com/office/drawing/2014/main" id="{6E6B8E30-8DE6-4A9C-9B75-8C3F0AB36977}"/>
              </a:ext>
            </a:extLst>
          </p:cNvPr>
          <p:cNvSpPr txBox="1"/>
          <p:nvPr/>
        </p:nvSpPr>
        <p:spPr>
          <a:xfrm>
            <a:off x="182879" y="862917"/>
            <a:ext cx="8739739" cy="827919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kumimoji="1" lang="ja-JP" altLang="en-US" sz="2800" dirty="0"/>
              <a:t>臨床試験に参加した患者さんの人数も比較的少ないため、承認後に使用した全例について、効果や副作用を調べる使用成績調査（市販後の調査）が行われている</a:t>
            </a:r>
          </a:p>
          <a:p>
            <a:pPr marL="457200" indent="-457200">
              <a:lnSpc>
                <a:spcPct val="150000"/>
              </a:lnSpc>
              <a:buFont typeface="Arial" panose="020B0604020202020204" pitchFamily="34" charset="0"/>
              <a:buChar char="•"/>
            </a:pPr>
            <a:r>
              <a:rPr kumimoji="1" lang="ja-JP" altLang="en-US" sz="2800" dirty="0"/>
              <a:t>この療法をいつまで続けるべきかも、現段階でははっきりしていない。</a:t>
            </a:r>
            <a:endParaRPr kumimoji="1" lang="en-US" altLang="ja-JP" sz="2800" dirty="0"/>
          </a:p>
          <a:p>
            <a:pPr marL="457200" indent="-457200">
              <a:lnSpc>
                <a:spcPct val="150000"/>
              </a:lnSpc>
              <a:buFont typeface="Arial" panose="020B0604020202020204" pitchFamily="34" charset="0"/>
              <a:buChar char="•"/>
            </a:pPr>
            <a:r>
              <a:rPr kumimoji="1" lang="ja-JP" altLang="en-US" sz="2800" dirty="0"/>
              <a:t>抵抗性が出てくることも確認されている</a:t>
            </a:r>
            <a:endParaRPr kumimoji="1" lang="en-US" altLang="ja-JP" sz="2800" dirty="0"/>
          </a:p>
          <a:p>
            <a:pPr marL="457200" indent="-457200">
              <a:lnSpc>
                <a:spcPct val="150000"/>
              </a:lnSpc>
              <a:buFont typeface="Arial" panose="020B0604020202020204" pitchFamily="34" charset="0"/>
              <a:buChar char="•"/>
            </a:pPr>
            <a:r>
              <a:rPr kumimoji="1" lang="ja-JP" altLang="en-US" sz="2800" dirty="0"/>
              <a:t>ほかの治療法に変えるタイミングを逸する可能性もあり、患者と医療スタッフの間での相談が必要</a:t>
            </a:r>
            <a:endParaRPr kumimoji="1" lang="en-US" altLang="ja-JP" sz="2800" dirty="0"/>
          </a:p>
          <a:p>
            <a:pPr marL="285750" indent="-285750">
              <a:lnSpc>
                <a:spcPct val="150000"/>
              </a:lnSpc>
              <a:buClr>
                <a:schemeClr val="accent2"/>
              </a:buClr>
              <a:buFont typeface="Wingdings" panose="05000000000000000000" pitchFamily="2" charset="2"/>
              <a:buChar char="l"/>
            </a:pPr>
            <a:endParaRPr kumimoji="1" lang="en-US" altLang="ja-JP" sz="2800" dirty="0"/>
          </a:p>
          <a:p>
            <a:pPr marL="285750" indent="-285750">
              <a:lnSpc>
                <a:spcPct val="150000"/>
              </a:lnSpc>
              <a:buClr>
                <a:schemeClr val="accent2"/>
              </a:buClr>
              <a:buFont typeface="Wingdings" panose="05000000000000000000" pitchFamily="2" charset="2"/>
              <a:buChar char="l"/>
            </a:pPr>
            <a:endParaRPr kumimoji="1" lang="en-US" altLang="ja-JP" sz="2800" dirty="0"/>
          </a:p>
          <a:p>
            <a:pPr marL="285750" indent="-285750">
              <a:lnSpc>
                <a:spcPct val="150000"/>
              </a:lnSpc>
              <a:buClr>
                <a:schemeClr val="accent2"/>
              </a:buClr>
              <a:buFont typeface="Wingdings" panose="05000000000000000000" pitchFamily="2" charset="2"/>
              <a:buChar char="l"/>
            </a:pPr>
            <a:endParaRPr kumimoji="1" lang="ja-JP" altLang="en-US" sz="2800" dirty="0"/>
          </a:p>
          <a:p>
            <a:pPr marL="285750" indent="-285750">
              <a:buClr>
                <a:schemeClr val="accent2"/>
              </a:buClr>
              <a:buFont typeface="Wingdings" panose="05000000000000000000" pitchFamily="2" charset="2"/>
              <a:buChar char="l"/>
            </a:pPr>
            <a:endParaRPr kumimoji="1" lang="ja-JP" altLang="en-US" sz="2800" dirty="0"/>
          </a:p>
        </p:txBody>
      </p:sp>
    </p:spTree>
    <p:extLst>
      <p:ext uri="{BB962C8B-B14F-4D97-AF65-F5344CB8AC3E}">
        <p14:creationId xmlns:p14="http://schemas.microsoft.com/office/powerpoint/2010/main" val="26242567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9729DE-113A-4C9F-97D4-80734CED3A10}"/>
              </a:ext>
            </a:extLst>
          </p:cNvPr>
          <p:cNvSpPr txBox="1"/>
          <p:nvPr/>
        </p:nvSpPr>
        <p:spPr>
          <a:xfrm>
            <a:off x="308008" y="2257202"/>
            <a:ext cx="8460607" cy="1815882"/>
          </a:xfrm>
          <a:prstGeom prst="rect">
            <a:avLst/>
          </a:prstGeom>
          <a:noFill/>
        </p:spPr>
        <p:txBody>
          <a:bodyPr wrap="square" rtlCol="0">
            <a:spAutoFit/>
          </a:bodyPr>
          <a:lstStyle/>
          <a:p>
            <a:r>
              <a:rPr kumimoji="1" lang="ja-JP" altLang="en-US" sz="2800" dirty="0"/>
              <a:t>免疫チェックポイント阻害薬同士の併用療法、化学療法剤、分子標的薬や放射線療法との併用療法の研究も進み一部が承認され、対象となる患者の範囲も広がっている。</a:t>
            </a:r>
          </a:p>
        </p:txBody>
      </p:sp>
    </p:spTree>
    <p:extLst>
      <p:ext uri="{BB962C8B-B14F-4D97-AF65-F5344CB8AC3E}">
        <p14:creationId xmlns:p14="http://schemas.microsoft.com/office/powerpoint/2010/main" val="19702078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05D932-0968-44E2-BDF3-136D388713D6}"/>
              </a:ext>
            </a:extLst>
          </p:cNvPr>
          <p:cNvSpPr>
            <a:spLocks noGrp="1"/>
          </p:cNvSpPr>
          <p:nvPr>
            <p:ph type="title"/>
          </p:nvPr>
        </p:nvSpPr>
        <p:spPr>
          <a:xfrm>
            <a:off x="1410101" y="57150"/>
            <a:ext cx="6323798" cy="581025"/>
          </a:xfrm>
        </p:spPr>
        <p:txBody>
          <a:bodyPr>
            <a:normAutofit/>
          </a:bodyPr>
          <a:lstStyle/>
          <a:p>
            <a:r>
              <a:rPr kumimoji="1" lang="ja-JP" altLang="en-US" sz="2800" dirty="0">
                <a:latin typeface="+mn-ea"/>
                <a:ea typeface="+mn-ea"/>
              </a:rPr>
              <a:t>併用療法承認薬一覧</a:t>
            </a:r>
            <a:r>
              <a:rPr kumimoji="1" lang="en-US" altLang="ja-JP" sz="2800" dirty="0">
                <a:latin typeface="+mn-ea"/>
                <a:ea typeface="+mn-ea"/>
              </a:rPr>
              <a:t>(2019</a:t>
            </a:r>
            <a:r>
              <a:rPr kumimoji="1" lang="ja-JP" altLang="en-US" sz="2800" dirty="0">
                <a:latin typeface="+mn-ea"/>
                <a:ea typeface="+mn-ea"/>
              </a:rPr>
              <a:t>年</a:t>
            </a:r>
            <a:r>
              <a:rPr kumimoji="1" lang="en-US" altLang="ja-JP" sz="2800" dirty="0">
                <a:latin typeface="+mn-ea"/>
                <a:ea typeface="+mn-ea"/>
              </a:rPr>
              <a:t>12</a:t>
            </a:r>
            <a:r>
              <a:rPr kumimoji="1" lang="ja-JP" altLang="en-US" sz="2800" dirty="0">
                <a:latin typeface="+mn-ea"/>
                <a:ea typeface="+mn-ea"/>
              </a:rPr>
              <a:t>月現在</a:t>
            </a:r>
            <a:r>
              <a:rPr kumimoji="1" lang="en-US" altLang="ja-JP" sz="2800" dirty="0">
                <a:latin typeface="+mn-ea"/>
                <a:ea typeface="+mn-ea"/>
              </a:rPr>
              <a:t>)</a:t>
            </a:r>
            <a:endParaRPr kumimoji="1" lang="ja-JP" altLang="en-US" sz="2800" dirty="0">
              <a:latin typeface="+mn-ea"/>
              <a:ea typeface="+mn-ea"/>
            </a:endParaRPr>
          </a:p>
        </p:txBody>
      </p:sp>
      <p:sp>
        <p:nvSpPr>
          <p:cNvPr id="3" name="テキスト ボックス 2">
            <a:extLst>
              <a:ext uri="{FF2B5EF4-FFF2-40B4-BE49-F238E27FC236}">
                <a16:creationId xmlns:a16="http://schemas.microsoft.com/office/drawing/2014/main" id="{805D1253-FA3B-419A-944B-1A597549B71E}"/>
              </a:ext>
            </a:extLst>
          </p:cNvPr>
          <p:cNvSpPr txBox="1"/>
          <p:nvPr/>
        </p:nvSpPr>
        <p:spPr>
          <a:xfrm>
            <a:off x="539015" y="529118"/>
            <a:ext cx="8604985" cy="6232475"/>
          </a:xfrm>
          <a:prstGeom prst="rect">
            <a:avLst/>
          </a:prstGeom>
          <a:noFill/>
        </p:spPr>
        <p:txBody>
          <a:bodyPr wrap="square" rtlCol="0">
            <a:spAutoFit/>
          </a:bodyPr>
          <a:lstStyle/>
          <a:p>
            <a:r>
              <a:rPr kumimoji="1" lang="ja-JP" altLang="en-US" sz="2100" dirty="0"/>
              <a:t>●ペムブロリズマブと化学療法剤の併用療法</a:t>
            </a:r>
          </a:p>
          <a:p>
            <a:r>
              <a:rPr kumimoji="1" lang="ja-JP" altLang="en-US" sz="2100" dirty="0"/>
              <a:t>　切除不能な進行・再発の非小細胞肺癌</a:t>
            </a:r>
            <a:endParaRPr kumimoji="1" lang="en-US" altLang="ja-JP" sz="2100" dirty="0"/>
          </a:p>
          <a:p>
            <a:r>
              <a:rPr kumimoji="1" lang="ja-JP" altLang="en-US" sz="2100" dirty="0"/>
              <a:t>●ペムブロリズマブとアキシチニブの併用療法</a:t>
            </a:r>
          </a:p>
          <a:p>
            <a:r>
              <a:rPr kumimoji="1" lang="ja-JP" altLang="en-US" sz="2100" dirty="0"/>
              <a:t>　根治切除不能又は転移性の腎細胞癌</a:t>
            </a:r>
            <a:endParaRPr kumimoji="1" lang="en-US" altLang="ja-JP" sz="2100" dirty="0"/>
          </a:p>
          <a:p>
            <a:r>
              <a:rPr kumimoji="1" lang="ja-JP" altLang="en-US" sz="2100" dirty="0"/>
              <a:t>●イピリムマブ、ニボルマブの併用療法</a:t>
            </a:r>
          </a:p>
          <a:p>
            <a:r>
              <a:rPr kumimoji="1" lang="ja-JP" altLang="en-US" sz="2100" dirty="0"/>
              <a:t>　根治切除不能な悪性黒色腫</a:t>
            </a:r>
            <a:endParaRPr kumimoji="1" lang="en-US" altLang="ja-JP" sz="2100" dirty="0"/>
          </a:p>
          <a:p>
            <a:r>
              <a:rPr kumimoji="1" lang="ja-JP" altLang="en-US" sz="2100" dirty="0"/>
              <a:t>　根治切除不能又は転移性の腎細胞癌</a:t>
            </a:r>
            <a:endParaRPr kumimoji="1" lang="en-US" altLang="ja-JP" sz="2100" dirty="0"/>
          </a:p>
          <a:p>
            <a:r>
              <a:rPr kumimoji="1" lang="ja-JP" altLang="en-US" sz="2100" dirty="0"/>
              <a:t>●アテゾリズマブとカルボプラチン、パクリタキセル及び</a:t>
            </a:r>
            <a:endParaRPr kumimoji="1" lang="en-US" altLang="ja-JP" sz="2100" dirty="0"/>
          </a:p>
          <a:p>
            <a:r>
              <a:rPr kumimoji="1" lang="ja-JP" altLang="en-US" sz="2100" dirty="0"/>
              <a:t>　ベバシズマブの併用療法</a:t>
            </a:r>
          </a:p>
          <a:p>
            <a:r>
              <a:rPr kumimoji="1" lang="ja-JP" altLang="en-US" sz="2100" dirty="0"/>
              <a:t>　切除不能な進行・再発の非小細胞肺癌</a:t>
            </a:r>
            <a:endParaRPr kumimoji="1" lang="en-US" altLang="ja-JP" sz="2100" dirty="0"/>
          </a:p>
          <a:p>
            <a:r>
              <a:rPr kumimoji="1" lang="ja-JP" altLang="en-US" sz="2100" dirty="0"/>
              <a:t>●アテゾリズマブとカルボプラチン及びエトポシドとの併用</a:t>
            </a:r>
          </a:p>
          <a:p>
            <a:r>
              <a:rPr kumimoji="1" lang="ja-JP" altLang="en-US" sz="2100" dirty="0"/>
              <a:t>　進展型小細胞肺癌</a:t>
            </a:r>
            <a:endParaRPr kumimoji="1" lang="en-US" altLang="ja-JP" sz="2100" dirty="0"/>
          </a:p>
          <a:p>
            <a:r>
              <a:rPr kumimoji="1" lang="ja-JP" altLang="en-US" sz="2100" dirty="0"/>
              <a:t>●アテゾリズマブとパクリタキセルの併用</a:t>
            </a:r>
          </a:p>
          <a:p>
            <a:r>
              <a:rPr kumimoji="1" lang="ja-JP" altLang="en-US" sz="2100" dirty="0"/>
              <a:t>　</a:t>
            </a:r>
            <a:r>
              <a:rPr kumimoji="1" lang="en-US" altLang="ja-JP" sz="2100" dirty="0"/>
              <a:t>PD-L1</a:t>
            </a:r>
            <a:r>
              <a:rPr kumimoji="1" lang="ja-JP" altLang="en-US" sz="2100" dirty="0"/>
              <a:t>陽性のホルモン受容体陰性かつ</a:t>
            </a:r>
            <a:r>
              <a:rPr kumimoji="1" lang="en-US" altLang="ja-JP" sz="2100" dirty="0"/>
              <a:t>HER2</a:t>
            </a:r>
            <a:r>
              <a:rPr kumimoji="1" lang="ja-JP" altLang="en-US" sz="2100" dirty="0"/>
              <a:t>陰性の手術不能</a:t>
            </a:r>
            <a:endParaRPr kumimoji="1" lang="en-US" altLang="ja-JP" sz="2100" dirty="0"/>
          </a:p>
          <a:p>
            <a:r>
              <a:rPr kumimoji="1" lang="ja-JP" altLang="en-US" sz="2100" dirty="0"/>
              <a:t>　又は再発乳癌</a:t>
            </a:r>
          </a:p>
          <a:p>
            <a:r>
              <a:rPr kumimoji="1" lang="ja-JP" altLang="en-US" sz="2100" dirty="0"/>
              <a:t>●アベルマブとアキシチニブの併用療法</a:t>
            </a:r>
          </a:p>
          <a:p>
            <a:r>
              <a:rPr kumimoji="1" lang="ja-JP" altLang="en-US" sz="2100" dirty="0"/>
              <a:t>　根治切除不能又は転移性の腎細胞癌</a:t>
            </a:r>
            <a:endParaRPr kumimoji="1" lang="en-US" altLang="ja-JP" sz="2100" dirty="0"/>
          </a:p>
          <a:p>
            <a:r>
              <a:rPr kumimoji="1" lang="ja-JP" altLang="en-US" sz="2100" dirty="0"/>
              <a:t>●根治的化学放射線療法後のデュルバルマブ維持療法</a:t>
            </a:r>
            <a:endParaRPr kumimoji="1" lang="en-US" altLang="ja-JP" sz="2100" dirty="0"/>
          </a:p>
          <a:p>
            <a:r>
              <a:rPr kumimoji="1" lang="ja-JP" altLang="en-US" sz="2100" dirty="0"/>
              <a:t>　切除不能な局所進行の非小細胞肺癌</a:t>
            </a:r>
          </a:p>
        </p:txBody>
      </p:sp>
    </p:spTree>
    <p:extLst>
      <p:ext uri="{BB962C8B-B14F-4D97-AF65-F5344CB8AC3E}">
        <p14:creationId xmlns:p14="http://schemas.microsoft.com/office/powerpoint/2010/main" val="4224178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5C8790F-5F12-4955-B20F-C5819172B9C1}"/>
              </a:ext>
            </a:extLst>
          </p:cNvPr>
          <p:cNvSpPr txBox="1"/>
          <p:nvPr/>
        </p:nvSpPr>
        <p:spPr>
          <a:xfrm>
            <a:off x="293039" y="1843222"/>
            <a:ext cx="8557922" cy="2677656"/>
          </a:xfrm>
          <a:prstGeom prst="rect">
            <a:avLst/>
          </a:prstGeom>
          <a:noFill/>
        </p:spPr>
        <p:txBody>
          <a:bodyPr wrap="square" rtlCol="0">
            <a:spAutoFit/>
          </a:bodyPr>
          <a:lstStyle/>
          <a:p>
            <a:r>
              <a:rPr kumimoji="1" lang="ja-JP" altLang="en-US" sz="2800" dirty="0"/>
              <a:t>診療ガイドラインは、近年、承認や保険収載の追加に伴い、頻繁に改訂されているので、注意が必要。</a:t>
            </a:r>
            <a:endParaRPr kumimoji="1" lang="en-US" altLang="ja-JP" sz="2800" dirty="0"/>
          </a:p>
          <a:p>
            <a:r>
              <a:rPr kumimoji="1" lang="ja-JP" altLang="en-US" sz="2800" dirty="0"/>
              <a:t>薬の組み合わせや使う順序、用量などが複雑化している。</a:t>
            </a:r>
            <a:endParaRPr kumimoji="1" lang="en-US" altLang="ja-JP" sz="2800" dirty="0"/>
          </a:p>
          <a:p>
            <a:r>
              <a:rPr kumimoji="1" lang="ja-JP" altLang="en-US" sz="2800" dirty="0"/>
              <a:t>併用療法によって効果が増す一方で、副作用が強くなり、その症状も多様化することが予想される。</a:t>
            </a:r>
          </a:p>
        </p:txBody>
      </p:sp>
    </p:spTree>
    <p:extLst>
      <p:ext uri="{BB962C8B-B14F-4D97-AF65-F5344CB8AC3E}">
        <p14:creationId xmlns:p14="http://schemas.microsoft.com/office/powerpoint/2010/main" val="4152978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2DD2DA-5B02-4131-9243-48BB8F86EE0C}"/>
              </a:ext>
            </a:extLst>
          </p:cNvPr>
          <p:cNvSpPr txBox="1"/>
          <p:nvPr/>
        </p:nvSpPr>
        <p:spPr>
          <a:xfrm>
            <a:off x="563077" y="1376413"/>
            <a:ext cx="8017845" cy="3418756"/>
          </a:xfrm>
          <a:prstGeom prst="rect">
            <a:avLst/>
          </a:prstGeom>
          <a:noFill/>
        </p:spPr>
        <p:txBody>
          <a:bodyPr wrap="square" rtlCol="0">
            <a:spAutoFit/>
          </a:bodyPr>
          <a:lstStyle/>
          <a:p>
            <a:pPr marL="457200" indent="-457200">
              <a:lnSpc>
                <a:spcPct val="20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国内で販売中の免疫チェックポイント阻害薬</a:t>
            </a:r>
          </a:p>
          <a:p>
            <a:pPr marL="457200" indent="-457200">
              <a:lnSpc>
                <a:spcPct val="20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がん細胞が</a:t>
            </a:r>
            <a:r>
              <a:rPr kumimoji="1" lang="en-US" altLang="ja-JP" sz="2800" dirty="0">
                <a:solidFill>
                  <a:schemeClr val="bg2"/>
                </a:solidFill>
              </a:rPr>
              <a:t>T</a:t>
            </a:r>
            <a:r>
              <a:rPr kumimoji="1" lang="ja-JP" altLang="en-US" sz="2800" dirty="0">
                <a:solidFill>
                  <a:schemeClr val="bg2"/>
                </a:solidFill>
              </a:rPr>
              <a:t>細胞の働きを止める仕組みと免疫チェックポイント阻害薬の働き</a:t>
            </a:r>
            <a:endParaRPr kumimoji="1" lang="en-US" altLang="ja-JP" sz="2800" dirty="0">
              <a:solidFill>
                <a:schemeClr val="bg2"/>
              </a:solidFill>
            </a:endParaRPr>
          </a:p>
          <a:p>
            <a:pPr marL="457200" indent="-457200">
              <a:lnSpc>
                <a:spcPct val="200000"/>
              </a:lnSpc>
              <a:buClr>
                <a:schemeClr val="accent4"/>
              </a:buClr>
              <a:buFont typeface="Arial" panose="020B0604020202020204" pitchFamily="34" charset="0"/>
              <a:buChar char="•"/>
            </a:pPr>
            <a:r>
              <a:rPr kumimoji="1" lang="ja-JP" altLang="en-US" sz="2800" dirty="0"/>
              <a:t>免疫チェックポイント阻害薬使用前の検査</a:t>
            </a:r>
          </a:p>
        </p:txBody>
      </p:sp>
    </p:spTree>
    <p:extLst>
      <p:ext uri="{BB962C8B-B14F-4D97-AF65-F5344CB8AC3E}">
        <p14:creationId xmlns:p14="http://schemas.microsoft.com/office/powerpoint/2010/main" val="17322087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BC24B-E785-4CDC-99BC-D3BF7D5F98DD}"/>
              </a:ext>
            </a:extLst>
          </p:cNvPr>
          <p:cNvSpPr>
            <a:spLocks noGrp="1"/>
          </p:cNvSpPr>
          <p:nvPr>
            <p:ph type="title"/>
          </p:nvPr>
        </p:nvSpPr>
        <p:spPr>
          <a:xfrm>
            <a:off x="1036219" y="471004"/>
            <a:ext cx="7071561" cy="712903"/>
          </a:xfrm>
        </p:spPr>
        <p:txBody>
          <a:bodyPr>
            <a:normAutofit/>
          </a:bodyPr>
          <a:lstStyle/>
          <a:p>
            <a:r>
              <a:rPr lang="ja-JP" altLang="en-US" sz="2800" dirty="0">
                <a:latin typeface="+mn-ea"/>
                <a:ea typeface="+mn-ea"/>
              </a:rPr>
              <a:t>免疫チェックポイント阻害薬使用前の検査</a:t>
            </a:r>
            <a:endParaRPr kumimoji="1" lang="ja-JP" altLang="en-US" sz="2800" dirty="0">
              <a:latin typeface="+mn-ea"/>
              <a:ea typeface="+mn-ea"/>
            </a:endParaRPr>
          </a:p>
        </p:txBody>
      </p:sp>
      <p:sp>
        <p:nvSpPr>
          <p:cNvPr id="4" name="テキスト ボックス 3">
            <a:extLst>
              <a:ext uri="{FF2B5EF4-FFF2-40B4-BE49-F238E27FC236}">
                <a16:creationId xmlns:a16="http://schemas.microsoft.com/office/drawing/2014/main" id="{830478BD-A583-4939-8E26-DFD4A567D561}"/>
              </a:ext>
            </a:extLst>
          </p:cNvPr>
          <p:cNvSpPr txBox="1"/>
          <p:nvPr/>
        </p:nvSpPr>
        <p:spPr>
          <a:xfrm>
            <a:off x="3171523" y="1925054"/>
            <a:ext cx="2800951" cy="1929824"/>
          </a:xfrm>
          <a:prstGeom prst="rect">
            <a:avLst/>
          </a:prstGeom>
          <a:noFill/>
        </p:spPr>
        <p:txBody>
          <a:bodyPr wrap="square" rtlCol="0">
            <a:spAutoFit/>
          </a:bodyPr>
          <a:lstStyle/>
          <a:p>
            <a:pPr marL="457200" indent="-457200">
              <a:lnSpc>
                <a:spcPct val="200000"/>
              </a:lnSpc>
              <a:buClr>
                <a:schemeClr val="accent2"/>
              </a:buClr>
              <a:buFont typeface="Wingdings" panose="05000000000000000000" pitchFamily="2" charset="2"/>
              <a:buChar char="l"/>
            </a:pPr>
            <a:r>
              <a:rPr kumimoji="1" lang="en-US" altLang="ja-JP" sz="3200" dirty="0"/>
              <a:t>PD-L1</a:t>
            </a:r>
            <a:r>
              <a:rPr kumimoji="1" lang="ja-JP" altLang="en-US" sz="3200" dirty="0"/>
              <a:t>検査</a:t>
            </a:r>
            <a:endParaRPr kumimoji="1" lang="en-US" altLang="ja-JP" sz="3200" dirty="0"/>
          </a:p>
          <a:p>
            <a:pPr marL="457200" indent="-457200">
              <a:lnSpc>
                <a:spcPct val="200000"/>
              </a:lnSpc>
              <a:buClr>
                <a:schemeClr val="accent2"/>
              </a:buClr>
              <a:buFont typeface="Wingdings" panose="05000000000000000000" pitchFamily="2" charset="2"/>
              <a:buChar char="l"/>
            </a:pPr>
            <a:r>
              <a:rPr kumimoji="1" lang="en-US" altLang="ja-JP" sz="3200" dirty="0"/>
              <a:t>MSI</a:t>
            </a:r>
            <a:r>
              <a:rPr kumimoji="1" lang="ja-JP" altLang="en-US" sz="3200" dirty="0"/>
              <a:t>検査</a:t>
            </a:r>
          </a:p>
        </p:txBody>
      </p:sp>
    </p:spTree>
    <p:extLst>
      <p:ext uri="{BB962C8B-B14F-4D97-AF65-F5344CB8AC3E}">
        <p14:creationId xmlns:p14="http://schemas.microsoft.com/office/powerpoint/2010/main" val="21632163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BC24B-E785-4CDC-99BC-D3BF7D5F98DD}"/>
              </a:ext>
            </a:extLst>
          </p:cNvPr>
          <p:cNvSpPr>
            <a:spLocks noGrp="1"/>
          </p:cNvSpPr>
          <p:nvPr>
            <p:ph type="title"/>
          </p:nvPr>
        </p:nvSpPr>
        <p:spPr>
          <a:xfrm>
            <a:off x="1036219" y="471004"/>
            <a:ext cx="7071561" cy="712903"/>
          </a:xfrm>
        </p:spPr>
        <p:txBody>
          <a:bodyPr>
            <a:normAutofit/>
          </a:bodyPr>
          <a:lstStyle/>
          <a:p>
            <a:r>
              <a:rPr lang="ja-JP" altLang="en-US" sz="2800" dirty="0">
                <a:latin typeface="+mn-ea"/>
                <a:ea typeface="+mn-ea"/>
              </a:rPr>
              <a:t>免疫チェックポイント阻害薬使用前の検査</a:t>
            </a:r>
            <a:endParaRPr kumimoji="1" lang="ja-JP" altLang="en-US" sz="2800" dirty="0">
              <a:latin typeface="+mn-ea"/>
              <a:ea typeface="+mn-ea"/>
            </a:endParaRPr>
          </a:p>
        </p:txBody>
      </p:sp>
      <p:sp>
        <p:nvSpPr>
          <p:cNvPr id="4" name="テキスト ボックス 3">
            <a:extLst>
              <a:ext uri="{FF2B5EF4-FFF2-40B4-BE49-F238E27FC236}">
                <a16:creationId xmlns:a16="http://schemas.microsoft.com/office/drawing/2014/main" id="{830478BD-A583-4939-8E26-DFD4A567D561}"/>
              </a:ext>
            </a:extLst>
          </p:cNvPr>
          <p:cNvSpPr txBox="1"/>
          <p:nvPr/>
        </p:nvSpPr>
        <p:spPr>
          <a:xfrm>
            <a:off x="3171523" y="1925054"/>
            <a:ext cx="2800951" cy="1929824"/>
          </a:xfrm>
          <a:prstGeom prst="rect">
            <a:avLst/>
          </a:prstGeom>
          <a:noFill/>
        </p:spPr>
        <p:txBody>
          <a:bodyPr wrap="square" rtlCol="0">
            <a:spAutoFit/>
          </a:bodyPr>
          <a:lstStyle/>
          <a:p>
            <a:pPr marL="457200" indent="-457200">
              <a:lnSpc>
                <a:spcPct val="200000"/>
              </a:lnSpc>
              <a:buClr>
                <a:schemeClr val="accent2"/>
              </a:buClr>
              <a:buFont typeface="Wingdings" panose="05000000000000000000" pitchFamily="2" charset="2"/>
              <a:buChar char="l"/>
            </a:pPr>
            <a:r>
              <a:rPr kumimoji="1" lang="en-US" altLang="ja-JP" sz="3200" dirty="0"/>
              <a:t>PD-L1</a:t>
            </a:r>
            <a:r>
              <a:rPr kumimoji="1" lang="ja-JP" altLang="en-US" sz="3200" dirty="0"/>
              <a:t>検査</a:t>
            </a:r>
            <a:endParaRPr kumimoji="1" lang="en-US" altLang="ja-JP" sz="3200" dirty="0"/>
          </a:p>
          <a:p>
            <a:pPr marL="457200" indent="-457200">
              <a:lnSpc>
                <a:spcPct val="200000"/>
              </a:lnSpc>
              <a:buClr>
                <a:schemeClr val="accent2">
                  <a:lumMod val="20000"/>
                  <a:lumOff val="80000"/>
                </a:schemeClr>
              </a:buClr>
              <a:buFont typeface="Wingdings" panose="05000000000000000000" pitchFamily="2" charset="2"/>
              <a:buChar char="l"/>
            </a:pPr>
            <a:r>
              <a:rPr kumimoji="1" lang="en-US" altLang="ja-JP" sz="3200" dirty="0">
                <a:solidFill>
                  <a:schemeClr val="bg2"/>
                </a:solidFill>
              </a:rPr>
              <a:t>MSI</a:t>
            </a:r>
            <a:r>
              <a:rPr kumimoji="1" lang="ja-JP" altLang="en-US" sz="3200" dirty="0">
                <a:solidFill>
                  <a:schemeClr val="bg2"/>
                </a:solidFill>
              </a:rPr>
              <a:t>検査</a:t>
            </a:r>
          </a:p>
        </p:txBody>
      </p:sp>
    </p:spTree>
    <p:extLst>
      <p:ext uri="{BB962C8B-B14F-4D97-AF65-F5344CB8AC3E}">
        <p14:creationId xmlns:p14="http://schemas.microsoft.com/office/powerpoint/2010/main" val="3163551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BC24B-E785-4CDC-99BC-D3BF7D5F98DD}"/>
              </a:ext>
            </a:extLst>
          </p:cNvPr>
          <p:cNvSpPr>
            <a:spLocks noGrp="1"/>
          </p:cNvSpPr>
          <p:nvPr>
            <p:ph type="title"/>
          </p:nvPr>
        </p:nvSpPr>
        <p:spPr>
          <a:xfrm>
            <a:off x="1036219" y="471004"/>
            <a:ext cx="7071561" cy="712903"/>
          </a:xfrm>
        </p:spPr>
        <p:txBody>
          <a:bodyPr>
            <a:normAutofit/>
          </a:bodyPr>
          <a:lstStyle/>
          <a:p>
            <a:r>
              <a:rPr lang="ja-JP" altLang="en-US" sz="2800" dirty="0">
                <a:latin typeface="+mn-ea"/>
                <a:ea typeface="+mn-ea"/>
              </a:rPr>
              <a:t>免疫チェックポイント阻害薬使用前の検査</a:t>
            </a:r>
            <a:endParaRPr kumimoji="1" lang="ja-JP" altLang="en-US" sz="2800" dirty="0">
              <a:latin typeface="+mn-ea"/>
              <a:ea typeface="+mn-ea"/>
            </a:endParaRPr>
          </a:p>
        </p:txBody>
      </p:sp>
      <p:sp>
        <p:nvSpPr>
          <p:cNvPr id="3" name="テキスト ボックス 2">
            <a:extLst>
              <a:ext uri="{FF2B5EF4-FFF2-40B4-BE49-F238E27FC236}">
                <a16:creationId xmlns:a16="http://schemas.microsoft.com/office/drawing/2014/main" id="{FE9BA835-76DC-4B4E-8BE8-BA29569E5462}"/>
              </a:ext>
            </a:extLst>
          </p:cNvPr>
          <p:cNvSpPr txBox="1"/>
          <p:nvPr/>
        </p:nvSpPr>
        <p:spPr>
          <a:xfrm>
            <a:off x="596765" y="1607419"/>
            <a:ext cx="7950468" cy="4401205"/>
          </a:xfrm>
          <a:prstGeom prst="rect">
            <a:avLst/>
          </a:prstGeom>
          <a:noFill/>
        </p:spPr>
        <p:txBody>
          <a:bodyPr wrap="square" rtlCol="0">
            <a:spAutoFit/>
          </a:bodyPr>
          <a:lstStyle/>
          <a:p>
            <a:r>
              <a:rPr kumimoji="1" lang="ja-JP" altLang="en-US" sz="2800" dirty="0"/>
              <a:t>非小細胞肺がんで手術での切除が難しい症例では、手術や生検で採った組織を用いて</a:t>
            </a:r>
            <a:r>
              <a:rPr kumimoji="1" lang="en-US" altLang="ja-JP" sz="2800" dirty="0"/>
              <a:t>PD-L1</a:t>
            </a:r>
            <a:r>
              <a:rPr kumimoji="1" lang="ja-JP" altLang="en-US" sz="2800" dirty="0"/>
              <a:t>検査が行われます。</a:t>
            </a:r>
          </a:p>
          <a:p>
            <a:r>
              <a:rPr kumimoji="1" lang="ja-JP" altLang="en-US" sz="2800" dirty="0"/>
              <a:t>この検査は分子標的薬の適応を調べる遺伝子検査と同時に行われるのが一般的です。</a:t>
            </a:r>
          </a:p>
          <a:p>
            <a:r>
              <a:rPr kumimoji="1" lang="ja-JP" altLang="en-US" sz="2800" dirty="0"/>
              <a:t>遺伝子検査が陰性かつ</a:t>
            </a:r>
            <a:r>
              <a:rPr kumimoji="1" lang="en-US" altLang="ja-JP" sz="2800" dirty="0"/>
              <a:t>PD- L1</a:t>
            </a:r>
            <a:r>
              <a:rPr kumimoji="1" lang="ja-JP" altLang="en-US" sz="2800" dirty="0"/>
              <a:t>分子を発現する腫瘍細胞の割合が</a:t>
            </a:r>
            <a:r>
              <a:rPr kumimoji="1" lang="en-US" altLang="ja-JP" sz="2800" dirty="0"/>
              <a:t>1</a:t>
            </a:r>
            <a:r>
              <a:rPr kumimoji="1" lang="ja-JP" altLang="en-US" sz="2800" dirty="0"/>
              <a:t>％以上の陽性の場合に抗</a:t>
            </a:r>
            <a:r>
              <a:rPr kumimoji="1" lang="en-US" altLang="ja-JP" sz="2800" dirty="0"/>
              <a:t>PD-1</a:t>
            </a:r>
            <a:r>
              <a:rPr kumimoji="1" lang="ja-JP" altLang="en-US" sz="2800" dirty="0"/>
              <a:t>抗体薬ペムブロリズマブを単剤で使います。</a:t>
            </a:r>
          </a:p>
          <a:p>
            <a:r>
              <a:rPr kumimoji="1" lang="en-US" altLang="ja-JP" sz="2800" dirty="0"/>
              <a:t>PD-L1</a:t>
            </a:r>
            <a:r>
              <a:rPr kumimoji="1" lang="ja-JP" altLang="en-US" sz="2800" dirty="0"/>
              <a:t>検査が陰性でも抗</a:t>
            </a:r>
            <a:r>
              <a:rPr kumimoji="1" lang="en-US" altLang="ja-JP" sz="2800" dirty="0"/>
              <a:t>PD-1</a:t>
            </a:r>
            <a:r>
              <a:rPr kumimoji="1" lang="ja-JP" altLang="en-US" sz="2800" dirty="0"/>
              <a:t>抗体薬が効く例もあり、効果予測マーカーの研究が進んでいます。</a:t>
            </a:r>
          </a:p>
        </p:txBody>
      </p:sp>
    </p:spTree>
    <p:extLst>
      <p:ext uri="{BB962C8B-B14F-4D97-AF65-F5344CB8AC3E}">
        <p14:creationId xmlns:p14="http://schemas.microsoft.com/office/powerpoint/2010/main" val="27021634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BC24B-E785-4CDC-99BC-D3BF7D5F98DD}"/>
              </a:ext>
            </a:extLst>
          </p:cNvPr>
          <p:cNvSpPr>
            <a:spLocks noGrp="1"/>
          </p:cNvSpPr>
          <p:nvPr>
            <p:ph type="title"/>
          </p:nvPr>
        </p:nvSpPr>
        <p:spPr>
          <a:xfrm>
            <a:off x="1036219" y="471004"/>
            <a:ext cx="7071561" cy="712903"/>
          </a:xfrm>
        </p:spPr>
        <p:txBody>
          <a:bodyPr>
            <a:normAutofit/>
          </a:bodyPr>
          <a:lstStyle/>
          <a:p>
            <a:r>
              <a:rPr lang="ja-JP" altLang="en-US" sz="2800" dirty="0">
                <a:latin typeface="+mn-ea"/>
                <a:ea typeface="+mn-ea"/>
              </a:rPr>
              <a:t>免疫チェックポイント阻害薬使用前の検査</a:t>
            </a:r>
            <a:endParaRPr kumimoji="1" lang="ja-JP" altLang="en-US" sz="2800" dirty="0">
              <a:latin typeface="+mn-ea"/>
              <a:ea typeface="+mn-ea"/>
            </a:endParaRPr>
          </a:p>
        </p:txBody>
      </p:sp>
      <p:sp>
        <p:nvSpPr>
          <p:cNvPr id="4" name="テキスト ボックス 3">
            <a:extLst>
              <a:ext uri="{FF2B5EF4-FFF2-40B4-BE49-F238E27FC236}">
                <a16:creationId xmlns:a16="http://schemas.microsoft.com/office/drawing/2014/main" id="{830478BD-A583-4939-8E26-DFD4A567D561}"/>
              </a:ext>
            </a:extLst>
          </p:cNvPr>
          <p:cNvSpPr txBox="1"/>
          <p:nvPr/>
        </p:nvSpPr>
        <p:spPr>
          <a:xfrm>
            <a:off x="3171523" y="1925054"/>
            <a:ext cx="2800951" cy="1929824"/>
          </a:xfrm>
          <a:prstGeom prst="rect">
            <a:avLst/>
          </a:prstGeom>
          <a:noFill/>
        </p:spPr>
        <p:txBody>
          <a:bodyPr wrap="square" rtlCol="0">
            <a:spAutoFit/>
          </a:bodyPr>
          <a:lstStyle/>
          <a:p>
            <a:pPr marL="457200" indent="-457200">
              <a:lnSpc>
                <a:spcPct val="200000"/>
              </a:lnSpc>
              <a:buClr>
                <a:schemeClr val="accent2">
                  <a:lumMod val="20000"/>
                  <a:lumOff val="80000"/>
                </a:schemeClr>
              </a:buClr>
              <a:buFont typeface="Wingdings" panose="05000000000000000000" pitchFamily="2" charset="2"/>
              <a:buChar char="l"/>
            </a:pPr>
            <a:r>
              <a:rPr kumimoji="1" lang="en-US" altLang="ja-JP" sz="3200" dirty="0">
                <a:solidFill>
                  <a:schemeClr val="bg2"/>
                </a:solidFill>
              </a:rPr>
              <a:t>PD-L1</a:t>
            </a:r>
            <a:r>
              <a:rPr kumimoji="1" lang="ja-JP" altLang="en-US" sz="3200" dirty="0">
                <a:solidFill>
                  <a:schemeClr val="bg2"/>
                </a:solidFill>
              </a:rPr>
              <a:t>検査</a:t>
            </a:r>
            <a:endParaRPr kumimoji="1" lang="en-US" altLang="ja-JP" sz="3200" dirty="0">
              <a:solidFill>
                <a:schemeClr val="bg2"/>
              </a:solidFill>
            </a:endParaRPr>
          </a:p>
          <a:p>
            <a:pPr marL="457200" indent="-457200">
              <a:lnSpc>
                <a:spcPct val="200000"/>
              </a:lnSpc>
              <a:buClr>
                <a:schemeClr val="accent2"/>
              </a:buClr>
              <a:buFont typeface="Wingdings" panose="05000000000000000000" pitchFamily="2" charset="2"/>
              <a:buChar char="l"/>
            </a:pPr>
            <a:r>
              <a:rPr kumimoji="1" lang="en-US" altLang="ja-JP" sz="3200" dirty="0"/>
              <a:t>MSI</a:t>
            </a:r>
            <a:r>
              <a:rPr kumimoji="1" lang="ja-JP" altLang="en-US" sz="3200" dirty="0"/>
              <a:t>検査</a:t>
            </a:r>
          </a:p>
        </p:txBody>
      </p:sp>
    </p:spTree>
    <p:extLst>
      <p:ext uri="{BB962C8B-B14F-4D97-AF65-F5344CB8AC3E}">
        <p14:creationId xmlns:p14="http://schemas.microsoft.com/office/powerpoint/2010/main" val="35288277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BC24B-E785-4CDC-99BC-D3BF7D5F98DD}"/>
              </a:ext>
            </a:extLst>
          </p:cNvPr>
          <p:cNvSpPr>
            <a:spLocks noGrp="1"/>
          </p:cNvSpPr>
          <p:nvPr>
            <p:ph type="title"/>
          </p:nvPr>
        </p:nvSpPr>
        <p:spPr>
          <a:xfrm>
            <a:off x="1036219" y="471004"/>
            <a:ext cx="7071561" cy="712903"/>
          </a:xfrm>
        </p:spPr>
        <p:txBody>
          <a:bodyPr>
            <a:normAutofit/>
          </a:bodyPr>
          <a:lstStyle/>
          <a:p>
            <a:r>
              <a:rPr lang="ja-JP" altLang="en-US" sz="2800" dirty="0">
                <a:latin typeface="+mn-ea"/>
                <a:ea typeface="+mn-ea"/>
              </a:rPr>
              <a:t>免疫チェックポイント阻害薬使用前の検査</a:t>
            </a:r>
            <a:endParaRPr kumimoji="1" lang="ja-JP" altLang="en-US" sz="2800" dirty="0">
              <a:latin typeface="+mn-ea"/>
              <a:ea typeface="+mn-ea"/>
            </a:endParaRPr>
          </a:p>
        </p:txBody>
      </p:sp>
      <p:sp>
        <p:nvSpPr>
          <p:cNvPr id="3" name="テキスト ボックス 2">
            <a:extLst>
              <a:ext uri="{FF2B5EF4-FFF2-40B4-BE49-F238E27FC236}">
                <a16:creationId xmlns:a16="http://schemas.microsoft.com/office/drawing/2014/main" id="{FE9BA835-76DC-4B4E-8BE8-BA29569E5462}"/>
              </a:ext>
            </a:extLst>
          </p:cNvPr>
          <p:cNvSpPr txBox="1"/>
          <p:nvPr/>
        </p:nvSpPr>
        <p:spPr>
          <a:xfrm>
            <a:off x="596765" y="1607419"/>
            <a:ext cx="7950468" cy="3108543"/>
          </a:xfrm>
          <a:prstGeom prst="rect">
            <a:avLst/>
          </a:prstGeom>
          <a:noFill/>
        </p:spPr>
        <p:txBody>
          <a:bodyPr wrap="square" rtlCol="0">
            <a:spAutoFit/>
          </a:bodyPr>
          <a:lstStyle/>
          <a:p>
            <a:r>
              <a:rPr kumimoji="1" lang="ja-JP" altLang="en-US" sz="2800" dirty="0"/>
              <a:t>がんの原因となる遺伝子の傷の修復機能が低下している状態（高頻度マイクロサテライト不安定性：</a:t>
            </a:r>
            <a:r>
              <a:rPr kumimoji="1" lang="en-US" altLang="ja-JP" sz="2800" dirty="0" err="1"/>
              <a:t>MSIHigh</a:t>
            </a:r>
            <a:r>
              <a:rPr kumimoji="1" lang="ja-JP" altLang="en-US" sz="2800" dirty="0"/>
              <a:t>）のある固形がん（大腸がん、胃がん、子宮体がんなど）には抗</a:t>
            </a:r>
            <a:r>
              <a:rPr kumimoji="1" lang="en-US" altLang="ja-JP" sz="2800" dirty="0"/>
              <a:t>PD-1</a:t>
            </a:r>
            <a:r>
              <a:rPr kumimoji="1" lang="ja-JP" altLang="en-US" sz="2800" dirty="0"/>
              <a:t>抗体薬ペムブロリズマブがよく効きます。</a:t>
            </a:r>
            <a:endParaRPr kumimoji="1" lang="en-US" altLang="ja-JP" sz="2800" dirty="0"/>
          </a:p>
          <a:p>
            <a:r>
              <a:rPr kumimoji="1" lang="en-US" altLang="ja-JP" sz="2800" dirty="0"/>
              <a:t>2018</a:t>
            </a:r>
            <a:r>
              <a:rPr kumimoji="1" lang="ja-JP" altLang="en-US" sz="2800" dirty="0"/>
              <a:t>年に</a:t>
            </a:r>
            <a:r>
              <a:rPr kumimoji="1" lang="en-US" altLang="ja-JP" sz="2800" dirty="0"/>
              <a:t>MSI</a:t>
            </a:r>
            <a:r>
              <a:rPr kumimoji="1" lang="ja-JP" altLang="en-US" sz="2800" dirty="0"/>
              <a:t>検査が承認され、</a:t>
            </a:r>
            <a:r>
              <a:rPr kumimoji="1" lang="en-US" altLang="ja-JP" sz="2800" dirty="0" err="1"/>
              <a:t>MSIHigh</a:t>
            </a:r>
            <a:r>
              <a:rPr kumimoji="1" lang="ja-JP" altLang="en-US" sz="2800" dirty="0"/>
              <a:t>であれば、どの固形がんでもペムブロリズマブが使えます。</a:t>
            </a:r>
          </a:p>
        </p:txBody>
      </p:sp>
    </p:spTree>
    <p:extLst>
      <p:ext uri="{BB962C8B-B14F-4D97-AF65-F5344CB8AC3E}">
        <p14:creationId xmlns:p14="http://schemas.microsoft.com/office/powerpoint/2010/main" val="77109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爆発: 8 pt 16">
            <a:extLst>
              <a:ext uri="{FF2B5EF4-FFF2-40B4-BE49-F238E27FC236}">
                <a16:creationId xmlns:a16="http://schemas.microsoft.com/office/drawing/2014/main" id="{82141737-CC39-4263-8F3C-25793D10BF38}"/>
              </a:ext>
            </a:extLst>
          </p:cNvPr>
          <p:cNvSpPr/>
          <p:nvPr/>
        </p:nvSpPr>
        <p:spPr>
          <a:xfrm>
            <a:off x="198932" y="3852533"/>
            <a:ext cx="2103170" cy="14755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異物</a:t>
            </a:r>
          </a:p>
        </p:txBody>
      </p:sp>
      <p:pic>
        <p:nvPicPr>
          <p:cNvPr id="4" name="図 3">
            <a:extLst>
              <a:ext uri="{FF2B5EF4-FFF2-40B4-BE49-F238E27FC236}">
                <a16:creationId xmlns:a16="http://schemas.microsoft.com/office/drawing/2014/main" id="{E5B028B2-2E8C-4BAE-8766-07CDDF662A30}"/>
              </a:ext>
            </a:extLst>
          </p:cNvPr>
          <p:cNvPicPr>
            <a:picLocks noChangeAspect="1"/>
          </p:cNvPicPr>
          <p:nvPr/>
        </p:nvPicPr>
        <p:blipFill>
          <a:blip r:embed="rId2"/>
          <a:stretch>
            <a:fillRect/>
          </a:stretch>
        </p:blipFill>
        <p:spPr>
          <a:xfrm>
            <a:off x="5503456" y="1084537"/>
            <a:ext cx="797625" cy="949899"/>
          </a:xfrm>
          <a:prstGeom prst="rect">
            <a:avLst/>
          </a:prstGeom>
        </p:spPr>
      </p:pic>
      <p:pic>
        <p:nvPicPr>
          <p:cNvPr id="5" name="図 4">
            <a:extLst>
              <a:ext uri="{FF2B5EF4-FFF2-40B4-BE49-F238E27FC236}">
                <a16:creationId xmlns:a16="http://schemas.microsoft.com/office/drawing/2014/main" id="{E6A52D01-ABB1-4134-92C9-C1DBE5B74350}"/>
              </a:ext>
            </a:extLst>
          </p:cNvPr>
          <p:cNvPicPr>
            <a:picLocks noChangeAspect="1"/>
          </p:cNvPicPr>
          <p:nvPr/>
        </p:nvPicPr>
        <p:blipFill>
          <a:blip r:embed="rId3"/>
          <a:stretch>
            <a:fillRect/>
          </a:stretch>
        </p:blipFill>
        <p:spPr>
          <a:xfrm>
            <a:off x="6981273" y="2094627"/>
            <a:ext cx="864631" cy="972710"/>
          </a:xfrm>
          <a:prstGeom prst="rect">
            <a:avLst/>
          </a:prstGeom>
        </p:spPr>
      </p:pic>
      <p:sp>
        <p:nvSpPr>
          <p:cNvPr id="6" name="フローチャート: 端子 5">
            <a:extLst>
              <a:ext uri="{FF2B5EF4-FFF2-40B4-BE49-F238E27FC236}">
                <a16:creationId xmlns:a16="http://schemas.microsoft.com/office/drawing/2014/main" id="{2A48C105-90A5-4C5B-B60C-0EAD4A64FE03}"/>
              </a:ext>
            </a:extLst>
          </p:cNvPr>
          <p:cNvSpPr/>
          <p:nvPr/>
        </p:nvSpPr>
        <p:spPr>
          <a:xfrm>
            <a:off x="3533111" y="1143989"/>
            <a:ext cx="1742410"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好中球</a:t>
            </a:r>
          </a:p>
        </p:txBody>
      </p:sp>
      <p:sp>
        <p:nvSpPr>
          <p:cNvPr id="7" name="フローチャート: 端子 6">
            <a:extLst>
              <a:ext uri="{FF2B5EF4-FFF2-40B4-BE49-F238E27FC236}">
                <a16:creationId xmlns:a16="http://schemas.microsoft.com/office/drawing/2014/main" id="{2559F443-C57D-4195-9732-679A0982E45A}"/>
              </a:ext>
            </a:extLst>
          </p:cNvPr>
          <p:cNvSpPr/>
          <p:nvPr/>
        </p:nvSpPr>
        <p:spPr>
          <a:xfrm>
            <a:off x="3533111" y="2214853"/>
            <a:ext cx="337406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マクロファージ</a:t>
            </a:r>
          </a:p>
        </p:txBody>
      </p:sp>
      <p:sp>
        <p:nvSpPr>
          <p:cNvPr id="8" name="正方形/長方形 7">
            <a:extLst>
              <a:ext uri="{FF2B5EF4-FFF2-40B4-BE49-F238E27FC236}">
                <a16:creationId xmlns:a16="http://schemas.microsoft.com/office/drawing/2014/main" id="{5FA765C2-03B3-44EF-AD5A-601C881D1865}"/>
              </a:ext>
            </a:extLst>
          </p:cNvPr>
          <p:cNvSpPr/>
          <p:nvPr/>
        </p:nvSpPr>
        <p:spPr>
          <a:xfrm>
            <a:off x="3305176" y="867852"/>
            <a:ext cx="4648200" cy="334733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50ECAEF-3114-4F09-AB00-0F365EDF1005}"/>
              </a:ext>
            </a:extLst>
          </p:cNvPr>
          <p:cNvSpPr/>
          <p:nvPr/>
        </p:nvSpPr>
        <p:spPr>
          <a:xfrm>
            <a:off x="3600450" y="212486"/>
            <a:ext cx="4171357"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自然免疫</a:t>
            </a:r>
            <a:r>
              <a:rPr kumimoji="1" lang="en-US" altLang="ja-JP" sz="3200" dirty="0">
                <a:latin typeface="+mn-ea"/>
              </a:rPr>
              <a:t>(</a:t>
            </a:r>
            <a:r>
              <a:rPr kumimoji="1" lang="ja-JP" altLang="en-US" sz="3200" dirty="0">
                <a:latin typeface="+mn-ea"/>
              </a:rPr>
              <a:t>食細胞など</a:t>
            </a:r>
            <a:r>
              <a:rPr kumimoji="1" lang="en-US" altLang="ja-JP" sz="3200" dirty="0">
                <a:latin typeface="+mn-ea"/>
              </a:rPr>
              <a:t>)</a:t>
            </a:r>
            <a:endParaRPr kumimoji="1" lang="ja-JP" altLang="en-US" sz="3200" dirty="0">
              <a:latin typeface="+mn-ea"/>
            </a:endParaRPr>
          </a:p>
        </p:txBody>
      </p:sp>
      <p:sp>
        <p:nvSpPr>
          <p:cNvPr id="10" name="矢印: 左 9">
            <a:extLst>
              <a:ext uri="{FF2B5EF4-FFF2-40B4-BE49-F238E27FC236}">
                <a16:creationId xmlns:a16="http://schemas.microsoft.com/office/drawing/2014/main" id="{9185862C-0345-4DB7-90F8-754A87D1F252}"/>
              </a:ext>
            </a:extLst>
          </p:cNvPr>
          <p:cNvSpPr/>
          <p:nvPr/>
        </p:nvSpPr>
        <p:spPr>
          <a:xfrm>
            <a:off x="2124075" y="1850002"/>
            <a:ext cx="1107004" cy="845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8649874-289B-40A3-AEE9-68986DF39381}"/>
              </a:ext>
            </a:extLst>
          </p:cNvPr>
          <p:cNvSpPr txBox="1"/>
          <p:nvPr/>
        </p:nvSpPr>
        <p:spPr>
          <a:xfrm>
            <a:off x="1897248" y="1254978"/>
            <a:ext cx="1521896" cy="584775"/>
          </a:xfrm>
          <a:prstGeom prst="rect">
            <a:avLst/>
          </a:prstGeom>
          <a:noFill/>
        </p:spPr>
        <p:txBody>
          <a:bodyPr wrap="square" rtlCol="0">
            <a:spAutoFit/>
          </a:bodyPr>
          <a:lstStyle/>
          <a:p>
            <a:r>
              <a:rPr kumimoji="1" lang="ja-JP" altLang="en-US" sz="3200" dirty="0">
                <a:latin typeface="+mn-ea"/>
              </a:rPr>
              <a:t>食べる</a:t>
            </a:r>
          </a:p>
        </p:txBody>
      </p:sp>
      <p:sp>
        <p:nvSpPr>
          <p:cNvPr id="16" name="矢印: 下 15">
            <a:extLst>
              <a:ext uri="{FF2B5EF4-FFF2-40B4-BE49-F238E27FC236}">
                <a16:creationId xmlns:a16="http://schemas.microsoft.com/office/drawing/2014/main" id="{5DE6D67F-B775-4A8E-BE84-22E85A26D917}"/>
              </a:ext>
            </a:extLst>
          </p:cNvPr>
          <p:cNvSpPr/>
          <p:nvPr/>
        </p:nvSpPr>
        <p:spPr>
          <a:xfrm>
            <a:off x="882892" y="3054478"/>
            <a:ext cx="735251" cy="736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a:extLst>
              <a:ext uri="{FF2B5EF4-FFF2-40B4-BE49-F238E27FC236}">
                <a16:creationId xmlns:a16="http://schemas.microsoft.com/office/drawing/2014/main" id="{FBEB92C8-7E00-4BFB-8937-EB12EA11579F}"/>
              </a:ext>
            </a:extLst>
          </p:cNvPr>
          <p:cNvSpPr/>
          <p:nvPr/>
        </p:nvSpPr>
        <p:spPr>
          <a:xfrm>
            <a:off x="84817" y="3827645"/>
            <a:ext cx="2297005" cy="147550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2978F3C-AFEE-42F4-ABED-6AADDE2CE1FA}"/>
              </a:ext>
            </a:extLst>
          </p:cNvPr>
          <p:cNvSpPr txBox="1"/>
          <p:nvPr/>
        </p:nvSpPr>
        <p:spPr>
          <a:xfrm>
            <a:off x="2191490" y="4367590"/>
            <a:ext cx="6628660" cy="1938992"/>
          </a:xfrm>
          <a:prstGeom prst="rect">
            <a:avLst/>
          </a:prstGeom>
          <a:noFill/>
        </p:spPr>
        <p:txBody>
          <a:bodyPr wrap="square" rtlCol="0">
            <a:spAutoFit/>
          </a:bodyPr>
          <a:lstStyle/>
          <a:p>
            <a:r>
              <a:rPr kumimoji="1" lang="ja-JP" altLang="en-US" sz="2400" dirty="0">
                <a:latin typeface="+mn-ea"/>
              </a:rPr>
              <a:t>最初に異物が入ってきたとき、体内を流れている食細胞と呼ばれる好中球やマクロファージが</a:t>
            </a:r>
          </a:p>
          <a:p>
            <a:r>
              <a:rPr kumimoji="1" lang="ja-JP" altLang="en-US" sz="2400" dirty="0">
                <a:latin typeface="+mn-ea"/>
              </a:rPr>
              <a:t>異物（抗原）を食べたり、</a:t>
            </a:r>
            <a:r>
              <a:rPr kumimoji="1" lang="en-US" altLang="ja-JP" sz="2400" dirty="0">
                <a:latin typeface="+mn-ea"/>
              </a:rPr>
              <a:t>NK</a:t>
            </a:r>
            <a:r>
              <a:rPr kumimoji="1" lang="ja-JP" altLang="en-US" sz="2400" dirty="0">
                <a:latin typeface="+mn-ea"/>
              </a:rPr>
              <a:t>細胞がすぐに応答して、それ以上の害が広がらないようにします（自然免疫）。</a:t>
            </a:r>
          </a:p>
        </p:txBody>
      </p:sp>
      <p:sp>
        <p:nvSpPr>
          <p:cNvPr id="15" name="爆発: 8 pt 14">
            <a:extLst>
              <a:ext uri="{FF2B5EF4-FFF2-40B4-BE49-F238E27FC236}">
                <a16:creationId xmlns:a16="http://schemas.microsoft.com/office/drawing/2014/main" id="{F59F16E7-E91A-4F8A-BDD6-F3D79C5AF49B}"/>
              </a:ext>
            </a:extLst>
          </p:cNvPr>
          <p:cNvSpPr/>
          <p:nvPr/>
        </p:nvSpPr>
        <p:spPr>
          <a:xfrm>
            <a:off x="179785" y="1529966"/>
            <a:ext cx="2103170" cy="14755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異物</a:t>
            </a:r>
          </a:p>
        </p:txBody>
      </p:sp>
      <p:sp>
        <p:nvSpPr>
          <p:cNvPr id="18" name="フローチャート: 端子 17">
            <a:extLst>
              <a:ext uri="{FF2B5EF4-FFF2-40B4-BE49-F238E27FC236}">
                <a16:creationId xmlns:a16="http://schemas.microsoft.com/office/drawing/2014/main" id="{10E3BBDF-0133-4420-A457-8C0E0B2485EA}"/>
              </a:ext>
            </a:extLst>
          </p:cNvPr>
          <p:cNvSpPr/>
          <p:nvPr/>
        </p:nvSpPr>
        <p:spPr>
          <a:xfrm>
            <a:off x="3533111" y="3225765"/>
            <a:ext cx="197034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NK</a:t>
            </a:r>
            <a:r>
              <a:rPr kumimoji="1" lang="ja-JP" altLang="en-US" sz="3200" dirty="0">
                <a:solidFill>
                  <a:schemeClr val="tx1"/>
                </a:solidFill>
                <a:latin typeface="+mn-ea"/>
              </a:rPr>
              <a:t>細胞</a:t>
            </a:r>
          </a:p>
        </p:txBody>
      </p:sp>
    </p:spTree>
    <p:extLst>
      <p:ext uri="{BB962C8B-B14F-4D97-AF65-F5344CB8AC3E}">
        <p14:creationId xmlns:p14="http://schemas.microsoft.com/office/powerpoint/2010/main" val="31565973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ACF99-56F6-4789-AE3F-3B6A08F940F5}"/>
              </a:ext>
            </a:extLst>
          </p:cNvPr>
          <p:cNvSpPr>
            <a:spLocks noGrp="1"/>
          </p:cNvSpPr>
          <p:nvPr>
            <p:ph type="title"/>
          </p:nvPr>
        </p:nvSpPr>
        <p:spPr>
          <a:xfrm>
            <a:off x="628650" y="245857"/>
            <a:ext cx="7886700" cy="1233085"/>
          </a:xfrm>
        </p:spPr>
        <p:txBody>
          <a:bodyPr>
            <a:normAutofit/>
          </a:bodyPr>
          <a:lstStyle/>
          <a:p>
            <a:pPr algn="ctr"/>
            <a:r>
              <a:rPr kumimoji="1" lang="ja-JP" altLang="en-US" sz="3200" b="1" dirty="0">
                <a:latin typeface="+mn-ea"/>
                <a:ea typeface="+mn-ea"/>
              </a:rPr>
              <a:t>もっと知ってほしいがん免疫療法のこと</a:t>
            </a:r>
          </a:p>
        </p:txBody>
      </p:sp>
      <p:sp>
        <p:nvSpPr>
          <p:cNvPr id="3" name="テキスト ボックス 2">
            <a:extLst>
              <a:ext uri="{FF2B5EF4-FFF2-40B4-BE49-F238E27FC236}">
                <a16:creationId xmlns:a16="http://schemas.microsoft.com/office/drawing/2014/main" id="{3A251106-8437-4C61-8462-775B16B81A47}"/>
              </a:ext>
            </a:extLst>
          </p:cNvPr>
          <p:cNvSpPr txBox="1"/>
          <p:nvPr/>
        </p:nvSpPr>
        <p:spPr>
          <a:xfrm>
            <a:off x="791154" y="1630018"/>
            <a:ext cx="7561691" cy="4455259"/>
          </a:xfrm>
          <a:prstGeom prst="rect">
            <a:avLst/>
          </a:prstGeom>
          <a:noFill/>
        </p:spPr>
        <p:txBody>
          <a:bodyPr wrap="square" rtlCol="0">
            <a:spAutoFit/>
          </a:bodyPr>
          <a:lstStyle/>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がんを排除する免疫の仕組み</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がんの免疫療法の種類と効果</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免疫チェックポイント阻害療法が効くメカニズムと薬の種類</a:t>
            </a:r>
          </a:p>
          <a:p>
            <a:pPr marL="285750" indent="-285750">
              <a:lnSpc>
                <a:spcPct val="150000"/>
              </a:lnSpc>
              <a:buClr>
                <a:schemeClr val="accent2"/>
              </a:buClr>
              <a:buFont typeface="Wingdings" panose="05000000000000000000" pitchFamily="2" charset="2"/>
              <a:buChar char="l"/>
            </a:pPr>
            <a:r>
              <a:rPr kumimoji="1" lang="ja-JP" altLang="en-US" sz="3200" dirty="0">
                <a:latin typeface="+mn-ea"/>
              </a:rPr>
              <a:t>免疫チェックポイント阻害薬の副作用</a:t>
            </a:r>
            <a:endParaRPr kumimoji="1" lang="en-US" altLang="ja-JP" sz="3200" dirty="0">
              <a:latin typeface="+mn-ea"/>
            </a:endParaRP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患者とともに確認しておきたいこと</a:t>
            </a:r>
          </a:p>
        </p:txBody>
      </p:sp>
    </p:spTree>
    <p:extLst>
      <p:ext uri="{BB962C8B-B14F-4D97-AF65-F5344CB8AC3E}">
        <p14:creationId xmlns:p14="http://schemas.microsoft.com/office/powerpoint/2010/main" val="6409567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buClr>
              <a:buFont typeface="Arial" panose="020B0604020202020204" pitchFamily="34" charset="0"/>
              <a:buChar char="•"/>
            </a:pPr>
            <a:r>
              <a:rPr kumimoji="1" lang="ja-JP" altLang="en-US" sz="2800" dirty="0"/>
              <a:t>さまざまな部位に自己免疫疾患様の障害が起こる</a:t>
            </a:r>
          </a:p>
          <a:p>
            <a:pPr marL="457200" indent="-457200">
              <a:lnSpc>
                <a:spcPct val="150000"/>
              </a:lnSpc>
              <a:buClr>
                <a:schemeClr val="accent4"/>
              </a:buClr>
              <a:buFont typeface="Arial" panose="020B0604020202020204" pitchFamily="34" charset="0"/>
              <a:buChar char="•"/>
            </a:pPr>
            <a:r>
              <a:rPr kumimoji="1" lang="ja-JP" altLang="en-US" sz="2800" dirty="0"/>
              <a:t>使用中だけでなく、使用後数か月から数年でも副作用が現れることがある</a:t>
            </a:r>
          </a:p>
          <a:p>
            <a:pPr marL="457200" indent="-457200">
              <a:lnSpc>
                <a:spcPct val="150000"/>
              </a:lnSpc>
              <a:buClr>
                <a:schemeClr val="accent4"/>
              </a:buClr>
              <a:buFont typeface="Arial" panose="020B0604020202020204" pitchFamily="34" charset="0"/>
              <a:buChar char="•"/>
            </a:pPr>
            <a:r>
              <a:rPr kumimoji="1" lang="ja-JP" altLang="en-US" sz="2800" dirty="0"/>
              <a:t>自己免疫疾患様の障害にはステロイドを積極的に使用</a:t>
            </a:r>
          </a:p>
          <a:p>
            <a:pPr marL="457200" indent="-457200">
              <a:lnSpc>
                <a:spcPct val="150000"/>
              </a:lnSpc>
              <a:buClr>
                <a:schemeClr val="accent4"/>
              </a:buClr>
              <a:buFont typeface="Arial" panose="020B0604020202020204" pitchFamily="34" charset="0"/>
              <a:buChar char="•"/>
            </a:pPr>
            <a:r>
              <a:rPr kumimoji="1" lang="ja-JP" altLang="en-US" sz="2800" dirty="0"/>
              <a:t>ワクチンを接種する場合はその前に担当医に確認を</a:t>
            </a:r>
          </a:p>
        </p:txBody>
      </p:sp>
    </p:spTree>
    <p:extLst>
      <p:ext uri="{BB962C8B-B14F-4D97-AF65-F5344CB8AC3E}">
        <p14:creationId xmlns:p14="http://schemas.microsoft.com/office/powerpoint/2010/main" val="29083687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buClr>
              <a:buFont typeface="Arial" panose="020B0604020202020204" pitchFamily="34" charset="0"/>
              <a:buChar char="•"/>
            </a:pPr>
            <a:r>
              <a:rPr kumimoji="1" lang="ja-JP" altLang="en-US" sz="2800" dirty="0"/>
              <a:t>さまざまな部位に自己免疫疾患様の障害が起こる</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使用中だけでなく、使用後数か月から数年でも副作用が現れることがある</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自己免疫疾患様の障害にはステロイドを積極的に使用</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ワクチンを接種する場合はその前に担当医に確認を</a:t>
            </a:r>
          </a:p>
        </p:txBody>
      </p:sp>
    </p:spTree>
    <p:extLst>
      <p:ext uri="{BB962C8B-B14F-4D97-AF65-F5344CB8AC3E}">
        <p14:creationId xmlns:p14="http://schemas.microsoft.com/office/powerpoint/2010/main" val="29860751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60AA171-6F6F-4AD4-9B73-7DB21EF830E7}"/>
              </a:ext>
            </a:extLst>
          </p:cNvPr>
          <p:cNvSpPr/>
          <p:nvPr/>
        </p:nvSpPr>
        <p:spPr>
          <a:xfrm>
            <a:off x="653013" y="1467988"/>
            <a:ext cx="7837973" cy="3700778"/>
          </a:xfrm>
          <a:prstGeom prst="rect">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rPr>
              <a:t>免疫チェックポイント阻害薬は、これまでがんの治療に使われてきた抗がん剤や分子標的薬とは作用が異なり、自己免疫疾患様の副作用に注意が必要です。副作用について患者、家族によく説明し、早めの受診を促します。</a:t>
            </a:r>
          </a:p>
        </p:txBody>
      </p:sp>
    </p:spTree>
    <p:extLst>
      <p:ext uri="{BB962C8B-B14F-4D97-AF65-F5344CB8AC3E}">
        <p14:creationId xmlns:p14="http://schemas.microsoft.com/office/powerpoint/2010/main" val="31494892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3" name="吹き出し: 角を丸めた四角形 2">
            <a:extLst>
              <a:ext uri="{FF2B5EF4-FFF2-40B4-BE49-F238E27FC236}">
                <a16:creationId xmlns:a16="http://schemas.microsoft.com/office/drawing/2014/main" id="{1AE3EDCE-3265-4D3F-A33A-D871A5D8DF96}"/>
              </a:ext>
            </a:extLst>
          </p:cNvPr>
          <p:cNvSpPr/>
          <p:nvPr/>
        </p:nvSpPr>
        <p:spPr>
          <a:xfrm>
            <a:off x="217421" y="1402881"/>
            <a:ext cx="3465094" cy="3782729"/>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免疫チェックポイント阻害薬は、免疫そのものを増強するため、副作用として自分の体を攻撃する自己免疫疾患様の障害が起こることがあります。</a:t>
            </a:r>
          </a:p>
        </p:txBody>
      </p:sp>
    </p:spTree>
    <p:extLst>
      <p:ext uri="{BB962C8B-B14F-4D97-AF65-F5344CB8AC3E}">
        <p14:creationId xmlns:p14="http://schemas.microsoft.com/office/powerpoint/2010/main" val="3988347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5" name="吹き出し: 角を丸めた四角形 4">
            <a:extLst>
              <a:ext uri="{FF2B5EF4-FFF2-40B4-BE49-F238E27FC236}">
                <a16:creationId xmlns:a16="http://schemas.microsoft.com/office/drawing/2014/main" id="{DBFE7525-D47B-4279-A62B-59B0CA393C3B}"/>
              </a:ext>
            </a:extLst>
          </p:cNvPr>
          <p:cNvSpPr/>
          <p:nvPr/>
        </p:nvSpPr>
        <p:spPr>
          <a:xfrm>
            <a:off x="5461485" y="1473867"/>
            <a:ext cx="3465094" cy="3082491"/>
          </a:xfrm>
          <a:prstGeom prst="wedgeRoundRectCallout">
            <a:avLst>
              <a:gd name="adj1" fmla="val -60353"/>
              <a:gd name="adj2" fmla="val -392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このタイプの反応は全身のどこにでも起こる可能性があり、また、出現する症状や時期、強さも個人差が大きいのが特徴です。</a:t>
            </a:r>
          </a:p>
        </p:txBody>
      </p:sp>
      <p:sp>
        <p:nvSpPr>
          <p:cNvPr id="6" name="吹き出し: 角を丸めた四角形 5">
            <a:extLst>
              <a:ext uri="{FF2B5EF4-FFF2-40B4-BE49-F238E27FC236}">
                <a16:creationId xmlns:a16="http://schemas.microsoft.com/office/drawing/2014/main" id="{6D2A35A7-9A01-4294-ACBD-57062FFF9A8E}"/>
              </a:ext>
            </a:extLst>
          </p:cNvPr>
          <p:cNvSpPr/>
          <p:nvPr/>
        </p:nvSpPr>
        <p:spPr>
          <a:xfrm>
            <a:off x="217421" y="1402881"/>
            <a:ext cx="3465094" cy="3782729"/>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免疫チェックポイント阻害薬は、免疫そのものを増強するため、副作用として自分の体を攻撃する自己免疫疾患様の障害が起こることがあります。</a:t>
            </a:r>
          </a:p>
        </p:txBody>
      </p:sp>
    </p:spTree>
    <p:extLst>
      <p:ext uri="{BB962C8B-B14F-4D97-AF65-F5344CB8AC3E}">
        <p14:creationId xmlns:p14="http://schemas.microsoft.com/office/powerpoint/2010/main" val="3765618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3240B-29DC-490A-9DE7-DD74730349FC}"/>
              </a:ext>
            </a:extLst>
          </p:cNvPr>
          <p:cNvSpPr>
            <a:spLocks noGrp="1"/>
          </p:cNvSpPr>
          <p:nvPr>
            <p:ph type="title"/>
          </p:nvPr>
        </p:nvSpPr>
        <p:spPr>
          <a:xfrm>
            <a:off x="423512" y="394636"/>
            <a:ext cx="8139965" cy="776289"/>
          </a:xfrm>
        </p:spPr>
        <p:txBody>
          <a:bodyPr>
            <a:normAutofit/>
          </a:bodyPr>
          <a:lstStyle/>
          <a:p>
            <a:r>
              <a:rPr lang="ja-JP" altLang="en-US" sz="2800" dirty="0">
                <a:latin typeface="+mn-ea"/>
                <a:ea typeface="+mn-ea"/>
              </a:rPr>
              <a:t>さまざまな部位に自己免疫疾患様の障害が起こる</a:t>
            </a:r>
            <a:endParaRPr kumimoji="1" lang="ja-JP" altLang="en-US" sz="2800" dirty="0">
              <a:latin typeface="+mn-ea"/>
              <a:ea typeface="+mn-ea"/>
            </a:endParaRPr>
          </a:p>
        </p:txBody>
      </p:sp>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3" name="吹き出し: 線 2">
            <a:extLst>
              <a:ext uri="{FF2B5EF4-FFF2-40B4-BE49-F238E27FC236}">
                <a16:creationId xmlns:a16="http://schemas.microsoft.com/office/drawing/2014/main" id="{A7BC15B2-B774-48AF-B850-1FAEF9798264}"/>
              </a:ext>
            </a:extLst>
          </p:cNvPr>
          <p:cNvSpPr/>
          <p:nvPr/>
        </p:nvSpPr>
        <p:spPr>
          <a:xfrm>
            <a:off x="115503" y="2039005"/>
            <a:ext cx="3682515" cy="2147985"/>
          </a:xfrm>
          <a:prstGeom prst="borderCallout1">
            <a:avLst>
              <a:gd name="adj1" fmla="val -634"/>
              <a:gd name="adj2" fmla="val 90508"/>
              <a:gd name="adj3" fmla="val -31967"/>
              <a:gd name="adj4" fmla="val 11963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頭痛</a:t>
            </a:r>
            <a:r>
              <a:rPr kumimoji="1" lang="ja-JP" altLang="en-US" sz="2400" dirty="0">
                <a:solidFill>
                  <a:schemeClr val="tx1"/>
                </a:solidFill>
              </a:rPr>
              <a:t>（下垂体炎、下垂体機能低下症）</a:t>
            </a:r>
          </a:p>
          <a:p>
            <a:pPr marL="342900" indent="-342900">
              <a:buFont typeface="Wingdings" panose="05000000000000000000" pitchFamily="2" charset="2"/>
              <a:buChar char="l"/>
            </a:pPr>
            <a:r>
              <a:rPr kumimoji="1" lang="ja-JP" altLang="en-US" sz="2400" b="1" dirty="0">
                <a:solidFill>
                  <a:schemeClr val="tx1"/>
                </a:solidFill>
              </a:rPr>
              <a:t>めまい</a:t>
            </a:r>
            <a:r>
              <a:rPr kumimoji="1" lang="ja-JP" altLang="en-US" sz="2400" dirty="0">
                <a:solidFill>
                  <a:schemeClr val="tx1"/>
                </a:solidFill>
              </a:rPr>
              <a:t>（投与時の急性反応）</a:t>
            </a:r>
          </a:p>
        </p:txBody>
      </p:sp>
    </p:spTree>
    <p:extLst>
      <p:ext uri="{BB962C8B-B14F-4D97-AF65-F5344CB8AC3E}">
        <p14:creationId xmlns:p14="http://schemas.microsoft.com/office/powerpoint/2010/main" val="16649747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3240B-29DC-490A-9DE7-DD74730349FC}"/>
              </a:ext>
            </a:extLst>
          </p:cNvPr>
          <p:cNvSpPr>
            <a:spLocks noGrp="1"/>
          </p:cNvSpPr>
          <p:nvPr>
            <p:ph type="title"/>
          </p:nvPr>
        </p:nvSpPr>
        <p:spPr>
          <a:xfrm>
            <a:off x="423512" y="394636"/>
            <a:ext cx="8139965" cy="776289"/>
          </a:xfrm>
        </p:spPr>
        <p:txBody>
          <a:bodyPr>
            <a:normAutofit/>
          </a:bodyPr>
          <a:lstStyle/>
          <a:p>
            <a:r>
              <a:rPr lang="ja-JP" altLang="en-US" sz="2800" dirty="0">
                <a:latin typeface="+mn-ea"/>
                <a:ea typeface="+mn-ea"/>
              </a:rPr>
              <a:t>さまざまな部位に自己免疫疾患様の障害が起こる</a:t>
            </a:r>
            <a:endParaRPr kumimoji="1" lang="ja-JP" altLang="en-US" sz="2800" dirty="0">
              <a:latin typeface="+mn-ea"/>
              <a:ea typeface="+mn-ea"/>
            </a:endParaRPr>
          </a:p>
        </p:txBody>
      </p:sp>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3" name="吹き出し: 線 2">
            <a:extLst>
              <a:ext uri="{FF2B5EF4-FFF2-40B4-BE49-F238E27FC236}">
                <a16:creationId xmlns:a16="http://schemas.microsoft.com/office/drawing/2014/main" id="{A7BC15B2-B774-48AF-B850-1FAEF9798264}"/>
              </a:ext>
            </a:extLst>
          </p:cNvPr>
          <p:cNvSpPr/>
          <p:nvPr/>
        </p:nvSpPr>
        <p:spPr>
          <a:xfrm>
            <a:off x="115504" y="3030407"/>
            <a:ext cx="3676849" cy="2167235"/>
          </a:xfrm>
          <a:prstGeom prst="borderCallout1">
            <a:avLst>
              <a:gd name="adj1" fmla="val -634"/>
              <a:gd name="adj2" fmla="val 90508"/>
              <a:gd name="adj3" fmla="val -49545"/>
              <a:gd name="adj4" fmla="val 12251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甲状腺の腫れ</a:t>
            </a:r>
            <a:endParaRPr kumimoji="1" lang="en-US" altLang="ja-JP" sz="2400" b="1" dirty="0">
              <a:solidFill>
                <a:schemeClr val="tx1"/>
              </a:solidFill>
            </a:endParaRPr>
          </a:p>
          <a:p>
            <a:r>
              <a:rPr kumimoji="1" lang="ja-JP" altLang="en-US" sz="2400" dirty="0">
                <a:solidFill>
                  <a:schemeClr val="tx1"/>
                </a:solidFill>
              </a:rPr>
              <a:t> （甲状腺中毒症）</a:t>
            </a:r>
          </a:p>
          <a:p>
            <a:pPr marL="342900" indent="-342900">
              <a:buFont typeface="Wingdings" panose="05000000000000000000" pitchFamily="2" charset="2"/>
              <a:buChar char="l"/>
            </a:pPr>
            <a:r>
              <a:rPr kumimoji="1" lang="ja-JP" altLang="en-US" sz="2400" b="1" dirty="0">
                <a:solidFill>
                  <a:schemeClr val="tx1"/>
                </a:solidFill>
              </a:rPr>
              <a:t>風邪のような喉の痛み</a:t>
            </a:r>
            <a:endParaRPr kumimoji="1" lang="en-US" altLang="ja-JP" sz="2400" b="1" dirty="0">
              <a:solidFill>
                <a:schemeClr val="tx1"/>
              </a:solidFill>
            </a:endParaRPr>
          </a:p>
          <a:p>
            <a:r>
              <a:rPr kumimoji="1" lang="ja-JP" altLang="en-US" sz="2400" dirty="0">
                <a:solidFill>
                  <a:schemeClr val="tx1"/>
                </a:solidFill>
              </a:rPr>
              <a:t>（心筋炎、ギランバレー  　症候群）</a:t>
            </a:r>
          </a:p>
        </p:txBody>
      </p:sp>
    </p:spTree>
    <p:extLst>
      <p:ext uri="{BB962C8B-B14F-4D97-AF65-F5344CB8AC3E}">
        <p14:creationId xmlns:p14="http://schemas.microsoft.com/office/powerpoint/2010/main" val="6900526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3240B-29DC-490A-9DE7-DD74730349FC}"/>
              </a:ext>
            </a:extLst>
          </p:cNvPr>
          <p:cNvSpPr>
            <a:spLocks noGrp="1"/>
          </p:cNvSpPr>
          <p:nvPr>
            <p:ph type="title"/>
          </p:nvPr>
        </p:nvSpPr>
        <p:spPr>
          <a:xfrm>
            <a:off x="423512" y="394636"/>
            <a:ext cx="8139965" cy="776289"/>
          </a:xfrm>
        </p:spPr>
        <p:txBody>
          <a:bodyPr>
            <a:normAutofit/>
          </a:bodyPr>
          <a:lstStyle/>
          <a:p>
            <a:r>
              <a:rPr lang="ja-JP" altLang="en-US" sz="2800" dirty="0">
                <a:latin typeface="+mn-ea"/>
                <a:ea typeface="+mn-ea"/>
              </a:rPr>
              <a:t>さまざまな部位に自己免疫疾患様の障害が起こる</a:t>
            </a:r>
            <a:endParaRPr kumimoji="1" lang="ja-JP" altLang="en-US" sz="2800" dirty="0">
              <a:latin typeface="+mn-ea"/>
              <a:ea typeface="+mn-ea"/>
            </a:endParaRPr>
          </a:p>
        </p:txBody>
      </p:sp>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3" name="吹き出し: 線 2">
            <a:extLst>
              <a:ext uri="{FF2B5EF4-FFF2-40B4-BE49-F238E27FC236}">
                <a16:creationId xmlns:a16="http://schemas.microsoft.com/office/drawing/2014/main" id="{A7BC15B2-B774-48AF-B850-1FAEF9798264}"/>
              </a:ext>
            </a:extLst>
          </p:cNvPr>
          <p:cNvSpPr/>
          <p:nvPr/>
        </p:nvSpPr>
        <p:spPr>
          <a:xfrm>
            <a:off x="154005" y="4408371"/>
            <a:ext cx="3878980" cy="1915427"/>
          </a:xfrm>
          <a:prstGeom prst="borderCallout1">
            <a:avLst>
              <a:gd name="adj1" fmla="val -634"/>
              <a:gd name="adj2" fmla="val 90508"/>
              <a:gd name="adj3" fmla="val -89824"/>
              <a:gd name="adj4" fmla="val 11224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咳</a:t>
            </a:r>
            <a:endParaRPr kumimoji="1" lang="en-US" altLang="ja-JP" sz="2400" b="1" dirty="0">
              <a:solidFill>
                <a:schemeClr val="tx1"/>
              </a:solidFill>
            </a:endParaRPr>
          </a:p>
          <a:p>
            <a:pPr marL="342900" indent="-342900">
              <a:buFont typeface="Wingdings" panose="05000000000000000000" pitchFamily="2" charset="2"/>
              <a:buChar char="l"/>
            </a:pPr>
            <a:r>
              <a:rPr kumimoji="1" lang="ja-JP" altLang="en-US" sz="2400" b="1" dirty="0">
                <a:solidFill>
                  <a:schemeClr val="tx1"/>
                </a:solidFill>
              </a:rPr>
              <a:t>息切れ</a:t>
            </a:r>
            <a:endParaRPr kumimoji="1" lang="en-US" altLang="ja-JP" sz="2400" b="1" dirty="0">
              <a:solidFill>
                <a:schemeClr val="tx1"/>
              </a:solidFill>
            </a:endParaRPr>
          </a:p>
          <a:p>
            <a:pPr marL="342900" indent="-342900">
              <a:buFont typeface="Wingdings" panose="05000000000000000000" pitchFamily="2" charset="2"/>
              <a:buChar char="l"/>
            </a:pPr>
            <a:r>
              <a:rPr kumimoji="1" lang="ja-JP" altLang="en-US" sz="2400" b="1" dirty="0">
                <a:solidFill>
                  <a:schemeClr val="tx1"/>
                </a:solidFill>
              </a:rPr>
              <a:t>呼吸困難</a:t>
            </a:r>
            <a:r>
              <a:rPr kumimoji="1" lang="ja-JP" altLang="en-US" sz="2400" dirty="0">
                <a:solidFill>
                  <a:schemeClr val="tx1"/>
                </a:solidFill>
              </a:rPr>
              <a:t>（間質性肺炎）</a:t>
            </a:r>
          </a:p>
          <a:p>
            <a:pPr marL="342900" indent="-342900">
              <a:buFont typeface="Wingdings" panose="05000000000000000000" pitchFamily="2" charset="2"/>
              <a:buChar char="l"/>
            </a:pPr>
            <a:r>
              <a:rPr kumimoji="1" lang="ja-JP" altLang="en-US" sz="2400" b="1" dirty="0">
                <a:solidFill>
                  <a:schemeClr val="tx1"/>
                </a:solidFill>
              </a:rPr>
              <a:t>動悸</a:t>
            </a:r>
            <a:r>
              <a:rPr kumimoji="1" lang="ja-JP" altLang="en-US" sz="2400" dirty="0">
                <a:solidFill>
                  <a:schemeClr val="tx1"/>
                </a:solidFill>
              </a:rPr>
              <a:t>（甲状腺中毒症）</a:t>
            </a:r>
          </a:p>
        </p:txBody>
      </p:sp>
    </p:spTree>
    <p:extLst>
      <p:ext uri="{BB962C8B-B14F-4D97-AF65-F5344CB8AC3E}">
        <p14:creationId xmlns:p14="http://schemas.microsoft.com/office/powerpoint/2010/main" val="27531009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3240B-29DC-490A-9DE7-DD74730349FC}"/>
              </a:ext>
            </a:extLst>
          </p:cNvPr>
          <p:cNvSpPr>
            <a:spLocks noGrp="1"/>
          </p:cNvSpPr>
          <p:nvPr>
            <p:ph type="title"/>
          </p:nvPr>
        </p:nvSpPr>
        <p:spPr>
          <a:xfrm>
            <a:off x="423512" y="394636"/>
            <a:ext cx="8139965" cy="776289"/>
          </a:xfrm>
        </p:spPr>
        <p:txBody>
          <a:bodyPr>
            <a:normAutofit/>
          </a:bodyPr>
          <a:lstStyle/>
          <a:p>
            <a:r>
              <a:rPr lang="ja-JP" altLang="en-US" sz="2800" dirty="0">
                <a:latin typeface="+mn-ea"/>
                <a:ea typeface="+mn-ea"/>
              </a:rPr>
              <a:t>さまざまな部位に自己免疫疾患様の障害が起こる</a:t>
            </a:r>
            <a:endParaRPr kumimoji="1" lang="ja-JP" altLang="en-US" sz="2800" dirty="0">
              <a:latin typeface="+mn-ea"/>
              <a:ea typeface="+mn-ea"/>
            </a:endParaRPr>
          </a:p>
        </p:txBody>
      </p:sp>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3" name="吹き出し: 線 2">
            <a:extLst>
              <a:ext uri="{FF2B5EF4-FFF2-40B4-BE49-F238E27FC236}">
                <a16:creationId xmlns:a16="http://schemas.microsoft.com/office/drawing/2014/main" id="{A7BC15B2-B774-48AF-B850-1FAEF9798264}"/>
              </a:ext>
            </a:extLst>
          </p:cNvPr>
          <p:cNvSpPr/>
          <p:nvPr/>
        </p:nvSpPr>
        <p:spPr>
          <a:xfrm>
            <a:off x="693019" y="2772076"/>
            <a:ext cx="3176337" cy="3609474"/>
          </a:xfrm>
          <a:prstGeom prst="borderCallout1">
            <a:avLst>
              <a:gd name="adj1" fmla="val 51099"/>
              <a:gd name="adj2" fmla="val 100560"/>
              <a:gd name="adj3" fmla="val 14866"/>
              <a:gd name="adj4" fmla="val 11940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胃の痛み</a:t>
            </a:r>
          </a:p>
          <a:p>
            <a:pPr marL="342900" indent="-342900">
              <a:buFont typeface="Wingdings" panose="05000000000000000000" pitchFamily="2" charset="2"/>
              <a:buChar char="l"/>
            </a:pPr>
            <a:r>
              <a:rPr kumimoji="1" lang="ja-JP" altLang="en-US" sz="2400" b="1" dirty="0">
                <a:solidFill>
                  <a:schemeClr val="tx1"/>
                </a:solidFill>
              </a:rPr>
              <a:t>食欲減退</a:t>
            </a:r>
          </a:p>
          <a:p>
            <a:pPr marL="342900" indent="-342900">
              <a:buFont typeface="Wingdings" panose="05000000000000000000" pitchFamily="2" charset="2"/>
              <a:buChar char="l"/>
            </a:pPr>
            <a:r>
              <a:rPr kumimoji="1" lang="ja-JP" altLang="en-US" sz="2400" b="1" dirty="0">
                <a:solidFill>
                  <a:schemeClr val="tx1"/>
                </a:solidFill>
              </a:rPr>
              <a:t>吐き気・嘔吐</a:t>
            </a:r>
          </a:p>
          <a:p>
            <a:pPr marL="342900" indent="-342900">
              <a:buFont typeface="Wingdings" panose="05000000000000000000" pitchFamily="2" charset="2"/>
              <a:buChar char="l"/>
            </a:pPr>
            <a:r>
              <a:rPr kumimoji="1" lang="ja-JP" altLang="en-US" sz="2400" b="1" dirty="0">
                <a:solidFill>
                  <a:schemeClr val="tx1"/>
                </a:solidFill>
              </a:rPr>
              <a:t>下痢</a:t>
            </a:r>
          </a:p>
          <a:p>
            <a:pPr marL="342900" indent="-342900">
              <a:buFont typeface="Wingdings" panose="05000000000000000000" pitchFamily="2" charset="2"/>
              <a:buChar char="l"/>
            </a:pPr>
            <a:r>
              <a:rPr kumimoji="1" lang="ja-JP" altLang="en-US" sz="2400" b="1" dirty="0">
                <a:solidFill>
                  <a:schemeClr val="tx1"/>
                </a:solidFill>
              </a:rPr>
              <a:t>腹痛</a:t>
            </a:r>
          </a:p>
          <a:p>
            <a:pPr marL="342900" indent="-342900">
              <a:buFont typeface="Wingdings" panose="05000000000000000000" pitchFamily="2" charset="2"/>
              <a:buChar char="l"/>
            </a:pPr>
            <a:r>
              <a:rPr kumimoji="1" lang="ja-JP" altLang="en-US" sz="2400" b="1" dirty="0">
                <a:solidFill>
                  <a:schemeClr val="tx1"/>
                </a:solidFill>
              </a:rPr>
              <a:t>排便回数の増加</a:t>
            </a:r>
          </a:p>
          <a:p>
            <a:pPr marL="342900" indent="-342900">
              <a:buFont typeface="Wingdings" panose="05000000000000000000" pitchFamily="2" charset="2"/>
              <a:buChar char="l"/>
            </a:pPr>
            <a:r>
              <a:rPr kumimoji="1" lang="ja-JP" altLang="en-US" sz="2400" b="1" dirty="0">
                <a:solidFill>
                  <a:schemeClr val="tx1"/>
                </a:solidFill>
              </a:rPr>
              <a:t>血便</a:t>
            </a:r>
            <a:endParaRPr kumimoji="1" lang="en-US" altLang="ja-JP" sz="2400" b="1" dirty="0">
              <a:solidFill>
                <a:schemeClr val="tx1"/>
              </a:solidFill>
            </a:endParaRPr>
          </a:p>
          <a:p>
            <a:r>
              <a:rPr kumimoji="1" lang="ja-JP" altLang="en-US" sz="2400" dirty="0">
                <a:solidFill>
                  <a:schemeClr val="tx1"/>
                </a:solidFill>
              </a:rPr>
              <a:t>（大腸炎・消化管穿孔、ギランバレー症候群など）</a:t>
            </a:r>
          </a:p>
        </p:txBody>
      </p:sp>
    </p:spTree>
    <p:extLst>
      <p:ext uri="{BB962C8B-B14F-4D97-AF65-F5344CB8AC3E}">
        <p14:creationId xmlns:p14="http://schemas.microsoft.com/office/powerpoint/2010/main" val="51672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矢印: 左 9">
            <a:extLst>
              <a:ext uri="{FF2B5EF4-FFF2-40B4-BE49-F238E27FC236}">
                <a16:creationId xmlns:a16="http://schemas.microsoft.com/office/drawing/2014/main" id="{9185862C-0345-4DB7-90F8-754A87D1F252}"/>
              </a:ext>
            </a:extLst>
          </p:cNvPr>
          <p:cNvSpPr/>
          <p:nvPr/>
        </p:nvSpPr>
        <p:spPr>
          <a:xfrm>
            <a:off x="2124075" y="1850002"/>
            <a:ext cx="1107004" cy="845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8649874-289B-40A3-AEE9-68986DF39381}"/>
              </a:ext>
            </a:extLst>
          </p:cNvPr>
          <p:cNvSpPr txBox="1"/>
          <p:nvPr/>
        </p:nvSpPr>
        <p:spPr>
          <a:xfrm>
            <a:off x="1897248" y="1254978"/>
            <a:ext cx="1521896" cy="584775"/>
          </a:xfrm>
          <a:prstGeom prst="rect">
            <a:avLst/>
          </a:prstGeom>
          <a:noFill/>
        </p:spPr>
        <p:txBody>
          <a:bodyPr wrap="square" rtlCol="0">
            <a:spAutoFit/>
          </a:bodyPr>
          <a:lstStyle/>
          <a:p>
            <a:r>
              <a:rPr kumimoji="1" lang="ja-JP" altLang="en-US" sz="3200" dirty="0">
                <a:latin typeface="+mn-ea"/>
              </a:rPr>
              <a:t>食べる</a:t>
            </a:r>
          </a:p>
        </p:txBody>
      </p:sp>
      <p:sp>
        <p:nvSpPr>
          <p:cNvPr id="16" name="矢印: 下 15">
            <a:extLst>
              <a:ext uri="{FF2B5EF4-FFF2-40B4-BE49-F238E27FC236}">
                <a16:creationId xmlns:a16="http://schemas.microsoft.com/office/drawing/2014/main" id="{5DE6D67F-B775-4A8E-BE84-22E85A26D917}"/>
              </a:ext>
            </a:extLst>
          </p:cNvPr>
          <p:cNvSpPr/>
          <p:nvPr/>
        </p:nvSpPr>
        <p:spPr>
          <a:xfrm>
            <a:off x="882892" y="3054478"/>
            <a:ext cx="735251" cy="736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 16">
            <a:extLst>
              <a:ext uri="{FF2B5EF4-FFF2-40B4-BE49-F238E27FC236}">
                <a16:creationId xmlns:a16="http://schemas.microsoft.com/office/drawing/2014/main" id="{A1F2DE47-1FAA-45D1-8735-BB34C59A0108}"/>
              </a:ext>
            </a:extLst>
          </p:cNvPr>
          <p:cNvSpPr/>
          <p:nvPr/>
        </p:nvSpPr>
        <p:spPr>
          <a:xfrm>
            <a:off x="2143456" y="4229921"/>
            <a:ext cx="1107004" cy="845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D092D12-CFD1-4BB5-8DC9-CE28E0F5EC9C}"/>
              </a:ext>
            </a:extLst>
          </p:cNvPr>
          <p:cNvSpPr txBox="1"/>
          <p:nvPr/>
        </p:nvSpPr>
        <p:spPr>
          <a:xfrm>
            <a:off x="1916629" y="3634897"/>
            <a:ext cx="1521896" cy="584775"/>
          </a:xfrm>
          <a:prstGeom prst="rect">
            <a:avLst/>
          </a:prstGeom>
          <a:noFill/>
        </p:spPr>
        <p:txBody>
          <a:bodyPr wrap="square" rtlCol="0">
            <a:spAutoFit/>
          </a:bodyPr>
          <a:lstStyle/>
          <a:p>
            <a:r>
              <a:rPr kumimoji="1" lang="ja-JP" altLang="en-US" sz="3200" dirty="0">
                <a:latin typeface="+mn-ea"/>
              </a:rPr>
              <a:t>食べる</a:t>
            </a:r>
          </a:p>
        </p:txBody>
      </p:sp>
      <p:pic>
        <p:nvPicPr>
          <p:cNvPr id="19" name="図 18">
            <a:extLst>
              <a:ext uri="{FF2B5EF4-FFF2-40B4-BE49-F238E27FC236}">
                <a16:creationId xmlns:a16="http://schemas.microsoft.com/office/drawing/2014/main" id="{FF1DC43D-1B99-448E-8784-AE886D0863EE}"/>
              </a:ext>
            </a:extLst>
          </p:cNvPr>
          <p:cNvPicPr>
            <a:picLocks noChangeAspect="1"/>
          </p:cNvPicPr>
          <p:nvPr/>
        </p:nvPicPr>
        <p:blipFill>
          <a:blip r:embed="rId2"/>
          <a:stretch>
            <a:fillRect/>
          </a:stretch>
        </p:blipFill>
        <p:spPr>
          <a:xfrm>
            <a:off x="5465913" y="4180313"/>
            <a:ext cx="952500" cy="1190625"/>
          </a:xfrm>
          <a:prstGeom prst="rect">
            <a:avLst/>
          </a:prstGeom>
        </p:spPr>
      </p:pic>
      <p:sp>
        <p:nvSpPr>
          <p:cNvPr id="20" name="フローチャート: 端子 19">
            <a:extLst>
              <a:ext uri="{FF2B5EF4-FFF2-40B4-BE49-F238E27FC236}">
                <a16:creationId xmlns:a16="http://schemas.microsoft.com/office/drawing/2014/main" id="{00EB6A86-DFFA-4BC4-939F-5F8B926E5774}"/>
              </a:ext>
            </a:extLst>
          </p:cNvPr>
          <p:cNvSpPr/>
          <p:nvPr/>
        </p:nvSpPr>
        <p:spPr>
          <a:xfrm>
            <a:off x="3533111" y="435219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2" name="テキスト ボックス 1">
            <a:extLst>
              <a:ext uri="{FF2B5EF4-FFF2-40B4-BE49-F238E27FC236}">
                <a16:creationId xmlns:a16="http://schemas.microsoft.com/office/drawing/2014/main" id="{5DF3E303-B69A-4ADF-8FD6-0C4440B16AFE}"/>
              </a:ext>
            </a:extLst>
          </p:cNvPr>
          <p:cNvSpPr txBox="1"/>
          <p:nvPr/>
        </p:nvSpPr>
        <p:spPr>
          <a:xfrm>
            <a:off x="882892" y="5255400"/>
            <a:ext cx="7950603" cy="954107"/>
          </a:xfrm>
          <a:prstGeom prst="rect">
            <a:avLst/>
          </a:prstGeom>
          <a:noFill/>
        </p:spPr>
        <p:txBody>
          <a:bodyPr wrap="square" rtlCol="0">
            <a:spAutoFit/>
          </a:bodyPr>
          <a:lstStyle/>
          <a:p>
            <a:r>
              <a:rPr kumimoji="1" lang="ja-JP" altLang="en-US" sz="2800" dirty="0">
                <a:latin typeface="+mn-ea"/>
              </a:rPr>
              <a:t>好中球やマクロファージだけでは処理できないときには異物を食べた樹状細胞が活躍します。</a:t>
            </a:r>
          </a:p>
        </p:txBody>
      </p:sp>
      <p:sp>
        <p:nvSpPr>
          <p:cNvPr id="21" name="爆発: 8 pt 20">
            <a:extLst>
              <a:ext uri="{FF2B5EF4-FFF2-40B4-BE49-F238E27FC236}">
                <a16:creationId xmlns:a16="http://schemas.microsoft.com/office/drawing/2014/main" id="{5A6BD536-C289-4F11-B6E6-0337070304A1}"/>
              </a:ext>
            </a:extLst>
          </p:cNvPr>
          <p:cNvSpPr/>
          <p:nvPr/>
        </p:nvSpPr>
        <p:spPr>
          <a:xfrm>
            <a:off x="198932" y="3852533"/>
            <a:ext cx="2103170" cy="14755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異物</a:t>
            </a:r>
          </a:p>
        </p:txBody>
      </p:sp>
      <p:sp>
        <p:nvSpPr>
          <p:cNvPr id="22" name="爆発: 8 pt 21">
            <a:extLst>
              <a:ext uri="{FF2B5EF4-FFF2-40B4-BE49-F238E27FC236}">
                <a16:creationId xmlns:a16="http://schemas.microsoft.com/office/drawing/2014/main" id="{BD3FCDA4-382F-44F0-8B9B-6D1C51BAD860}"/>
              </a:ext>
            </a:extLst>
          </p:cNvPr>
          <p:cNvSpPr/>
          <p:nvPr/>
        </p:nvSpPr>
        <p:spPr>
          <a:xfrm>
            <a:off x="179785" y="1529966"/>
            <a:ext cx="2103170" cy="14755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異物</a:t>
            </a:r>
          </a:p>
        </p:txBody>
      </p:sp>
      <p:pic>
        <p:nvPicPr>
          <p:cNvPr id="24" name="図 23">
            <a:extLst>
              <a:ext uri="{FF2B5EF4-FFF2-40B4-BE49-F238E27FC236}">
                <a16:creationId xmlns:a16="http://schemas.microsoft.com/office/drawing/2014/main" id="{8F8A2D5C-9E33-43F5-8F6A-73BC5BAB38A6}"/>
              </a:ext>
            </a:extLst>
          </p:cNvPr>
          <p:cNvPicPr>
            <a:picLocks noChangeAspect="1"/>
          </p:cNvPicPr>
          <p:nvPr/>
        </p:nvPicPr>
        <p:blipFill>
          <a:blip r:embed="rId3"/>
          <a:stretch>
            <a:fillRect/>
          </a:stretch>
        </p:blipFill>
        <p:spPr>
          <a:xfrm>
            <a:off x="5503456" y="1084537"/>
            <a:ext cx="797625" cy="949899"/>
          </a:xfrm>
          <a:prstGeom prst="rect">
            <a:avLst/>
          </a:prstGeom>
        </p:spPr>
      </p:pic>
      <p:pic>
        <p:nvPicPr>
          <p:cNvPr id="25" name="図 24">
            <a:extLst>
              <a:ext uri="{FF2B5EF4-FFF2-40B4-BE49-F238E27FC236}">
                <a16:creationId xmlns:a16="http://schemas.microsoft.com/office/drawing/2014/main" id="{B0CB5C03-6ABE-485B-BCBE-3A3E36C075E9}"/>
              </a:ext>
            </a:extLst>
          </p:cNvPr>
          <p:cNvPicPr>
            <a:picLocks noChangeAspect="1"/>
          </p:cNvPicPr>
          <p:nvPr/>
        </p:nvPicPr>
        <p:blipFill>
          <a:blip r:embed="rId4"/>
          <a:stretch>
            <a:fillRect/>
          </a:stretch>
        </p:blipFill>
        <p:spPr>
          <a:xfrm>
            <a:off x="6981273" y="2094627"/>
            <a:ext cx="864631" cy="972710"/>
          </a:xfrm>
          <a:prstGeom prst="rect">
            <a:avLst/>
          </a:prstGeom>
        </p:spPr>
      </p:pic>
      <p:sp>
        <p:nvSpPr>
          <p:cNvPr id="26" name="フローチャート: 端子 25">
            <a:extLst>
              <a:ext uri="{FF2B5EF4-FFF2-40B4-BE49-F238E27FC236}">
                <a16:creationId xmlns:a16="http://schemas.microsoft.com/office/drawing/2014/main" id="{8A05A60B-54C1-4411-BAE1-57AF8CB170C0}"/>
              </a:ext>
            </a:extLst>
          </p:cNvPr>
          <p:cNvSpPr/>
          <p:nvPr/>
        </p:nvSpPr>
        <p:spPr>
          <a:xfrm>
            <a:off x="3533111" y="1143989"/>
            <a:ext cx="1742410"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好中球</a:t>
            </a:r>
          </a:p>
        </p:txBody>
      </p:sp>
      <p:sp>
        <p:nvSpPr>
          <p:cNvPr id="27" name="フローチャート: 端子 26">
            <a:extLst>
              <a:ext uri="{FF2B5EF4-FFF2-40B4-BE49-F238E27FC236}">
                <a16:creationId xmlns:a16="http://schemas.microsoft.com/office/drawing/2014/main" id="{3DA6CE30-355F-4283-B1A4-A0B375626C2D}"/>
              </a:ext>
            </a:extLst>
          </p:cNvPr>
          <p:cNvSpPr/>
          <p:nvPr/>
        </p:nvSpPr>
        <p:spPr>
          <a:xfrm>
            <a:off x="3533111" y="2214853"/>
            <a:ext cx="337406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マクロファージ</a:t>
            </a:r>
          </a:p>
        </p:txBody>
      </p:sp>
      <p:sp>
        <p:nvSpPr>
          <p:cNvPr id="28" name="正方形/長方形 27">
            <a:extLst>
              <a:ext uri="{FF2B5EF4-FFF2-40B4-BE49-F238E27FC236}">
                <a16:creationId xmlns:a16="http://schemas.microsoft.com/office/drawing/2014/main" id="{27D10FDE-44D9-4D9B-8498-2A2B8F766246}"/>
              </a:ext>
            </a:extLst>
          </p:cNvPr>
          <p:cNvSpPr/>
          <p:nvPr/>
        </p:nvSpPr>
        <p:spPr>
          <a:xfrm>
            <a:off x="3305176" y="867852"/>
            <a:ext cx="4648200" cy="334733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2AFDEDE-E0FB-4823-813D-A92AE96296FB}"/>
              </a:ext>
            </a:extLst>
          </p:cNvPr>
          <p:cNvSpPr/>
          <p:nvPr/>
        </p:nvSpPr>
        <p:spPr>
          <a:xfrm>
            <a:off x="3600450" y="212486"/>
            <a:ext cx="4171357"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自然免疫</a:t>
            </a:r>
            <a:r>
              <a:rPr kumimoji="1" lang="en-US" altLang="ja-JP" sz="3200" dirty="0">
                <a:latin typeface="+mn-ea"/>
              </a:rPr>
              <a:t>(</a:t>
            </a:r>
            <a:r>
              <a:rPr kumimoji="1" lang="ja-JP" altLang="en-US" sz="3200" dirty="0">
                <a:latin typeface="+mn-ea"/>
              </a:rPr>
              <a:t>食細胞など</a:t>
            </a:r>
            <a:r>
              <a:rPr kumimoji="1" lang="en-US" altLang="ja-JP" sz="3200" dirty="0">
                <a:latin typeface="+mn-ea"/>
              </a:rPr>
              <a:t>)</a:t>
            </a:r>
            <a:endParaRPr kumimoji="1" lang="ja-JP" altLang="en-US" sz="3200" dirty="0">
              <a:latin typeface="+mn-ea"/>
            </a:endParaRPr>
          </a:p>
        </p:txBody>
      </p:sp>
      <p:sp>
        <p:nvSpPr>
          <p:cNvPr id="30" name="フローチャート: 端子 29">
            <a:extLst>
              <a:ext uri="{FF2B5EF4-FFF2-40B4-BE49-F238E27FC236}">
                <a16:creationId xmlns:a16="http://schemas.microsoft.com/office/drawing/2014/main" id="{A58FB430-C873-4376-841C-380BEB1BAE37}"/>
              </a:ext>
            </a:extLst>
          </p:cNvPr>
          <p:cNvSpPr/>
          <p:nvPr/>
        </p:nvSpPr>
        <p:spPr>
          <a:xfrm>
            <a:off x="3533111" y="3225765"/>
            <a:ext cx="197034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NK</a:t>
            </a:r>
            <a:r>
              <a:rPr kumimoji="1" lang="ja-JP" altLang="en-US" sz="3200" dirty="0">
                <a:solidFill>
                  <a:schemeClr val="tx1"/>
                </a:solidFill>
                <a:latin typeface="+mn-ea"/>
              </a:rPr>
              <a:t>細胞</a:t>
            </a:r>
          </a:p>
        </p:txBody>
      </p:sp>
    </p:spTree>
    <p:extLst>
      <p:ext uri="{BB962C8B-B14F-4D97-AF65-F5344CB8AC3E}">
        <p14:creationId xmlns:p14="http://schemas.microsoft.com/office/powerpoint/2010/main" val="16571353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3240B-29DC-490A-9DE7-DD74730349FC}"/>
              </a:ext>
            </a:extLst>
          </p:cNvPr>
          <p:cNvSpPr>
            <a:spLocks noGrp="1"/>
          </p:cNvSpPr>
          <p:nvPr>
            <p:ph type="title"/>
          </p:nvPr>
        </p:nvSpPr>
        <p:spPr>
          <a:xfrm>
            <a:off x="423512" y="394636"/>
            <a:ext cx="8139965" cy="776289"/>
          </a:xfrm>
        </p:spPr>
        <p:txBody>
          <a:bodyPr>
            <a:normAutofit/>
          </a:bodyPr>
          <a:lstStyle/>
          <a:p>
            <a:r>
              <a:rPr lang="ja-JP" altLang="en-US" sz="2800" dirty="0">
                <a:latin typeface="+mn-ea"/>
                <a:ea typeface="+mn-ea"/>
              </a:rPr>
              <a:t>さまざまな部位に自己免疫疾患様の障害が起こる</a:t>
            </a:r>
            <a:endParaRPr kumimoji="1" lang="ja-JP" altLang="en-US" sz="2800" dirty="0">
              <a:latin typeface="+mn-ea"/>
              <a:ea typeface="+mn-ea"/>
            </a:endParaRPr>
          </a:p>
        </p:txBody>
      </p:sp>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3" name="吹き出し: 線 2">
            <a:extLst>
              <a:ext uri="{FF2B5EF4-FFF2-40B4-BE49-F238E27FC236}">
                <a16:creationId xmlns:a16="http://schemas.microsoft.com/office/drawing/2014/main" id="{A7BC15B2-B774-48AF-B850-1FAEF9798264}"/>
              </a:ext>
            </a:extLst>
          </p:cNvPr>
          <p:cNvSpPr/>
          <p:nvPr/>
        </p:nvSpPr>
        <p:spPr>
          <a:xfrm>
            <a:off x="5573030" y="1482291"/>
            <a:ext cx="3137833" cy="4485373"/>
          </a:xfrm>
          <a:prstGeom prst="borderCallout1">
            <a:avLst>
              <a:gd name="adj1" fmla="val 670"/>
              <a:gd name="adj2" fmla="val -27581"/>
              <a:gd name="adj3" fmla="val 15081"/>
              <a:gd name="adj4" fmla="val 49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目の痛み</a:t>
            </a:r>
          </a:p>
          <a:p>
            <a:pPr marL="342900" indent="-342900">
              <a:buFont typeface="Wingdings" panose="05000000000000000000" pitchFamily="2" charset="2"/>
              <a:buChar char="l"/>
            </a:pPr>
            <a:r>
              <a:rPr kumimoji="1" lang="ja-JP" altLang="en-US" sz="2400" b="1" dirty="0">
                <a:solidFill>
                  <a:schemeClr val="tx1"/>
                </a:solidFill>
              </a:rPr>
              <a:t>充血</a:t>
            </a:r>
          </a:p>
          <a:p>
            <a:pPr marL="342900" indent="-342900">
              <a:buFont typeface="Wingdings" panose="05000000000000000000" pitchFamily="2" charset="2"/>
              <a:buChar char="l"/>
            </a:pPr>
            <a:r>
              <a:rPr kumimoji="1" lang="ja-JP" altLang="en-US" sz="2400" b="1" dirty="0">
                <a:solidFill>
                  <a:schemeClr val="tx1"/>
                </a:solidFill>
              </a:rPr>
              <a:t>視力低下</a:t>
            </a:r>
          </a:p>
          <a:p>
            <a:pPr marL="342900" indent="-342900">
              <a:buFont typeface="Wingdings" panose="05000000000000000000" pitchFamily="2" charset="2"/>
              <a:buChar char="l"/>
            </a:pPr>
            <a:r>
              <a:rPr kumimoji="1" lang="ja-JP" altLang="en-US" sz="2400" b="1" dirty="0">
                <a:solidFill>
                  <a:schemeClr val="tx1"/>
                </a:solidFill>
              </a:rPr>
              <a:t>飛蚊症</a:t>
            </a:r>
          </a:p>
          <a:p>
            <a:pPr marL="342900" indent="-342900">
              <a:buFont typeface="Wingdings" panose="05000000000000000000" pitchFamily="2" charset="2"/>
              <a:buChar char="l"/>
            </a:pPr>
            <a:r>
              <a:rPr kumimoji="1" lang="ja-JP" altLang="en-US" sz="2400" b="1" dirty="0">
                <a:solidFill>
                  <a:schemeClr val="tx1"/>
                </a:solidFill>
              </a:rPr>
              <a:t>光を過度にまぶしく感じる</a:t>
            </a:r>
          </a:p>
          <a:p>
            <a:pPr marL="342900" indent="-342900">
              <a:buFont typeface="Wingdings" panose="05000000000000000000" pitchFamily="2" charset="2"/>
              <a:buChar char="l"/>
            </a:pPr>
            <a:r>
              <a:rPr kumimoji="1" lang="ja-JP" altLang="en-US" sz="2400" b="1" dirty="0">
                <a:solidFill>
                  <a:schemeClr val="tx1"/>
                </a:solidFill>
              </a:rPr>
              <a:t>涙が出る</a:t>
            </a:r>
            <a:endParaRPr kumimoji="1" lang="en-US" altLang="ja-JP" sz="2400" b="1" dirty="0">
              <a:solidFill>
                <a:schemeClr val="tx1"/>
              </a:solidFill>
            </a:endParaRPr>
          </a:p>
          <a:p>
            <a:r>
              <a:rPr kumimoji="1" lang="ja-JP" altLang="en-US" sz="2400" dirty="0">
                <a:solidFill>
                  <a:schemeClr val="tx1"/>
                </a:solidFill>
              </a:rPr>
              <a:t>（ぶどう膜炎などの眼障害）</a:t>
            </a:r>
          </a:p>
          <a:p>
            <a:pPr marL="342900" indent="-342900">
              <a:buFont typeface="Wingdings" panose="05000000000000000000" pitchFamily="2" charset="2"/>
              <a:buChar char="l"/>
            </a:pPr>
            <a:r>
              <a:rPr kumimoji="1" lang="ja-JP" altLang="en-US" sz="2400" b="1" dirty="0">
                <a:solidFill>
                  <a:schemeClr val="tx1"/>
                </a:solidFill>
              </a:rPr>
              <a:t>視野が欠ける</a:t>
            </a:r>
            <a:endParaRPr kumimoji="1" lang="en-US" altLang="ja-JP" sz="2400" b="1" dirty="0">
              <a:solidFill>
                <a:schemeClr val="tx1"/>
              </a:solidFill>
            </a:endParaRPr>
          </a:p>
          <a:p>
            <a:r>
              <a:rPr kumimoji="1" lang="ja-JP" altLang="en-US" sz="2400" dirty="0">
                <a:solidFill>
                  <a:schemeClr val="tx1"/>
                </a:solidFill>
              </a:rPr>
              <a:t>（下垂体炎）</a:t>
            </a:r>
          </a:p>
        </p:txBody>
      </p:sp>
    </p:spTree>
    <p:extLst>
      <p:ext uri="{BB962C8B-B14F-4D97-AF65-F5344CB8AC3E}">
        <p14:creationId xmlns:p14="http://schemas.microsoft.com/office/powerpoint/2010/main" val="389298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3240B-29DC-490A-9DE7-DD74730349FC}"/>
              </a:ext>
            </a:extLst>
          </p:cNvPr>
          <p:cNvSpPr>
            <a:spLocks noGrp="1"/>
          </p:cNvSpPr>
          <p:nvPr>
            <p:ph type="title"/>
          </p:nvPr>
        </p:nvSpPr>
        <p:spPr>
          <a:xfrm>
            <a:off x="423512" y="394636"/>
            <a:ext cx="8139965" cy="776289"/>
          </a:xfrm>
        </p:spPr>
        <p:txBody>
          <a:bodyPr>
            <a:normAutofit/>
          </a:bodyPr>
          <a:lstStyle/>
          <a:p>
            <a:r>
              <a:rPr lang="ja-JP" altLang="en-US" sz="2800" dirty="0">
                <a:latin typeface="+mn-ea"/>
                <a:ea typeface="+mn-ea"/>
              </a:rPr>
              <a:t>さまざまな部位に自己免疫疾患様の障害が起こる</a:t>
            </a:r>
            <a:endParaRPr kumimoji="1" lang="ja-JP" altLang="en-US" sz="2800" dirty="0">
              <a:latin typeface="+mn-ea"/>
              <a:ea typeface="+mn-ea"/>
            </a:endParaRPr>
          </a:p>
        </p:txBody>
      </p:sp>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3" name="吹き出し: 線 2">
            <a:extLst>
              <a:ext uri="{FF2B5EF4-FFF2-40B4-BE49-F238E27FC236}">
                <a16:creationId xmlns:a16="http://schemas.microsoft.com/office/drawing/2014/main" id="{A7BC15B2-B774-48AF-B850-1FAEF9798264}"/>
              </a:ext>
            </a:extLst>
          </p:cNvPr>
          <p:cNvSpPr/>
          <p:nvPr/>
        </p:nvSpPr>
        <p:spPr>
          <a:xfrm>
            <a:off x="5573030" y="4812632"/>
            <a:ext cx="3137833" cy="1155032"/>
          </a:xfrm>
          <a:prstGeom prst="borderCallout1">
            <a:avLst>
              <a:gd name="adj1" fmla="val -53497"/>
              <a:gd name="adj2" fmla="val -9483"/>
              <a:gd name="adj3" fmla="val 47581"/>
              <a:gd name="adj4" fmla="val -42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手のふるえ</a:t>
            </a:r>
          </a:p>
          <a:p>
            <a:r>
              <a:rPr kumimoji="1" lang="ja-JP" altLang="en-US" sz="2400" dirty="0">
                <a:solidFill>
                  <a:schemeClr val="tx1"/>
                </a:solidFill>
              </a:rPr>
              <a:t>（甲状腺中毒症）</a:t>
            </a:r>
          </a:p>
        </p:txBody>
      </p:sp>
    </p:spTree>
    <p:extLst>
      <p:ext uri="{BB962C8B-B14F-4D97-AF65-F5344CB8AC3E}">
        <p14:creationId xmlns:p14="http://schemas.microsoft.com/office/powerpoint/2010/main" val="20861159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3240B-29DC-490A-9DE7-DD74730349FC}"/>
              </a:ext>
            </a:extLst>
          </p:cNvPr>
          <p:cNvSpPr>
            <a:spLocks noGrp="1"/>
          </p:cNvSpPr>
          <p:nvPr>
            <p:ph type="title"/>
          </p:nvPr>
        </p:nvSpPr>
        <p:spPr>
          <a:xfrm>
            <a:off x="423512" y="394636"/>
            <a:ext cx="8139965" cy="776289"/>
          </a:xfrm>
        </p:spPr>
        <p:txBody>
          <a:bodyPr>
            <a:normAutofit/>
          </a:bodyPr>
          <a:lstStyle/>
          <a:p>
            <a:r>
              <a:rPr lang="ja-JP" altLang="en-US" sz="2800" dirty="0">
                <a:latin typeface="+mn-ea"/>
                <a:ea typeface="+mn-ea"/>
              </a:rPr>
              <a:t>さまざまな部位に自己免疫疾患様の障害が起こる</a:t>
            </a:r>
            <a:endParaRPr kumimoji="1" lang="ja-JP" altLang="en-US" sz="2800" dirty="0">
              <a:latin typeface="+mn-ea"/>
              <a:ea typeface="+mn-ea"/>
            </a:endParaRPr>
          </a:p>
        </p:txBody>
      </p:sp>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3" name="吹き出し: 線 2">
            <a:extLst>
              <a:ext uri="{FF2B5EF4-FFF2-40B4-BE49-F238E27FC236}">
                <a16:creationId xmlns:a16="http://schemas.microsoft.com/office/drawing/2014/main" id="{A7BC15B2-B774-48AF-B850-1FAEF9798264}"/>
              </a:ext>
            </a:extLst>
          </p:cNvPr>
          <p:cNvSpPr/>
          <p:nvPr/>
        </p:nvSpPr>
        <p:spPr>
          <a:xfrm>
            <a:off x="5673240" y="1506653"/>
            <a:ext cx="3336006" cy="3844694"/>
          </a:xfrm>
          <a:prstGeom prst="borderCallout1">
            <a:avLst>
              <a:gd name="adj1" fmla="val 50246"/>
              <a:gd name="adj2" fmla="val -7910"/>
              <a:gd name="adj3" fmla="val 50125"/>
              <a:gd name="adj4" fmla="val -465"/>
            </a:avLst>
          </a:prstGeom>
          <a:noFill/>
          <a:ln w="381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抑うつ</a:t>
            </a:r>
          </a:p>
          <a:p>
            <a:r>
              <a:rPr kumimoji="1" lang="ja-JP" altLang="en-US" sz="2400" dirty="0">
                <a:solidFill>
                  <a:schemeClr val="tx1"/>
                </a:solidFill>
              </a:rPr>
              <a:t>（甲状腺中毒症）</a:t>
            </a:r>
          </a:p>
          <a:p>
            <a:pPr marL="342900" indent="-342900">
              <a:buFont typeface="Wingdings" panose="05000000000000000000" pitchFamily="2" charset="2"/>
              <a:buChar char="l"/>
            </a:pPr>
            <a:r>
              <a:rPr kumimoji="1" lang="ja-JP" altLang="en-US" sz="2400" b="1" dirty="0">
                <a:solidFill>
                  <a:schemeClr val="tx1"/>
                </a:solidFill>
              </a:rPr>
              <a:t>倦怠感</a:t>
            </a:r>
          </a:p>
          <a:p>
            <a:r>
              <a:rPr kumimoji="1" lang="ja-JP" altLang="en-US" sz="2400" dirty="0">
                <a:solidFill>
                  <a:schemeClr val="tx1"/>
                </a:solidFill>
              </a:rPr>
              <a:t>（心筋炎、間質性肺炎、</a:t>
            </a:r>
          </a:p>
          <a:p>
            <a:r>
              <a:rPr kumimoji="1" lang="ja-JP" altLang="en-US" sz="2400" dirty="0">
                <a:solidFill>
                  <a:schemeClr val="tx1"/>
                </a:solidFill>
              </a:rPr>
              <a:t>肝障害、下垂体炎、</a:t>
            </a:r>
          </a:p>
          <a:p>
            <a:r>
              <a:rPr kumimoji="1" lang="ja-JP" altLang="en-US" sz="2400" dirty="0">
                <a:solidFill>
                  <a:schemeClr val="tx1"/>
                </a:solidFill>
              </a:rPr>
              <a:t>下垂体機能低下症、</a:t>
            </a:r>
          </a:p>
          <a:p>
            <a:r>
              <a:rPr kumimoji="1" lang="ja-JP" altLang="en-US" sz="2400" dirty="0">
                <a:solidFill>
                  <a:schemeClr val="tx1"/>
                </a:solidFill>
              </a:rPr>
              <a:t>甲状腺中毒症、</a:t>
            </a:r>
          </a:p>
          <a:p>
            <a:r>
              <a:rPr kumimoji="1" lang="ja-JP" altLang="en-US" sz="2400" dirty="0">
                <a:solidFill>
                  <a:schemeClr val="tx1"/>
                </a:solidFill>
              </a:rPr>
              <a:t>１型糖尿病、副腎不全、</a:t>
            </a:r>
          </a:p>
          <a:p>
            <a:r>
              <a:rPr kumimoji="1" lang="ja-JP" altLang="en-US" sz="2400" dirty="0">
                <a:solidFill>
                  <a:schemeClr val="tx1"/>
                </a:solidFill>
              </a:rPr>
              <a:t>腎障害）</a:t>
            </a:r>
          </a:p>
        </p:txBody>
      </p:sp>
      <p:sp>
        <p:nvSpPr>
          <p:cNvPr id="6" name="右大かっこ 5">
            <a:extLst>
              <a:ext uri="{FF2B5EF4-FFF2-40B4-BE49-F238E27FC236}">
                <a16:creationId xmlns:a16="http://schemas.microsoft.com/office/drawing/2014/main" id="{01EF3C3E-3F96-4A50-942C-073E8608A56D}"/>
              </a:ext>
            </a:extLst>
          </p:cNvPr>
          <p:cNvSpPr/>
          <p:nvPr/>
        </p:nvSpPr>
        <p:spPr>
          <a:xfrm>
            <a:off x="5043639" y="1157943"/>
            <a:ext cx="346512" cy="5292439"/>
          </a:xfrm>
          <a:prstGeom prst="rightBracket">
            <a:avLst/>
          </a:prstGeom>
          <a:ln w="38100">
            <a:solidFill>
              <a:srgbClr val="2F52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大かっこ 6">
            <a:extLst>
              <a:ext uri="{FF2B5EF4-FFF2-40B4-BE49-F238E27FC236}">
                <a16:creationId xmlns:a16="http://schemas.microsoft.com/office/drawing/2014/main" id="{6BB6DD34-FC9E-4387-ABA7-E66CEE076533}"/>
              </a:ext>
            </a:extLst>
          </p:cNvPr>
          <p:cNvSpPr/>
          <p:nvPr/>
        </p:nvSpPr>
        <p:spPr>
          <a:xfrm flipH="1">
            <a:off x="3821228" y="1170925"/>
            <a:ext cx="279134" cy="5292439"/>
          </a:xfrm>
          <a:prstGeom prst="rightBracket">
            <a:avLst/>
          </a:prstGeom>
          <a:ln w="38100">
            <a:solidFill>
              <a:srgbClr val="2F52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吹き出し: 線 7">
            <a:extLst>
              <a:ext uri="{FF2B5EF4-FFF2-40B4-BE49-F238E27FC236}">
                <a16:creationId xmlns:a16="http://schemas.microsoft.com/office/drawing/2014/main" id="{58CEBB98-8D06-4468-81EC-37F85654FDAD}"/>
              </a:ext>
            </a:extLst>
          </p:cNvPr>
          <p:cNvSpPr/>
          <p:nvPr/>
        </p:nvSpPr>
        <p:spPr>
          <a:xfrm>
            <a:off x="150048" y="2203104"/>
            <a:ext cx="3259003" cy="2451791"/>
          </a:xfrm>
          <a:prstGeom prst="borderCallout1">
            <a:avLst>
              <a:gd name="adj1" fmla="val 49684"/>
              <a:gd name="adj2" fmla="val 111866"/>
              <a:gd name="adj3" fmla="val 49785"/>
              <a:gd name="adj4" fmla="val 99993"/>
            </a:avLst>
          </a:prstGeom>
          <a:noFill/>
          <a:ln w="381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悪寒、発熱</a:t>
            </a:r>
          </a:p>
          <a:p>
            <a:r>
              <a:rPr kumimoji="1" lang="ja-JP" altLang="en-US" sz="2400" dirty="0">
                <a:solidFill>
                  <a:schemeClr val="tx1"/>
                </a:solidFill>
              </a:rPr>
              <a:t>（投与時の急性反応）</a:t>
            </a:r>
          </a:p>
          <a:p>
            <a:pPr marL="342900" indent="-342900">
              <a:buFont typeface="Wingdings" panose="05000000000000000000" pitchFamily="2" charset="2"/>
              <a:buChar char="l"/>
            </a:pPr>
            <a:r>
              <a:rPr kumimoji="1" lang="ja-JP" altLang="en-US" sz="2400" b="1" dirty="0">
                <a:solidFill>
                  <a:schemeClr val="tx1"/>
                </a:solidFill>
              </a:rPr>
              <a:t>汗をかく、体重減少、不眠</a:t>
            </a:r>
            <a:r>
              <a:rPr kumimoji="1" lang="ja-JP" altLang="en-US" sz="2400" dirty="0">
                <a:solidFill>
                  <a:schemeClr val="tx1"/>
                </a:solidFill>
              </a:rPr>
              <a:t>（甲状腺中毒症）</a:t>
            </a:r>
          </a:p>
        </p:txBody>
      </p:sp>
    </p:spTree>
    <p:extLst>
      <p:ext uri="{BB962C8B-B14F-4D97-AF65-F5344CB8AC3E}">
        <p14:creationId xmlns:p14="http://schemas.microsoft.com/office/powerpoint/2010/main" val="4927472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3240B-29DC-490A-9DE7-DD74730349FC}"/>
              </a:ext>
            </a:extLst>
          </p:cNvPr>
          <p:cNvSpPr>
            <a:spLocks noGrp="1"/>
          </p:cNvSpPr>
          <p:nvPr>
            <p:ph type="title"/>
          </p:nvPr>
        </p:nvSpPr>
        <p:spPr>
          <a:xfrm>
            <a:off x="423512" y="394636"/>
            <a:ext cx="8139965" cy="776289"/>
          </a:xfrm>
        </p:spPr>
        <p:txBody>
          <a:bodyPr>
            <a:normAutofit/>
          </a:bodyPr>
          <a:lstStyle/>
          <a:p>
            <a:r>
              <a:rPr lang="ja-JP" altLang="en-US" sz="2800" dirty="0">
                <a:latin typeface="+mn-ea"/>
                <a:ea typeface="+mn-ea"/>
              </a:rPr>
              <a:t>さまざまな部位に自己免疫疾患様の障害が起こる</a:t>
            </a:r>
            <a:endParaRPr kumimoji="1" lang="ja-JP" altLang="en-US" sz="2800" dirty="0">
              <a:latin typeface="+mn-ea"/>
              <a:ea typeface="+mn-ea"/>
            </a:endParaRPr>
          </a:p>
        </p:txBody>
      </p:sp>
      <p:pic>
        <p:nvPicPr>
          <p:cNvPr id="4" name="図 3">
            <a:extLst>
              <a:ext uri="{FF2B5EF4-FFF2-40B4-BE49-F238E27FC236}">
                <a16:creationId xmlns:a16="http://schemas.microsoft.com/office/drawing/2014/main" id="{E17E48C9-1F11-4BC5-B6D5-95E6B89A860F}"/>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6" name="右大かっこ 5">
            <a:extLst>
              <a:ext uri="{FF2B5EF4-FFF2-40B4-BE49-F238E27FC236}">
                <a16:creationId xmlns:a16="http://schemas.microsoft.com/office/drawing/2014/main" id="{01EF3C3E-3F96-4A50-942C-073E8608A56D}"/>
              </a:ext>
            </a:extLst>
          </p:cNvPr>
          <p:cNvSpPr/>
          <p:nvPr/>
        </p:nvSpPr>
        <p:spPr>
          <a:xfrm flipH="1">
            <a:off x="3821228" y="1170925"/>
            <a:ext cx="279134" cy="5292439"/>
          </a:xfrm>
          <a:prstGeom prst="rightBracket">
            <a:avLst/>
          </a:prstGeom>
          <a:ln w="38100">
            <a:solidFill>
              <a:srgbClr val="2F52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吹き出し: 線 6">
            <a:extLst>
              <a:ext uri="{FF2B5EF4-FFF2-40B4-BE49-F238E27FC236}">
                <a16:creationId xmlns:a16="http://schemas.microsoft.com/office/drawing/2014/main" id="{582031A8-F1C4-4B60-AFBE-40699C82D2F8}"/>
              </a:ext>
            </a:extLst>
          </p:cNvPr>
          <p:cNvSpPr/>
          <p:nvPr/>
        </p:nvSpPr>
        <p:spPr>
          <a:xfrm>
            <a:off x="155134" y="1463843"/>
            <a:ext cx="3259003" cy="3930314"/>
          </a:xfrm>
          <a:prstGeom prst="borderCallout1">
            <a:avLst>
              <a:gd name="adj1" fmla="val 49684"/>
              <a:gd name="adj2" fmla="val 111866"/>
              <a:gd name="adj3" fmla="val 49785"/>
              <a:gd name="adj4" fmla="val 99993"/>
            </a:avLst>
          </a:prstGeom>
          <a:noFill/>
          <a:ln w="381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リンパ球や白血球の減少</a:t>
            </a:r>
          </a:p>
          <a:p>
            <a:pPr marL="342900" indent="-342900">
              <a:buFont typeface="Wingdings" panose="05000000000000000000" pitchFamily="2" charset="2"/>
              <a:buChar char="l"/>
            </a:pPr>
            <a:r>
              <a:rPr kumimoji="1" lang="ja-JP" altLang="en-US" sz="2400" b="1" dirty="0">
                <a:solidFill>
                  <a:schemeClr val="tx1"/>
                </a:solidFill>
              </a:rPr>
              <a:t>片側あるいは両側の脱力感、感覚異常、知覚障害、筋力の低下、筋肉痛</a:t>
            </a:r>
            <a:r>
              <a:rPr kumimoji="1" lang="ja-JP" altLang="en-US" sz="2400" dirty="0">
                <a:solidFill>
                  <a:schemeClr val="tx1"/>
                </a:solidFill>
              </a:rPr>
              <a:t>（末梢神経障害、重症筋無力症、ギランバレー症候群）</a:t>
            </a:r>
          </a:p>
        </p:txBody>
      </p:sp>
      <p:sp>
        <p:nvSpPr>
          <p:cNvPr id="8" name="吹き出し: 線 7">
            <a:extLst>
              <a:ext uri="{FF2B5EF4-FFF2-40B4-BE49-F238E27FC236}">
                <a16:creationId xmlns:a16="http://schemas.microsoft.com/office/drawing/2014/main" id="{434CBE21-4964-4FC1-82F6-E34FB6B8AECF}"/>
              </a:ext>
            </a:extLst>
          </p:cNvPr>
          <p:cNvSpPr/>
          <p:nvPr/>
        </p:nvSpPr>
        <p:spPr>
          <a:xfrm>
            <a:off x="5673240" y="1767638"/>
            <a:ext cx="3380166" cy="3457478"/>
          </a:xfrm>
          <a:prstGeom prst="borderCallout1">
            <a:avLst>
              <a:gd name="adj1" fmla="val 47692"/>
              <a:gd name="adj2" fmla="val -9208"/>
              <a:gd name="adj3" fmla="val 47581"/>
              <a:gd name="adj4" fmla="val -424"/>
            </a:avLst>
          </a:prstGeom>
          <a:noFill/>
          <a:ln w="381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2400" b="1" dirty="0">
                <a:solidFill>
                  <a:schemeClr val="tx1"/>
                </a:solidFill>
              </a:rPr>
              <a:t>かゆみ</a:t>
            </a:r>
          </a:p>
          <a:p>
            <a:r>
              <a:rPr kumimoji="1" lang="ja-JP" altLang="en-US" sz="2400" dirty="0">
                <a:solidFill>
                  <a:schemeClr val="tx1"/>
                </a:solidFill>
              </a:rPr>
              <a:t>（皮膚障害、肝障害）</a:t>
            </a:r>
          </a:p>
          <a:p>
            <a:pPr marL="342900" indent="-342900">
              <a:buFont typeface="Wingdings" panose="05000000000000000000" pitchFamily="2" charset="2"/>
              <a:buChar char="l"/>
            </a:pPr>
            <a:r>
              <a:rPr kumimoji="1" lang="ja-JP" altLang="en-US" sz="2400" b="1" dirty="0">
                <a:solidFill>
                  <a:schemeClr val="tx1"/>
                </a:solidFill>
              </a:rPr>
              <a:t>皮疹、白斑、紅斑</a:t>
            </a:r>
          </a:p>
          <a:p>
            <a:r>
              <a:rPr kumimoji="1" lang="ja-JP" altLang="en-US" sz="2400" dirty="0">
                <a:solidFill>
                  <a:schemeClr val="tx1"/>
                </a:solidFill>
              </a:rPr>
              <a:t>（皮膚障害）</a:t>
            </a:r>
          </a:p>
          <a:p>
            <a:pPr marL="342900" indent="-342900">
              <a:buFont typeface="Wingdings" panose="05000000000000000000" pitchFamily="2" charset="2"/>
              <a:buChar char="l"/>
            </a:pPr>
            <a:r>
              <a:rPr kumimoji="1" lang="ja-JP" altLang="en-US" sz="2400" b="1" dirty="0">
                <a:solidFill>
                  <a:schemeClr val="tx1"/>
                </a:solidFill>
              </a:rPr>
              <a:t>黄疸</a:t>
            </a:r>
          </a:p>
          <a:p>
            <a:r>
              <a:rPr kumimoji="1" lang="ja-JP" altLang="en-US" sz="2400" dirty="0">
                <a:solidFill>
                  <a:schemeClr val="tx1"/>
                </a:solidFill>
              </a:rPr>
              <a:t>（肝障害、胆管炎）</a:t>
            </a:r>
          </a:p>
          <a:p>
            <a:pPr marL="342900" indent="-342900">
              <a:buFont typeface="Wingdings" panose="05000000000000000000" pitchFamily="2" charset="2"/>
              <a:buChar char="l"/>
            </a:pPr>
            <a:r>
              <a:rPr kumimoji="1" lang="ja-JP" altLang="en-US" sz="2400" b="1" dirty="0">
                <a:solidFill>
                  <a:schemeClr val="tx1"/>
                </a:solidFill>
              </a:rPr>
              <a:t>むくみ</a:t>
            </a:r>
          </a:p>
          <a:p>
            <a:r>
              <a:rPr kumimoji="1" lang="ja-JP" altLang="en-US" sz="2400" dirty="0">
                <a:solidFill>
                  <a:schemeClr val="tx1"/>
                </a:solidFill>
              </a:rPr>
              <a:t>（甲状腺中毒症、腎障害）</a:t>
            </a:r>
          </a:p>
        </p:txBody>
      </p:sp>
      <p:sp>
        <p:nvSpPr>
          <p:cNvPr id="9" name="右大かっこ 8">
            <a:extLst>
              <a:ext uri="{FF2B5EF4-FFF2-40B4-BE49-F238E27FC236}">
                <a16:creationId xmlns:a16="http://schemas.microsoft.com/office/drawing/2014/main" id="{60D5C1CC-3F54-46C5-B79A-A6D6756A48FC}"/>
              </a:ext>
            </a:extLst>
          </p:cNvPr>
          <p:cNvSpPr/>
          <p:nvPr/>
        </p:nvSpPr>
        <p:spPr>
          <a:xfrm>
            <a:off x="5043639" y="1157943"/>
            <a:ext cx="346512" cy="5292439"/>
          </a:xfrm>
          <a:prstGeom prst="rightBracket">
            <a:avLst/>
          </a:prstGeom>
          <a:ln w="38100">
            <a:solidFill>
              <a:srgbClr val="2F52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187849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A1B045-4361-4CEB-BFE7-124057255E11}"/>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4" name="吹き出し: 角を丸めた四角形 3">
            <a:extLst>
              <a:ext uri="{FF2B5EF4-FFF2-40B4-BE49-F238E27FC236}">
                <a16:creationId xmlns:a16="http://schemas.microsoft.com/office/drawing/2014/main" id="{3A36FC04-31B2-4F7B-9C39-D837F28B1907}"/>
              </a:ext>
            </a:extLst>
          </p:cNvPr>
          <p:cNvSpPr/>
          <p:nvPr/>
        </p:nvSpPr>
        <p:spPr>
          <a:xfrm>
            <a:off x="173255" y="1402882"/>
            <a:ext cx="3509260" cy="2427974"/>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免疫チェックポイント阻害薬を使った後に出る自己免疫疾患様の障害は、自覚症状が乏しいことが多い</a:t>
            </a:r>
          </a:p>
        </p:txBody>
      </p:sp>
    </p:spTree>
    <p:extLst>
      <p:ext uri="{BB962C8B-B14F-4D97-AF65-F5344CB8AC3E}">
        <p14:creationId xmlns:p14="http://schemas.microsoft.com/office/powerpoint/2010/main" val="31723260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A1B045-4361-4CEB-BFE7-124057255E11}"/>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4" name="吹き出し: 角を丸めた四角形 3">
            <a:extLst>
              <a:ext uri="{FF2B5EF4-FFF2-40B4-BE49-F238E27FC236}">
                <a16:creationId xmlns:a16="http://schemas.microsoft.com/office/drawing/2014/main" id="{3A36FC04-31B2-4F7B-9C39-D837F28B1907}"/>
              </a:ext>
            </a:extLst>
          </p:cNvPr>
          <p:cNvSpPr/>
          <p:nvPr/>
        </p:nvSpPr>
        <p:spPr>
          <a:xfrm>
            <a:off x="173255" y="1402882"/>
            <a:ext cx="3509260" cy="2427974"/>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免疫チェックポイント阻害薬を使った後に出る自己免疫疾患様の障害は、自覚症状が乏しいことが多い</a:t>
            </a:r>
          </a:p>
        </p:txBody>
      </p:sp>
      <p:sp>
        <p:nvSpPr>
          <p:cNvPr id="5" name="吹き出し: 角を丸めた四角形 4">
            <a:extLst>
              <a:ext uri="{FF2B5EF4-FFF2-40B4-BE49-F238E27FC236}">
                <a16:creationId xmlns:a16="http://schemas.microsoft.com/office/drawing/2014/main" id="{8E39285F-DE12-4424-8A3E-271226BBB548}"/>
              </a:ext>
            </a:extLst>
          </p:cNvPr>
          <p:cNvSpPr/>
          <p:nvPr/>
        </p:nvSpPr>
        <p:spPr>
          <a:xfrm>
            <a:off x="5386474" y="1400476"/>
            <a:ext cx="3610602" cy="2976614"/>
          </a:xfrm>
          <a:prstGeom prst="wedgeRoundRectCallout">
            <a:avLst>
              <a:gd name="adj1" fmla="val -57495"/>
              <a:gd name="adj2" fmla="val -360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症状が出たとしても患者も医療スタッフもそれががんの進行による症状や、別の治療の副作用、感染症などによる症状と区別しにくいのが難点</a:t>
            </a:r>
          </a:p>
        </p:txBody>
      </p:sp>
    </p:spTree>
    <p:extLst>
      <p:ext uri="{BB962C8B-B14F-4D97-AF65-F5344CB8AC3E}">
        <p14:creationId xmlns:p14="http://schemas.microsoft.com/office/powerpoint/2010/main" val="33019368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A1B045-4361-4CEB-BFE7-124057255E11}"/>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4" name="吹き出し: 角を丸めた四角形 3">
            <a:extLst>
              <a:ext uri="{FF2B5EF4-FFF2-40B4-BE49-F238E27FC236}">
                <a16:creationId xmlns:a16="http://schemas.microsoft.com/office/drawing/2014/main" id="{3A36FC04-31B2-4F7B-9C39-D837F28B1907}"/>
              </a:ext>
            </a:extLst>
          </p:cNvPr>
          <p:cNvSpPr/>
          <p:nvPr/>
        </p:nvSpPr>
        <p:spPr>
          <a:xfrm>
            <a:off x="173255" y="1402882"/>
            <a:ext cx="3509260" cy="2427974"/>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免疫チェックポイント阻害薬を使った後に出る自己免疫疾患様の障害は、自覚症状が乏しいことが多い</a:t>
            </a:r>
          </a:p>
        </p:txBody>
      </p:sp>
      <p:sp>
        <p:nvSpPr>
          <p:cNvPr id="5" name="吹き出し: 角を丸めた四角形 4">
            <a:extLst>
              <a:ext uri="{FF2B5EF4-FFF2-40B4-BE49-F238E27FC236}">
                <a16:creationId xmlns:a16="http://schemas.microsoft.com/office/drawing/2014/main" id="{8E39285F-DE12-4424-8A3E-271226BBB548}"/>
              </a:ext>
            </a:extLst>
          </p:cNvPr>
          <p:cNvSpPr/>
          <p:nvPr/>
        </p:nvSpPr>
        <p:spPr>
          <a:xfrm>
            <a:off x="5386474" y="1400476"/>
            <a:ext cx="3610602" cy="2976614"/>
          </a:xfrm>
          <a:prstGeom prst="wedgeRoundRectCallout">
            <a:avLst>
              <a:gd name="adj1" fmla="val -57495"/>
              <a:gd name="adj2" fmla="val -360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症状が出たとしても患者も医療スタッフもそれががんの進行による症状や、別の治療の副作用、感染症などによる症状と区別しにくいのが難点</a:t>
            </a:r>
          </a:p>
        </p:txBody>
      </p:sp>
      <p:sp>
        <p:nvSpPr>
          <p:cNvPr id="2" name="思考の吹き出し: 雲形 1">
            <a:extLst>
              <a:ext uri="{FF2B5EF4-FFF2-40B4-BE49-F238E27FC236}">
                <a16:creationId xmlns:a16="http://schemas.microsoft.com/office/drawing/2014/main" id="{9BD9CFC5-AD94-4315-8A66-A3DAB4A76CD2}"/>
              </a:ext>
            </a:extLst>
          </p:cNvPr>
          <p:cNvSpPr/>
          <p:nvPr/>
        </p:nvSpPr>
        <p:spPr>
          <a:xfrm>
            <a:off x="3388093" y="4466123"/>
            <a:ext cx="5608983" cy="1756610"/>
          </a:xfrm>
          <a:prstGeom prst="cloudCallout">
            <a:avLst>
              <a:gd name="adj1" fmla="val 13153"/>
              <a:gd name="adj2" fmla="val -708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とくに下垂体や甲状腺、膵臓など内分泌に関連する臓器の副作用の特徴</a:t>
            </a:r>
          </a:p>
        </p:txBody>
      </p:sp>
    </p:spTree>
    <p:extLst>
      <p:ext uri="{BB962C8B-B14F-4D97-AF65-F5344CB8AC3E}">
        <p14:creationId xmlns:p14="http://schemas.microsoft.com/office/powerpoint/2010/main" val="9314081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A1B045-4361-4CEB-BFE7-124057255E11}"/>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4" name="吹き出し: 角を丸めた四角形 3">
            <a:extLst>
              <a:ext uri="{FF2B5EF4-FFF2-40B4-BE49-F238E27FC236}">
                <a16:creationId xmlns:a16="http://schemas.microsoft.com/office/drawing/2014/main" id="{3A36FC04-31B2-4F7B-9C39-D837F28B1907}"/>
              </a:ext>
            </a:extLst>
          </p:cNvPr>
          <p:cNvSpPr/>
          <p:nvPr/>
        </p:nvSpPr>
        <p:spPr>
          <a:xfrm>
            <a:off x="173255" y="1402882"/>
            <a:ext cx="3509260" cy="2427974"/>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免疫チェックポイント阻害薬を使った後に出る自己免疫疾患様の障害は、自覚症状が乏しいことが多い</a:t>
            </a:r>
          </a:p>
        </p:txBody>
      </p:sp>
      <p:sp>
        <p:nvSpPr>
          <p:cNvPr id="5" name="吹き出し: 角を丸めた四角形 4">
            <a:extLst>
              <a:ext uri="{FF2B5EF4-FFF2-40B4-BE49-F238E27FC236}">
                <a16:creationId xmlns:a16="http://schemas.microsoft.com/office/drawing/2014/main" id="{8E39285F-DE12-4424-8A3E-271226BBB548}"/>
              </a:ext>
            </a:extLst>
          </p:cNvPr>
          <p:cNvSpPr/>
          <p:nvPr/>
        </p:nvSpPr>
        <p:spPr>
          <a:xfrm>
            <a:off x="5386474" y="1400476"/>
            <a:ext cx="3610602" cy="2976614"/>
          </a:xfrm>
          <a:prstGeom prst="wedgeRoundRectCallout">
            <a:avLst>
              <a:gd name="adj1" fmla="val -57495"/>
              <a:gd name="adj2" fmla="val -360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症状が出たとしても患者も医療スタッフもそれががんの進行による症状や、別の治療の副作用、感染症などによる症状と区別しにくいのが難点</a:t>
            </a:r>
          </a:p>
        </p:txBody>
      </p:sp>
      <p:sp>
        <p:nvSpPr>
          <p:cNvPr id="2" name="思考の吹き出し: 雲形 1">
            <a:extLst>
              <a:ext uri="{FF2B5EF4-FFF2-40B4-BE49-F238E27FC236}">
                <a16:creationId xmlns:a16="http://schemas.microsoft.com/office/drawing/2014/main" id="{9BD9CFC5-AD94-4315-8A66-A3DAB4A76CD2}"/>
              </a:ext>
            </a:extLst>
          </p:cNvPr>
          <p:cNvSpPr/>
          <p:nvPr/>
        </p:nvSpPr>
        <p:spPr>
          <a:xfrm>
            <a:off x="3388093" y="4466123"/>
            <a:ext cx="5608983" cy="1756610"/>
          </a:xfrm>
          <a:prstGeom prst="cloudCallout">
            <a:avLst>
              <a:gd name="adj1" fmla="val 13153"/>
              <a:gd name="adj2" fmla="val -708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とくに下垂体や甲状腺、膵臓など内分泌に関連する臓器の副作用の特徴</a:t>
            </a:r>
          </a:p>
        </p:txBody>
      </p:sp>
      <p:sp>
        <p:nvSpPr>
          <p:cNvPr id="6" name="思考の吹き出し: 雲形 5">
            <a:extLst>
              <a:ext uri="{FF2B5EF4-FFF2-40B4-BE49-F238E27FC236}">
                <a16:creationId xmlns:a16="http://schemas.microsoft.com/office/drawing/2014/main" id="{641D2725-1C5C-4A24-A9CB-9821AA298F42}"/>
              </a:ext>
            </a:extLst>
          </p:cNvPr>
          <p:cNvSpPr/>
          <p:nvPr/>
        </p:nvSpPr>
        <p:spPr>
          <a:xfrm>
            <a:off x="67377" y="3829654"/>
            <a:ext cx="4206239" cy="2748014"/>
          </a:xfrm>
          <a:prstGeom prst="cloudCallout">
            <a:avLst>
              <a:gd name="adj1" fmla="val 52512"/>
              <a:gd name="adj2" fmla="val -616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治療開始後しばらくしてから、あるいは薬の使用終了後に副作用が出ることも</a:t>
            </a:r>
          </a:p>
        </p:txBody>
      </p:sp>
    </p:spTree>
    <p:extLst>
      <p:ext uri="{BB962C8B-B14F-4D97-AF65-F5344CB8AC3E}">
        <p14:creationId xmlns:p14="http://schemas.microsoft.com/office/powerpoint/2010/main" val="105132366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92BBC39-6F9A-4217-B1DE-1BFCB2495CE0}"/>
              </a:ext>
            </a:extLst>
          </p:cNvPr>
          <p:cNvSpPr txBox="1"/>
          <p:nvPr/>
        </p:nvSpPr>
        <p:spPr>
          <a:xfrm>
            <a:off x="1145407" y="510139"/>
            <a:ext cx="6516303" cy="954107"/>
          </a:xfrm>
          <a:prstGeom prst="rect">
            <a:avLst/>
          </a:prstGeom>
          <a:noFill/>
        </p:spPr>
        <p:txBody>
          <a:bodyPr wrap="square" rtlCol="0">
            <a:spAutoFit/>
          </a:bodyPr>
          <a:lstStyle/>
          <a:p>
            <a:r>
              <a:rPr kumimoji="1" lang="ja-JP" altLang="en-US" sz="2800" dirty="0"/>
              <a:t>自覚症状が出にくいため、</a:t>
            </a:r>
            <a:endParaRPr kumimoji="1" lang="en-US" altLang="ja-JP" sz="2800" dirty="0"/>
          </a:p>
          <a:p>
            <a:r>
              <a:rPr kumimoji="1" lang="ja-JP" altLang="en-US" sz="2800" dirty="0"/>
              <a:t>検査を受けることでわかる副作用の例</a:t>
            </a:r>
          </a:p>
        </p:txBody>
      </p:sp>
      <p:sp>
        <p:nvSpPr>
          <p:cNvPr id="5" name="テキスト ボックス 4">
            <a:extLst>
              <a:ext uri="{FF2B5EF4-FFF2-40B4-BE49-F238E27FC236}">
                <a16:creationId xmlns:a16="http://schemas.microsoft.com/office/drawing/2014/main" id="{39A661E9-7A03-438A-804A-2B1EF3564DCB}"/>
              </a:ext>
            </a:extLst>
          </p:cNvPr>
          <p:cNvSpPr txBox="1"/>
          <p:nvPr/>
        </p:nvSpPr>
        <p:spPr>
          <a:xfrm>
            <a:off x="2156058" y="2301352"/>
            <a:ext cx="2310063" cy="22552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sz="2400" dirty="0"/>
              <a:t>下垂体不全</a:t>
            </a:r>
            <a:endParaRPr kumimoji="1" lang="en-US" altLang="ja-JP" sz="2400" dirty="0"/>
          </a:p>
          <a:p>
            <a:pPr marL="285750" indent="-285750">
              <a:lnSpc>
                <a:spcPct val="150000"/>
              </a:lnSpc>
              <a:buFont typeface="Arial" panose="020B0604020202020204" pitchFamily="34" charset="0"/>
              <a:buChar char="•"/>
            </a:pPr>
            <a:r>
              <a:rPr kumimoji="1" lang="ja-JP" altLang="en-US" sz="2400" dirty="0"/>
              <a:t>心筋炎</a:t>
            </a:r>
            <a:endParaRPr kumimoji="1" lang="en-US" altLang="ja-JP" sz="2400" dirty="0"/>
          </a:p>
          <a:p>
            <a:pPr marL="285750" indent="-285750">
              <a:lnSpc>
                <a:spcPct val="150000"/>
              </a:lnSpc>
              <a:buFont typeface="Arial" panose="020B0604020202020204" pitchFamily="34" charset="0"/>
              <a:buChar char="•"/>
            </a:pPr>
            <a:r>
              <a:rPr kumimoji="1" lang="en-US" altLang="ja-JP" sz="2400" dirty="0"/>
              <a:t>1</a:t>
            </a:r>
            <a:r>
              <a:rPr kumimoji="1" lang="ja-JP" altLang="en-US" sz="2400" dirty="0"/>
              <a:t>型糖尿病</a:t>
            </a:r>
            <a:endParaRPr kumimoji="1" lang="en-US" altLang="ja-JP" sz="2400" dirty="0"/>
          </a:p>
          <a:p>
            <a:pPr marL="285750" indent="-285750">
              <a:lnSpc>
                <a:spcPct val="150000"/>
              </a:lnSpc>
              <a:buFont typeface="Arial" panose="020B0604020202020204" pitchFamily="34" charset="0"/>
              <a:buChar char="•"/>
            </a:pPr>
            <a:r>
              <a:rPr kumimoji="1" lang="ja-JP" altLang="en-US" sz="2400" dirty="0"/>
              <a:t>胆管炎</a:t>
            </a:r>
          </a:p>
        </p:txBody>
      </p:sp>
      <p:sp>
        <p:nvSpPr>
          <p:cNvPr id="6" name="テキスト ボックス 5">
            <a:extLst>
              <a:ext uri="{FF2B5EF4-FFF2-40B4-BE49-F238E27FC236}">
                <a16:creationId xmlns:a16="http://schemas.microsoft.com/office/drawing/2014/main" id="{F2730CD8-0E0F-4AB5-95C5-5E73DA8AB212}"/>
              </a:ext>
            </a:extLst>
          </p:cNvPr>
          <p:cNvSpPr txBox="1"/>
          <p:nvPr/>
        </p:nvSpPr>
        <p:spPr>
          <a:xfrm>
            <a:off x="4801400" y="2301351"/>
            <a:ext cx="1965159" cy="22552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sz="2400" dirty="0"/>
              <a:t>副腎不全</a:t>
            </a:r>
            <a:endParaRPr kumimoji="1" lang="en-US" altLang="ja-JP" sz="2400" dirty="0"/>
          </a:p>
          <a:p>
            <a:pPr marL="285750" indent="-285750">
              <a:lnSpc>
                <a:spcPct val="150000"/>
              </a:lnSpc>
              <a:buFont typeface="Arial" panose="020B0604020202020204" pitchFamily="34" charset="0"/>
              <a:buChar char="•"/>
            </a:pPr>
            <a:r>
              <a:rPr kumimoji="1" lang="ja-JP" altLang="en-US" sz="2400" dirty="0"/>
              <a:t>膵炎</a:t>
            </a:r>
            <a:endParaRPr kumimoji="1" lang="en-US" altLang="ja-JP" sz="2400" dirty="0"/>
          </a:p>
          <a:p>
            <a:pPr marL="285750" indent="-285750">
              <a:lnSpc>
                <a:spcPct val="150000"/>
              </a:lnSpc>
              <a:buFont typeface="Arial" panose="020B0604020202020204" pitchFamily="34" charset="0"/>
              <a:buChar char="•"/>
            </a:pPr>
            <a:r>
              <a:rPr kumimoji="1" lang="ja-JP" altLang="en-US" sz="2400" dirty="0"/>
              <a:t>肝障害</a:t>
            </a:r>
            <a:endParaRPr kumimoji="1" lang="en-US" altLang="ja-JP" sz="2400" dirty="0"/>
          </a:p>
          <a:p>
            <a:pPr marL="285750" indent="-285750">
              <a:lnSpc>
                <a:spcPct val="150000"/>
              </a:lnSpc>
              <a:buFont typeface="Arial" panose="020B0604020202020204" pitchFamily="34" charset="0"/>
              <a:buChar char="•"/>
            </a:pPr>
            <a:r>
              <a:rPr kumimoji="1" lang="ja-JP" altLang="en-US" sz="2400" dirty="0"/>
              <a:t>腎障害</a:t>
            </a:r>
          </a:p>
        </p:txBody>
      </p:sp>
    </p:spTree>
    <p:extLst>
      <p:ext uri="{BB962C8B-B14F-4D97-AF65-F5344CB8AC3E}">
        <p14:creationId xmlns:p14="http://schemas.microsoft.com/office/powerpoint/2010/main" val="38121575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A1B045-4361-4CEB-BFE7-124057255E11}"/>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8" name="吹き出し: 角を丸めた四角形 7">
            <a:extLst>
              <a:ext uri="{FF2B5EF4-FFF2-40B4-BE49-F238E27FC236}">
                <a16:creationId xmlns:a16="http://schemas.microsoft.com/office/drawing/2014/main" id="{1DB13A0F-F5E7-4C4C-9E22-11D9A463BB4A}"/>
              </a:ext>
            </a:extLst>
          </p:cNvPr>
          <p:cNvSpPr/>
          <p:nvPr/>
        </p:nvSpPr>
        <p:spPr>
          <a:xfrm>
            <a:off x="173255" y="1157943"/>
            <a:ext cx="3682515" cy="3284621"/>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免疫チェックポイント阻害薬を使った直後に発熱、悪寒、かゆみ、発疹、血圧の上昇・低下、呼吸困難など投与時の急性反応が起こることがある</a:t>
            </a:r>
          </a:p>
        </p:txBody>
      </p:sp>
    </p:spTree>
    <p:extLst>
      <p:ext uri="{BB962C8B-B14F-4D97-AF65-F5344CB8AC3E}">
        <p14:creationId xmlns:p14="http://schemas.microsoft.com/office/powerpoint/2010/main" val="347082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爆発: 8 pt 2">
            <a:extLst>
              <a:ext uri="{FF2B5EF4-FFF2-40B4-BE49-F238E27FC236}">
                <a16:creationId xmlns:a16="http://schemas.microsoft.com/office/drawing/2014/main" id="{BFC4AB36-7B5C-4C45-9DAD-0278DD4F0C6B}"/>
              </a:ext>
            </a:extLst>
          </p:cNvPr>
          <p:cNvSpPr/>
          <p:nvPr/>
        </p:nvSpPr>
        <p:spPr>
          <a:xfrm>
            <a:off x="194562" y="782870"/>
            <a:ext cx="2476500" cy="17374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異物</a:t>
            </a:r>
          </a:p>
        </p:txBody>
      </p:sp>
      <p:pic>
        <p:nvPicPr>
          <p:cNvPr id="4" name="図 3">
            <a:extLst>
              <a:ext uri="{FF2B5EF4-FFF2-40B4-BE49-F238E27FC236}">
                <a16:creationId xmlns:a16="http://schemas.microsoft.com/office/drawing/2014/main" id="{CA63EC39-8CAF-440B-BFDC-E776485572C6}"/>
              </a:ext>
            </a:extLst>
          </p:cNvPr>
          <p:cNvPicPr>
            <a:picLocks noChangeAspect="1"/>
          </p:cNvPicPr>
          <p:nvPr/>
        </p:nvPicPr>
        <p:blipFill>
          <a:blip r:embed="rId2"/>
          <a:stretch>
            <a:fillRect/>
          </a:stretch>
        </p:blipFill>
        <p:spPr>
          <a:xfrm>
            <a:off x="2825706" y="1291950"/>
            <a:ext cx="952500" cy="1190625"/>
          </a:xfrm>
          <a:prstGeom prst="rect">
            <a:avLst/>
          </a:prstGeom>
        </p:spPr>
      </p:pic>
      <p:sp>
        <p:nvSpPr>
          <p:cNvPr id="5" name="フローチャート: 端子 4">
            <a:extLst>
              <a:ext uri="{FF2B5EF4-FFF2-40B4-BE49-F238E27FC236}">
                <a16:creationId xmlns:a16="http://schemas.microsoft.com/office/drawing/2014/main" id="{76FCDFE1-FAA5-49C0-85AD-7E9B070D0A71}"/>
              </a:ext>
            </a:extLst>
          </p:cNvPr>
          <p:cNvSpPr/>
          <p:nvPr/>
        </p:nvSpPr>
        <p:spPr>
          <a:xfrm>
            <a:off x="4027525" y="1564951"/>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7" name="吹き出し: 線 6">
            <a:extLst>
              <a:ext uri="{FF2B5EF4-FFF2-40B4-BE49-F238E27FC236}">
                <a16:creationId xmlns:a16="http://schemas.microsoft.com/office/drawing/2014/main" id="{46E52E70-9703-46DF-BF07-EDCD9AAEF37E}"/>
              </a:ext>
            </a:extLst>
          </p:cNvPr>
          <p:cNvSpPr/>
          <p:nvPr/>
        </p:nvSpPr>
        <p:spPr>
          <a:xfrm>
            <a:off x="2095900" y="2371787"/>
            <a:ext cx="933050" cy="522592"/>
          </a:xfrm>
          <a:prstGeom prst="borderCallout1">
            <a:avLst>
              <a:gd name="adj1" fmla="val -3351"/>
              <a:gd name="adj2" fmla="val 97921"/>
              <a:gd name="adj3" fmla="val -44056"/>
              <a:gd name="adj4" fmla="val 13084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抗原</a:t>
            </a:r>
          </a:p>
        </p:txBody>
      </p:sp>
      <p:sp>
        <p:nvSpPr>
          <p:cNvPr id="8" name="楕円 7">
            <a:extLst>
              <a:ext uri="{FF2B5EF4-FFF2-40B4-BE49-F238E27FC236}">
                <a16:creationId xmlns:a16="http://schemas.microsoft.com/office/drawing/2014/main" id="{7F5200C9-81BC-4234-97E4-7A42E739CF3A}"/>
              </a:ext>
            </a:extLst>
          </p:cNvPr>
          <p:cNvSpPr/>
          <p:nvPr/>
        </p:nvSpPr>
        <p:spPr>
          <a:xfrm>
            <a:off x="3269195" y="1887262"/>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思考の吹き出し: 雲形 1">
            <a:extLst>
              <a:ext uri="{FF2B5EF4-FFF2-40B4-BE49-F238E27FC236}">
                <a16:creationId xmlns:a16="http://schemas.microsoft.com/office/drawing/2014/main" id="{9B2F3FDE-8145-4D7C-A7CF-455A35E98C1B}"/>
              </a:ext>
            </a:extLst>
          </p:cNvPr>
          <p:cNvSpPr/>
          <p:nvPr/>
        </p:nvSpPr>
        <p:spPr>
          <a:xfrm>
            <a:off x="2853455" y="356314"/>
            <a:ext cx="2217832" cy="79143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食べる</a:t>
            </a:r>
            <a:endParaRPr kumimoji="1" lang="ja-JP" altLang="en-US" dirty="0">
              <a:solidFill>
                <a:schemeClr val="tx1"/>
              </a:solidFill>
            </a:endParaRPr>
          </a:p>
        </p:txBody>
      </p:sp>
    </p:spTree>
    <p:extLst>
      <p:ext uri="{BB962C8B-B14F-4D97-AF65-F5344CB8AC3E}">
        <p14:creationId xmlns:p14="http://schemas.microsoft.com/office/powerpoint/2010/main" val="27540021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A1B045-4361-4CEB-BFE7-124057255E11}"/>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8" name="吹き出し: 角を丸めた四角形 7">
            <a:extLst>
              <a:ext uri="{FF2B5EF4-FFF2-40B4-BE49-F238E27FC236}">
                <a16:creationId xmlns:a16="http://schemas.microsoft.com/office/drawing/2014/main" id="{1DB13A0F-F5E7-4C4C-9E22-11D9A463BB4A}"/>
              </a:ext>
            </a:extLst>
          </p:cNvPr>
          <p:cNvSpPr/>
          <p:nvPr/>
        </p:nvSpPr>
        <p:spPr>
          <a:xfrm>
            <a:off x="173255" y="1157943"/>
            <a:ext cx="3682515" cy="3284621"/>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免疫チェックポイント阻害薬を使った直後に発熱、悪寒、かゆみ、発疹、血圧の上昇・低下、呼吸困難など投与時の急性反応が起こることがある</a:t>
            </a:r>
          </a:p>
        </p:txBody>
      </p:sp>
      <p:sp>
        <p:nvSpPr>
          <p:cNvPr id="9" name="思考の吹き出し: 雲形 8">
            <a:extLst>
              <a:ext uri="{FF2B5EF4-FFF2-40B4-BE49-F238E27FC236}">
                <a16:creationId xmlns:a16="http://schemas.microsoft.com/office/drawing/2014/main" id="{306684E6-B836-49E8-9272-C3BD58DAE9A2}"/>
              </a:ext>
            </a:extLst>
          </p:cNvPr>
          <p:cNvSpPr/>
          <p:nvPr/>
        </p:nvSpPr>
        <p:spPr>
          <a:xfrm>
            <a:off x="4572000" y="2800253"/>
            <a:ext cx="4206239" cy="1762624"/>
          </a:xfrm>
          <a:prstGeom prst="cloudCallout">
            <a:avLst>
              <a:gd name="adj1" fmla="val -43598"/>
              <a:gd name="adj2" fmla="val -659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とくに初回や</a:t>
            </a:r>
            <a:r>
              <a:rPr kumimoji="1" lang="en-US" altLang="ja-JP" sz="2400" dirty="0">
                <a:solidFill>
                  <a:schemeClr val="tx1"/>
                </a:solidFill>
              </a:rPr>
              <a:t>2</a:t>
            </a:r>
            <a:r>
              <a:rPr kumimoji="1" lang="ja-JP" altLang="en-US" sz="2400" dirty="0">
                <a:solidFill>
                  <a:schemeClr val="tx1"/>
                </a:solidFill>
              </a:rPr>
              <a:t>回目の投与では注意が必要</a:t>
            </a:r>
          </a:p>
        </p:txBody>
      </p:sp>
    </p:spTree>
    <p:extLst>
      <p:ext uri="{BB962C8B-B14F-4D97-AF65-F5344CB8AC3E}">
        <p14:creationId xmlns:p14="http://schemas.microsoft.com/office/powerpoint/2010/main" val="42183349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158E9F-CB38-480B-9483-0D939585DA21}"/>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4" name="吹き出し: 角を丸めた四角形 3">
            <a:extLst>
              <a:ext uri="{FF2B5EF4-FFF2-40B4-BE49-F238E27FC236}">
                <a16:creationId xmlns:a16="http://schemas.microsoft.com/office/drawing/2014/main" id="{AF51BB3F-63D5-4827-B2AE-16A03BE945BB}"/>
              </a:ext>
            </a:extLst>
          </p:cNvPr>
          <p:cNvSpPr/>
          <p:nvPr/>
        </p:nvSpPr>
        <p:spPr>
          <a:xfrm>
            <a:off x="173255" y="1157943"/>
            <a:ext cx="3682515" cy="3284621"/>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免疫チェックポイント阻害薬はようやく使用が広まりつつある薬</a:t>
            </a:r>
          </a:p>
          <a:p>
            <a:pPr algn="ctr"/>
            <a:r>
              <a:rPr kumimoji="1" lang="ja-JP" altLang="en-US" sz="2400" dirty="0">
                <a:solidFill>
                  <a:schemeClr val="tx1"/>
                </a:solidFill>
              </a:rPr>
              <a:t>市販後は臨床試験では観察されなかった副作用にも留意しなければならない</a:t>
            </a:r>
          </a:p>
        </p:txBody>
      </p:sp>
    </p:spTree>
    <p:extLst>
      <p:ext uri="{BB962C8B-B14F-4D97-AF65-F5344CB8AC3E}">
        <p14:creationId xmlns:p14="http://schemas.microsoft.com/office/powerpoint/2010/main" val="5065418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158E9F-CB38-480B-9483-0D939585DA21}"/>
              </a:ext>
            </a:extLst>
          </p:cNvPr>
          <p:cNvPicPr>
            <a:picLocks noChangeAspect="1"/>
          </p:cNvPicPr>
          <p:nvPr/>
        </p:nvPicPr>
        <p:blipFill>
          <a:blip r:embed="rId2"/>
          <a:stretch>
            <a:fillRect/>
          </a:stretch>
        </p:blipFill>
        <p:spPr>
          <a:xfrm>
            <a:off x="3682515" y="1157943"/>
            <a:ext cx="1990725" cy="5419725"/>
          </a:xfrm>
          <a:prstGeom prst="rect">
            <a:avLst/>
          </a:prstGeom>
        </p:spPr>
      </p:pic>
      <p:sp>
        <p:nvSpPr>
          <p:cNvPr id="4" name="吹き出し: 角を丸めた四角形 3">
            <a:extLst>
              <a:ext uri="{FF2B5EF4-FFF2-40B4-BE49-F238E27FC236}">
                <a16:creationId xmlns:a16="http://schemas.microsoft.com/office/drawing/2014/main" id="{AF51BB3F-63D5-4827-B2AE-16A03BE945BB}"/>
              </a:ext>
            </a:extLst>
          </p:cNvPr>
          <p:cNvSpPr/>
          <p:nvPr/>
        </p:nvSpPr>
        <p:spPr>
          <a:xfrm>
            <a:off x="173255" y="1157943"/>
            <a:ext cx="3682515" cy="3284621"/>
          </a:xfrm>
          <a:prstGeom prst="wedgeRoundRectCallout">
            <a:avLst>
              <a:gd name="adj1" fmla="val 57703"/>
              <a:gd name="adj2" fmla="val -376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免疫チェックポイント阻害薬はようやく使用が広まりつつある薬</a:t>
            </a:r>
          </a:p>
          <a:p>
            <a:pPr algn="ctr"/>
            <a:r>
              <a:rPr kumimoji="1" lang="ja-JP" altLang="en-US" sz="2400" dirty="0">
                <a:solidFill>
                  <a:schemeClr val="tx1"/>
                </a:solidFill>
              </a:rPr>
              <a:t>市販後は臨床試験では観察されなかった副作用にも留意しなければならない</a:t>
            </a:r>
          </a:p>
        </p:txBody>
      </p:sp>
      <p:sp>
        <p:nvSpPr>
          <p:cNvPr id="5" name="吹き出し: 角を丸めた四角形 4">
            <a:extLst>
              <a:ext uri="{FF2B5EF4-FFF2-40B4-BE49-F238E27FC236}">
                <a16:creationId xmlns:a16="http://schemas.microsoft.com/office/drawing/2014/main" id="{69145418-84F9-41E5-A387-7813414BF63F}"/>
              </a:ext>
            </a:extLst>
          </p:cNvPr>
          <p:cNvSpPr/>
          <p:nvPr/>
        </p:nvSpPr>
        <p:spPr>
          <a:xfrm>
            <a:off x="5288232" y="878811"/>
            <a:ext cx="3682515" cy="4097452"/>
          </a:xfrm>
          <a:prstGeom prst="wedgeRoundRectCallout">
            <a:avLst>
              <a:gd name="adj1" fmla="val -54167"/>
              <a:gd name="adj2" fmla="val -298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免疫チェックポイント阻害薬同士、あるいは抗がん剤や分子標的薬との併用によって副作用の頻度や程度が上がることがわかってきたが、併用療法の副作用についてはまだ不明な点が多い</a:t>
            </a:r>
          </a:p>
        </p:txBody>
      </p:sp>
    </p:spTree>
    <p:extLst>
      <p:ext uri="{BB962C8B-B14F-4D97-AF65-F5344CB8AC3E}">
        <p14:creationId xmlns:p14="http://schemas.microsoft.com/office/powerpoint/2010/main" val="19952899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さまざまな部位に自己免疫疾患様の障害が起こる</a:t>
            </a:r>
          </a:p>
          <a:p>
            <a:pPr marL="457200" indent="-457200">
              <a:lnSpc>
                <a:spcPct val="150000"/>
              </a:lnSpc>
              <a:buClr>
                <a:schemeClr val="accent4"/>
              </a:buClr>
              <a:buFont typeface="Arial" panose="020B0604020202020204" pitchFamily="34" charset="0"/>
              <a:buChar char="•"/>
            </a:pPr>
            <a:r>
              <a:rPr kumimoji="1" lang="ja-JP" altLang="en-US" sz="2800" dirty="0"/>
              <a:t>使用中だけでなく、使用後数か月から数年でも副作用が現れることがある</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自己免疫疾患様の障害にはステロイドを積極的に使用</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ワクチンを接種する場合はその前に担当医に確認を</a:t>
            </a:r>
          </a:p>
        </p:txBody>
      </p:sp>
    </p:spTree>
    <p:extLst>
      <p:ext uri="{BB962C8B-B14F-4D97-AF65-F5344CB8AC3E}">
        <p14:creationId xmlns:p14="http://schemas.microsoft.com/office/powerpoint/2010/main" val="16601851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765BC56-11C6-4C31-BF86-E1941E7E17CB}"/>
              </a:ext>
            </a:extLst>
          </p:cNvPr>
          <p:cNvSpPr txBox="1"/>
          <p:nvPr/>
        </p:nvSpPr>
        <p:spPr>
          <a:xfrm>
            <a:off x="1227220" y="673769"/>
            <a:ext cx="6689559" cy="1384995"/>
          </a:xfrm>
          <a:prstGeom prst="rect">
            <a:avLst/>
          </a:prstGeom>
          <a:noFill/>
        </p:spPr>
        <p:txBody>
          <a:bodyPr wrap="square" rtlCol="0">
            <a:spAutoFit/>
          </a:bodyPr>
          <a:lstStyle/>
          <a:p>
            <a:r>
              <a:rPr kumimoji="1" lang="ja-JP" altLang="en-US" sz="2800" dirty="0"/>
              <a:t>免疫チェックポイント阻害薬の副作用をできるだけ早期に発見し、適切に対処するために</a:t>
            </a:r>
          </a:p>
        </p:txBody>
      </p:sp>
    </p:spTree>
    <p:extLst>
      <p:ext uri="{BB962C8B-B14F-4D97-AF65-F5344CB8AC3E}">
        <p14:creationId xmlns:p14="http://schemas.microsoft.com/office/powerpoint/2010/main" val="21496026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765BC56-11C6-4C31-BF86-E1941E7E17CB}"/>
              </a:ext>
            </a:extLst>
          </p:cNvPr>
          <p:cNvSpPr txBox="1"/>
          <p:nvPr/>
        </p:nvSpPr>
        <p:spPr>
          <a:xfrm>
            <a:off x="1227220" y="673769"/>
            <a:ext cx="6689559" cy="1384995"/>
          </a:xfrm>
          <a:prstGeom prst="rect">
            <a:avLst/>
          </a:prstGeom>
          <a:noFill/>
        </p:spPr>
        <p:txBody>
          <a:bodyPr wrap="square" rtlCol="0">
            <a:spAutoFit/>
          </a:bodyPr>
          <a:lstStyle/>
          <a:p>
            <a:r>
              <a:rPr kumimoji="1" lang="ja-JP" altLang="en-US" sz="2800" dirty="0"/>
              <a:t>免疫チェックポイント阻害薬の副作用をできるだけ早期に発見し、適切に対処するために</a:t>
            </a:r>
          </a:p>
        </p:txBody>
      </p:sp>
      <p:sp>
        <p:nvSpPr>
          <p:cNvPr id="4" name="テキスト ボックス 3">
            <a:extLst>
              <a:ext uri="{FF2B5EF4-FFF2-40B4-BE49-F238E27FC236}">
                <a16:creationId xmlns:a16="http://schemas.microsoft.com/office/drawing/2014/main" id="{93668011-4B24-47A8-A777-95DDC6220608}"/>
              </a:ext>
            </a:extLst>
          </p:cNvPr>
          <p:cNvSpPr txBox="1"/>
          <p:nvPr/>
        </p:nvSpPr>
        <p:spPr>
          <a:xfrm>
            <a:off x="1626670" y="2804037"/>
            <a:ext cx="5361271" cy="523220"/>
          </a:xfrm>
          <a:prstGeom prst="rect">
            <a:avLst/>
          </a:prstGeom>
          <a:noFill/>
        </p:spPr>
        <p:txBody>
          <a:bodyPr wrap="square" rtlCol="0">
            <a:spAutoFit/>
          </a:bodyPr>
          <a:lstStyle/>
          <a:p>
            <a:r>
              <a:rPr kumimoji="1" lang="ja-JP" altLang="en-US" sz="2800" dirty="0"/>
              <a:t>投与の前後に行われる主な検査</a:t>
            </a:r>
          </a:p>
        </p:txBody>
      </p:sp>
      <p:sp>
        <p:nvSpPr>
          <p:cNvPr id="5" name="テキスト ボックス 4">
            <a:extLst>
              <a:ext uri="{FF2B5EF4-FFF2-40B4-BE49-F238E27FC236}">
                <a16:creationId xmlns:a16="http://schemas.microsoft.com/office/drawing/2014/main" id="{347D3B21-8A65-4D07-A727-A177D0B82F85}"/>
              </a:ext>
            </a:extLst>
          </p:cNvPr>
          <p:cNvSpPr txBox="1"/>
          <p:nvPr/>
        </p:nvSpPr>
        <p:spPr>
          <a:xfrm>
            <a:off x="1463040" y="3645075"/>
            <a:ext cx="6035040" cy="230832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a:t>問診</a:t>
            </a:r>
          </a:p>
          <a:p>
            <a:pPr marL="285750" indent="-285750">
              <a:buFont typeface="Arial" panose="020B0604020202020204" pitchFamily="34" charset="0"/>
              <a:buChar char="•"/>
            </a:pPr>
            <a:r>
              <a:rPr kumimoji="1" lang="ja-JP" altLang="en-US" sz="2400" dirty="0"/>
              <a:t>バイタルサイン（血圧、脈拍数、体温）</a:t>
            </a:r>
          </a:p>
          <a:p>
            <a:pPr marL="285750" indent="-285750">
              <a:buFont typeface="Arial" panose="020B0604020202020204" pitchFamily="34" charset="0"/>
              <a:buChar char="•"/>
            </a:pPr>
            <a:r>
              <a:rPr kumimoji="1" lang="ja-JP" altLang="en-US" sz="2400" dirty="0"/>
              <a:t>血液酸素飽和度検査（</a:t>
            </a:r>
            <a:r>
              <a:rPr kumimoji="1" lang="en-US" altLang="ja-JP" sz="2400" dirty="0"/>
              <a:t>SpO2</a:t>
            </a:r>
            <a:r>
              <a:rPr kumimoji="1" lang="ja-JP" altLang="en-US" sz="2400" dirty="0"/>
              <a:t>）</a:t>
            </a:r>
          </a:p>
          <a:p>
            <a:pPr marL="285750" indent="-285750">
              <a:buFont typeface="Arial" panose="020B0604020202020204" pitchFamily="34" charset="0"/>
              <a:buChar char="•"/>
            </a:pPr>
            <a:r>
              <a:rPr kumimoji="1" lang="ja-JP" altLang="en-US" sz="2400" dirty="0"/>
              <a:t>血液検査（血球数、生化学検査、血糖値、肝機能検査、腎機能検査）</a:t>
            </a:r>
          </a:p>
          <a:p>
            <a:pPr marL="285750" indent="-285750">
              <a:buFont typeface="Arial" panose="020B0604020202020204" pitchFamily="34" charset="0"/>
              <a:buChar char="•"/>
            </a:pPr>
            <a:r>
              <a:rPr kumimoji="1" lang="ja-JP" altLang="en-US" sz="2400" dirty="0"/>
              <a:t>甲状腺機能検査</a:t>
            </a:r>
          </a:p>
        </p:txBody>
      </p:sp>
      <p:sp>
        <p:nvSpPr>
          <p:cNvPr id="6" name="矢印: 下 5">
            <a:extLst>
              <a:ext uri="{FF2B5EF4-FFF2-40B4-BE49-F238E27FC236}">
                <a16:creationId xmlns:a16="http://schemas.microsoft.com/office/drawing/2014/main" id="{1C77AAD1-F926-4C1D-930E-E46D73720C72}"/>
              </a:ext>
            </a:extLst>
          </p:cNvPr>
          <p:cNvSpPr/>
          <p:nvPr/>
        </p:nvSpPr>
        <p:spPr>
          <a:xfrm>
            <a:off x="3940482" y="2028440"/>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11991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60AA171-6F6F-4AD4-9B73-7DB21EF830E7}"/>
              </a:ext>
            </a:extLst>
          </p:cNvPr>
          <p:cNvSpPr/>
          <p:nvPr/>
        </p:nvSpPr>
        <p:spPr>
          <a:xfrm>
            <a:off x="653013" y="1467988"/>
            <a:ext cx="7837973" cy="3181014"/>
          </a:xfrm>
          <a:prstGeom prst="rect">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rPr>
              <a:t>それでも、薬を使い始めてから体調が急激に悪化したと感じた際には、診察日を待たずに担当医や薬剤師、看護師にすぐに相談するように伝えます。</a:t>
            </a:r>
          </a:p>
        </p:txBody>
      </p:sp>
    </p:spTree>
    <p:extLst>
      <p:ext uri="{BB962C8B-B14F-4D97-AF65-F5344CB8AC3E}">
        <p14:creationId xmlns:p14="http://schemas.microsoft.com/office/powerpoint/2010/main" val="420896047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4F0A06E-926E-4AFA-993B-825B7B5E7DEE}"/>
              </a:ext>
            </a:extLst>
          </p:cNvPr>
          <p:cNvSpPr txBox="1"/>
          <p:nvPr/>
        </p:nvSpPr>
        <p:spPr>
          <a:xfrm>
            <a:off x="904775" y="928863"/>
            <a:ext cx="7334450" cy="954107"/>
          </a:xfrm>
          <a:prstGeom prst="rect">
            <a:avLst/>
          </a:prstGeom>
          <a:noFill/>
        </p:spPr>
        <p:txBody>
          <a:bodyPr wrap="square" rtlCol="0">
            <a:spAutoFit/>
          </a:bodyPr>
          <a:lstStyle/>
          <a:p>
            <a:r>
              <a:rPr kumimoji="1" lang="ja-JP" altLang="en-US" sz="2800" dirty="0"/>
              <a:t>免疫チェックポイント阻害薬は効果や副作用が長く続くのが特徴</a:t>
            </a:r>
          </a:p>
        </p:txBody>
      </p:sp>
    </p:spTree>
    <p:extLst>
      <p:ext uri="{BB962C8B-B14F-4D97-AF65-F5344CB8AC3E}">
        <p14:creationId xmlns:p14="http://schemas.microsoft.com/office/powerpoint/2010/main" val="40710508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考の吹き出し: 雲形 1">
            <a:extLst>
              <a:ext uri="{FF2B5EF4-FFF2-40B4-BE49-F238E27FC236}">
                <a16:creationId xmlns:a16="http://schemas.microsoft.com/office/drawing/2014/main" id="{44843CE0-DA29-41B6-B748-D0332A06149E}"/>
              </a:ext>
            </a:extLst>
          </p:cNvPr>
          <p:cNvSpPr/>
          <p:nvPr/>
        </p:nvSpPr>
        <p:spPr>
          <a:xfrm>
            <a:off x="2974207" y="1592981"/>
            <a:ext cx="5909911" cy="1761423"/>
          </a:xfrm>
          <a:prstGeom prst="cloudCallout">
            <a:avLst>
              <a:gd name="adj1" fmla="val -59176"/>
              <a:gd name="adj2" fmla="val -303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これまでの臨床試験では数年にわたって効果が持続することが知られている</a:t>
            </a:r>
          </a:p>
        </p:txBody>
      </p:sp>
      <p:sp>
        <p:nvSpPr>
          <p:cNvPr id="5" name="テキスト ボックス 4">
            <a:extLst>
              <a:ext uri="{FF2B5EF4-FFF2-40B4-BE49-F238E27FC236}">
                <a16:creationId xmlns:a16="http://schemas.microsoft.com/office/drawing/2014/main" id="{C12EE7E7-EAC5-4D70-8DC8-C6BFD6E0B307}"/>
              </a:ext>
            </a:extLst>
          </p:cNvPr>
          <p:cNvSpPr txBox="1"/>
          <p:nvPr/>
        </p:nvSpPr>
        <p:spPr>
          <a:xfrm>
            <a:off x="904775" y="928863"/>
            <a:ext cx="7334450" cy="954107"/>
          </a:xfrm>
          <a:prstGeom prst="rect">
            <a:avLst/>
          </a:prstGeom>
          <a:noFill/>
        </p:spPr>
        <p:txBody>
          <a:bodyPr wrap="square" rtlCol="0">
            <a:spAutoFit/>
          </a:bodyPr>
          <a:lstStyle/>
          <a:p>
            <a:r>
              <a:rPr kumimoji="1" lang="ja-JP" altLang="en-US" sz="2800" dirty="0"/>
              <a:t>免疫チェックポイント阻害薬は効果や副作用が長く続くのが特徴</a:t>
            </a:r>
          </a:p>
        </p:txBody>
      </p:sp>
    </p:spTree>
    <p:extLst>
      <p:ext uri="{BB962C8B-B14F-4D97-AF65-F5344CB8AC3E}">
        <p14:creationId xmlns:p14="http://schemas.microsoft.com/office/powerpoint/2010/main" val="24859631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96CE82-E17D-41A2-987B-8E5412BAB2BD}"/>
              </a:ext>
            </a:extLst>
          </p:cNvPr>
          <p:cNvSpPr txBox="1"/>
          <p:nvPr/>
        </p:nvSpPr>
        <p:spPr>
          <a:xfrm>
            <a:off x="904775" y="928863"/>
            <a:ext cx="7334450" cy="954107"/>
          </a:xfrm>
          <a:prstGeom prst="rect">
            <a:avLst/>
          </a:prstGeom>
          <a:noFill/>
        </p:spPr>
        <p:txBody>
          <a:bodyPr wrap="square" rtlCol="0">
            <a:spAutoFit/>
          </a:bodyPr>
          <a:lstStyle/>
          <a:p>
            <a:r>
              <a:rPr kumimoji="1" lang="ja-JP" altLang="en-US" sz="2800" dirty="0"/>
              <a:t>免疫チェックポイント阻害薬は効果や副作用が長く続くのが特徴</a:t>
            </a:r>
          </a:p>
        </p:txBody>
      </p:sp>
      <p:sp>
        <p:nvSpPr>
          <p:cNvPr id="4" name="矢印: 下 3">
            <a:extLst>
              <a:ext uri="{FF2B5EF4-FFF2-40B4-BE49-F238E27FC236}">
                <a16:creationId xmlns:a16="http://schemas.microsoft.com/office/drawing/2014/main" id="{D39C59A1-0B78-40F6-94AA-BF033BD95A5F}"/>
              </a:ext>
            </a:extLst>
          </p:cNvPr>
          <p:cNvSpPr/>
          <p:nvPr/>
        </p:nvSpPr>
        <p:spPr>
          <a:xfrm>
            <a:off x="3943169" y="2074968"/>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BA58A8C-8C51-41B5-96A4-D6B540942D38}"/>
              </a:ext>
            </a:extLst>
          </p:cNvPr>
          <p:cNvSpPr txBox="1"/>
          <p:nvPr/>
        </p:nvSpPr>
        <p:spPr>
          <a:xfrm>
            <a:off x="1001027" y="2883654"/>
            <a:ext cx="7141946" cy="954107"/>
          </a:xfrm>
          <a:prstGeom prst="rect">
            <a:avLst/>
          </a:prstGeom>
          <a:noFill/>
        </p:spPr>
        <p:txBody>
          <a:bodyPr wrap="square" rtlCol="0">
            <a:spAutoFit/>
          </a:bodyPr>
          <a:lstStyle/>
          <a:p>
            <a:r>
              <a:rPr kumimoji="1" lang="ja-JP" altLang="en-US" sz="2800" dirty="0"/>
              <a:t>治療を終えた後、患者自身がこの薬を投与されたことを忘れてしまう例もある</a:t>
            </a:r>
          </a:p>
        </p:txBody>
      </p:sp>
    </p:spTree>
    <p:extLst>
      <p:ext uri="{BB962C8B-B14F-4D97-AF65-F5344CB8AC3E}">
        <p14:creationId xmlns:p14="http://schemas.microsoft.com/office/powerpoint/2010/main" val="382927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516318-CB06-471B-9C9D-CC22183037B5}"/>
              </a:ext>
            </a:extLst>
          </p:cNvPr>
          <p:cNvPicPr>
            <a:picLocks noChangeAspect="1"/>
          </p:cNvPicPr>
          <p:nvPr/>
        </p:nvPicPr>
        <p:blipFill>
          <a:blip r:embed="rId2"/>
          <a:stretch>
            <a:fillRect/>
          </a:stretch>
        </p:blipFill>
        <p:spPr>
          <a:xfrm>
            <a:off x="2825706" y="1022442"/>
            <a:ext cx="952500" cy="1190625"/>
          </a:xfrm>
          <a:prstGeom prst="rect">
            <a:avLst/>
          </a:prstGeom>
        </p:spPr>
      </p:pic>
      <p:sp>
        <p:nvSpPr>
          <p:cNvPr id="6" name="フローチャート: 端子 5">
            <a:extLst>
              <a:ext uri="{FF2B5EF4-FFF2-40B4-BE49-F238E27FC236}">
                <a16:creationId xmlns:a16="http://schemas.microsoft.com/office/drawing/2014/main" id="{1D52BD3D-8B54-4021-B396-8F1DC65E8E5D}"/>
              </a:ext>
            </a:extLst>
          </p:cNvPr>
          <p:cNvSpPr/>
          <p:nvPr/>
        </p:nvSpPr>
        <p:spPr>
          <a:xfrm>
            <a:off x="4027525" y="129544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7" name="楕円 6">
            <a:extLst>
              <a:ext uri="{FF2B5EF4-FFF2-40B4-BE49-F238E27FC236}">
                <a16:creationId xmlns:a16="http://schemas.microsoft.com/office/drawing/2014/main" id="{86840CA6-D363-45C2-B4AB-F8575F76AF0C}"/>
              </a:ext>
            </a:extLst>
          </p:cNvPr>
          <p:cNvSpPr/>
          <p:nvPr/>
        </p:nvSpPr>
        <p:spPr>
          <a:xfrm>
            <a:off x="4494697" y="2837416"/>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F0936FB-AFA0-4417-A6BB-1E1F58540114}"/>
              </a:ext>
            </a:extLst>
          </p:cNvPr>
          <p:cNvSpPr/>
          <p:nvPr/>
        </p:nvSpPr>
        <p:spPr>
          <a:xfrm>
            <a:off x="139150" y="2278845"/>
            <a:ext cx="8738150" cy="410290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CEB7A54-29BD-427C-9EAE-298DD450AC15}"/>
              </a:ext>
            </a:extLst>
          </p:cNvPr>
          <p:cNvSpPr/>
          <p:nvPr/>
        </p:nvSpPr>
        <p:spPr>
          <a:xfrm>
            <a:off x="266700" y="1616088"/>
            <a:ext cx="2028825" cy="6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リンパ節</a:t>
            </a:r>
          </a:p>
        </p:txBody>
      </p:sp>
      <p:pic>
        <p:nvPicPr>
          <p:cNvPr id="11" name="図 10">
            <a:extLst>
              <a:ext uri="{FF2B5EF4-FFF2-40B4-BE49-F238E27FC236}">
                <a16:creationId xmlns:a16="http://schemas.microsoft.com/office/drawing/2014/main" id="{F7C8DAF9-FD03-4E1D-B6E8-A0FD08222093}"/>
              </a:ext>
            </a:extLst>
          </p:cNvPr>
          <p:cNvPicPr>
            <a:picLocks noChangeAspect="1"/>
          </p:cNvPicPr>
          <p:nvPr/>
        </p:nvPicPr>
        <p:blipFill>
          <a:blip r:embed="rId3"/>
          <a:stretch>
            <a:fillRect/>
          </a:stretch>
        </p:blipFill>
        <p:spPr>
          <a:xfrm flipH="1">
            <a:off x="8191761" y="2949793"/>
            <a:ext cx="620998" cy="718030"/>
          </a:xfrm>
          <a:prstGeom prst="rect">
            <a:avLst/>
          </a:prstGeom>
        </p:spPr>
      </p:pic>
      <p:sp>
        <p:nvSpPr>
          <p:cNvPr id="12" name="フローチャート: 端子 11">
            <a:extLst>
              <a:ext uri="{FF2B5EF4-FFF2-40B4-BE49-F238E27FC236}">
                <a16:creationId xmlns:a16="http://schemas.microsoft.com/office/drawing/2014/main" id="{567F69DA-F7B8-4D37-A727-2D11D11B4021}"/>
              </a:ext>
            </a:extLst>
          </p:cNvPr>
          <p:cNvSpPr/>
          <p:nvPr/>
        </p:nvSpPr>
        <p:spPr>
          <a:xfrm>
            <a:off x="4824672" y="2837416"/>
            <a:ext cx="3367089"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ナイーブ</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sp>
        <p:nvSpPr>
          <p:cNvPr id="13" name="フローチャート: 端子 12">
            <a:extLst>
              <a:ext uri="{FF2B5EF4-FFF2-40B4-BE49-F238E27FC236}">
                <a16:creationId xmlns:a16="http://schemas.microsoft.com/office/drawing/2014/main" id="{C4936E65-DF91-46F8-8E08-5B97F1235CFB}"/>
              </a:ext>
            </a:extLst>
          </p:cNvPr>
          <p:cNvSpPr/>
          <p:nvPr/>
        </p:nvSpPr>
        <p:spPr>
          <a:xfrm>
            <a:off x="4824672" y="5372949"/>
            <a:ext cx="3367089"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ナイーブ</a:t>
            </a:r>
            <a:r>
              <a:rPr kumimoji="1" lang="en-US" altLang="ja-JP" sz="3200" dirty="0">
                <a:solidFill>
                  <a:schemeClr val="tx1"/>
                </a:solidFill>
                <a:latin typeface="+mn-ea"/>
              </a:rPr>
              <a:t>B</a:t>
            </a:r>
            <a:r>
              <a:rPr kumimoji="1" lang="ja-JP" altLang="en-US" sz="3200" dirty="0">
                <a:solidFill>
                  <a:schemeClr val="tx1"/>
                </a:solidFill>
                <a:latin typeface="+mn-ea"/>
              </a:rPr>
              <a:t>細胞</a:t>
            </a:r>
          </a:p>
        </p:txBody>
      </p:sp>
      <p:sp>
        <p:nvSpPr>
          <p:cNvPr id="15" name="楕円 14">
            <a:extLst>
              <a:ext uri="{FF2B5EF4-FFF2-40B4-BE49-F238E27FC236}">
                <a16:creationId xmlns:a16="http://schemas.microsoft.com/office/drawing/2014/main" id="{DCFBE592-14BC-4849-ABFD-049919F47E35}"/>
              </a:ext>
            </a:extLst>
          </p:cNvPr>
          <p:cNvSpPr/>
          <p:nvPr/>
        </p:nvSpPr>
        <p:spPr>
          <a:xfrm>
            <a:off x="4572000" y="5361494"/>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805D62A-F1E3-4603-8E95-51B699D36A67}"/>
              </a:ext>
            </a:extLst>
          </p:cNvPr>
          <p:cNvSpPr/>
          <p:nvPr/>
        </p:nvSpPr>
        <p:spPr>
          <a:xfrm>
            <a:off x="3276492" y="1616088"/>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EAF52E0-BDEF-48A9-BCD4-ADBDE3A1981E}"/>
              </a:ext>
            </a:extLst>
          </p:cNvPr>
          <p:cNvCxnSpPr>
            <a:cxnSpLocks/>
          </p:cNvCxnSpPr>
          <p:nvPr/>
        </p:nvCxnSpPr>
        <p:spPr>
          <a:xfrm>
            <a:off x="3657600" y="2213067"/>
            <a:ext cx="772556" cy="6627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98D0B8E-B268-4D52-8B2D-938C86E8FEF2}"/>
              </a:ext>
            </a:extLst>
          </p:cNvPr>
          <p:cNvCxnSpPr>
            <a:cxnSpLocks/>
          </p:cNvCxnSpPr>
          <p:nvPr/>
        </p:nvCxnSpPr>
        <p:spPr>
          <a:xfrm>
            <a:off x="3452712" y="2403608"/>
            <a:ext cx="1055513" cy="28921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思考の吹き出し: 雲形 16">
            <a:extLst>
              <a:ext uri="{FF2B5EF4-FFF2-40B4-BE49-F238E27FC236}">
                <a16:creationId xmlns:a16="http://schemas.microsoft.com/office/drawing/2014/main" id="{A6A63444-5BFC-49A4-AAF0-051478B800C0}"/>
              </a:ext>
            </a:extLst>
          </p:cNvPr>
          <p:cNvSpPr/>
          <p:nvPr/>
        </p:nvSpPr>
        <p:spPr>
          <a:xfrm>
            <a:off x="2755014" y="258336"/>
            <a:ext cx="3633972" cy="79143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情報を届ける</a:t>
            </a:r>
            <a:endParaRPr kumimoji="1" lang="ja-JP" altLang="en-US" dirty="0">
              <a:solidFill>
                <a:schemeClr val="tx1"/>
              </a:solidFill>
            </a:endParaRPr>
          </a:p>
        </p:txBody>
      </p:sp>
    </p:spTree>
    <p:extLst>
      <p:ext uri="{BB962C8B-B14F-4D97-AF65-F5344CB8AC3E}">
        <p14:creationId xmlns:p14="http://schemas.microsoft.com/office/powerpoint/2010/main" val="22886909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96CE82-E17D-41A2-987B-8E5412BAB2BD}"/>
              </a:ext>
            </a:extLst>
          </p:cNvPr>
          <p:cNvSpPr txBox="1"/>
          <p:nvPr/>
        </p:nvSpPr>
        <p:spPr>
          <a:xfrm>
            <a:off x="904775" y="928863"/>
            <a:ext cx="7334450" cy="954107"/>
          </a:xfrm>
          <a:prstGeom prst="rect">
            <a:avLst/>
          </a:prstGeom>
          <a:noFill/>
        </p:spPr>
        <p:txBody>
          <a:bodyPr wrap="square" rtlCol="0">
            <a:spAutoFit/>
          </a:bodyPr>
          <a:lstStyle/>
          <a:p>
            <a:r>
              <a:rPr kumimoji="1" lang="ja-JP" altLang="en-US" sz="2800" dirty="0"/>
              <a:t>免疫チェックポイント阻害薬は効果や副作用が長く続くのが特徴</a:t>
            </a:r>
          </a:p>
        </p:txBody>
      </p:sp>
      <p:sp>
        <p:nvSpPr>
          <p:cNvPr id="4" name="矢印: 下 3">
            <a:extLst>
              <a:ext uri="{FF2B5EF4-FFF2-40B4-BE49-F238E27FC236}">
                <a16:creationId xmlns:a16="http://schemas.microsoft.com/office/drawing/2014/main" id="{D39C59A1-0B78-40F6-94AA-BF033BD95A5F}"/>
              </a:ext>
            </a:extLst>
          </p:cNvPr>
          <p:cNvSpPr/>
          <p:nvPr/>
        </p:nvSpPr>
        <p:spPr>
          <a:xfrm>
            <a:off x="3943169" y="2074968"/>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BA58A8C-8C51-41B5-96A4-D6B540942D38}"/>
              </a:ext>
            </a:extLst>
          </p:cNvPr>
          <p:cNvSpPr txBox="1"/>
          <p:nvPr/>
        </p:nvSpPr>
        <p:spPr>
          <a:xfrm>
            <a:off x="1001027" y="2883654"/>
            <a:ext cx="7141946" cy="954107"/>
          </a:xfrm>
          <a:prstGeom prst="rect">
            <a:avLst/>
          </a:prstGeom>
          <a:noFill/>
        </p:spPr>
        <p:txBody>
          <a:bodyPr wrap="square" rtlCol="0">
            <a:spAutoFit/>
          </a:bodyPr>
          <a:lstStyle/>
          <a:p>
            <a:r>
              <a:rPr kumimoji="1" lang="ja-JP" altLang="en-US" sz="2800" dirty="0"/>
              <a:t>治療を終えた後、患者自身がこの薬を投与されたことを忘れてしまう例もある</a:t>
            </a:r>
          </a:p>
        </p:txBody>
      </p:sp>
      <p:sp>
        <p:nvSpPr>
          <p:cNvPr id="6" name="思考の吹き出し: 雲形 5">
            <a:extLst>
              <a:ext uri="{FF2B5EF4-FFF2-40B4-BE49-F238E27FC236}">
                <a16:creationId xmlns:a16="http://schemas.microsoft.com/office/drawing/2014/main" id="{80FFE65D-63D4-4F0E-A0A9-654273CB4C1B}"/>
              </a:ext>
            </a:extLst>
          </p:cNvPr>
          <p:cNvSpPr/>
          <p:nvPr/>
        </p:nvSpPr>
        <p:spPr>
          <a:xfrm>
            <a:off x="211756" y="4042611"/>
            <a:ext cx="8287351" cy="2542985"/>
          </a:xfrm>
          <a:prstGeom prst="cloudCallout">
            <a:avLst>
              <a:gd name="adj1" fmla="val 31184"/>
              <a:gd name="adj2" fmla="val -591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がんの治療を受けた病院とは異なる病院で診察を受け、体調悪化の原因が免疫チェックポイント阻害薬の副作用であるにもかかわらず、それとわからないケースもあり得る</a:t>
            </a:r>
          </a:p>
        </p:txBody>
      </p:sp>
    </p:spTree>
    <p:extLst>
      <p:ext uri="{BB962C8B-B14F-4D97-AF65-F5344CB8AC3E}">
        <p14:creationId xmlns:p14="http://schemas.microsoft.com/office/powerpoint/2010/main" val="136505671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60AA171-6F6F-4AD4-9B73-7DB21EF830E7}"/>
              </a:ext>
            </a:extLst>
          </p:cNvPr>
          <p:cNvSpPr/>
          <p:nvPr/>
        </p:nvSpPr>
        <p:spPr>
          <a:xfrm>
            <a:off x="841458" y="1949252"/>
            <a:ext cx="7461084" cy="2362867"/>
          </a:xfrm>
          <a:prstGeom prst="rect">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rPr>
              <a:t>医療機関では免疫チェックポイント阻害薬の使用経験の有無を確認する必要がある。</a:t>
            </a:r>
          </a:p>
        </p:txBody>
      </p:sp>
    </p:spTree>
    <p:extLst>
      <p:ext uri="{BB962C8B-B14F-4D97-AF65-F5344CB8AC3E}">
        <p14:creationId xmlns:p14="http://schemas.microsoft.com/office/powerpoint/2010/main" val="27226229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さまざまな部位に自己免疫疾患様の障害が起こる</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使用中だけでなく、使用後数か月から数年でも副作用が現れることがある</a:t>
            </a:r>
          </a:p>
          <a:p>
            <a:pPr marL="457200" indent="-457200">
              <a:lnSpc>
                <a:spcPct val="150000"/>
              </a:lnSpc>
              <a:buClr>
                <a:schemeClr val="accent4"/>
              </a:buClr>
              <a:buFont typeface="Arial" panose="020B0604020202020204" pitchFamily="34" charset="0"/>
              <a:buChar char="•"/>
            </a:pPr>
            <a:r>
              <a:rPr kumimoji="1" lang="ja-JP" altLang="en-US" sz="2800" dirty="0"/>
              <a:t>自己免疫疾患様の障害にはステロイドを積極的に使用</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ワクチンを接種する場合はその前に担当医に確認を</a:t>
            </a:r>
          </a:p>
        </p:txBody>
      </p:sp>
    </p:spTree>
    <p:extLst>
      <p:ext uri="{BB962C8B-B14F-4D97-AF65-F5344CB8AC3E}">
        <p14:creationId xmlns:p14="http://schemas.microsoft.com/office/powerpoint/2010/main" val="34021258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87C3A9-41AE-46FA-9DF1-831AB1F59E6E}"/>
              </a:ext>
            </a:extLst>
          </p:cNvPr>
          <p:cNvSpPr txBox="1"/>
          <p:nvPr/>
        </p:nvSpPr>
        <p:spPr>
          <a:xfrm>
            <a:off x="731518" y="1151613"/>
            <a:ext cx="7498081" cy="455477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kumimoji="1" lang="ja-JP" altLang="en-US" sz="2800" dirty="0"/>
              <a:t>副作用が強く出ている場合は使用を延期し、程度が強い場合には中止</a:t>
            </a:r>
          </a:p>
          <a:p>
            <a:pPr marL="457200" indent="-457200">
              <a:lnSpc>
                <a:spcPct val="150000"/>
              </a:lnSpc>
              <a:buFont typeface="Arial" panose="020B0604020202020204" pitchFamily="34" charset="0"/>
              <a:buChar char="•"/>
            </a:pPr>
            <a:r>
              <a:rPr kumimoji="1" lang="ja-JP" altLang="en-US" sz="2800" dirty="0"/>
              <a:t>抗がん剤とは異なり、使用量を減らして対応することは原則としてない</a:t>
            </a:r>
            <a:endParaRPr kumimoji="1" lang="en-US" altLang="ja-JP" sz="2800" dirty="0"/>
          </a:p>
          <a:p>
            <a:pPr marL="457200" indent="-457200">
              <a:lnSpc>
                <a:spcPct val="150000"/>
              </a:lnSpc>
              <a:buFont typeface="Arial" panose="020B0604020202020204" pitchFamily="34" charset="0"/>
              <a:buChar char="•"/>
            </a:pPr>
            <a:r>
              <a:rPr kumimoji="1" lang="ja-JP" altLang="en-US" sz="2800" dirty="0"/>
              <a:t>「がん免疫療法ガイドライン」では、副作用の症状ごとに重症度と対処方法が決められている</a:t>
            </a:r>
          </a:p>
        </p:txBody>
      </p:sp>
    </p:spTree>
    <p:extLst>
      <p:ext uri="{BB962C8B-B14F-4D97-AF65-F5344CB8AC3E}">
        <p14:creationId xmlns:p14="http://schemas.microsoft.com/office/powerpoint/2010/main" val="181713026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1D38E399-BA78-4D01-BFA6-32E7BEC775D6}"/>
              </a:ext>
            </a:extLst>
          </p:cNvPr>
          <p:cNvGrpSpPr/>
          <p:nvPr/>
        </p:nvGrpSpPr>
        <p:grpSpPr>
          <a:xfrm>
            <a:off x="1236846" y="3003080"/>
            <a:ext cx="6670308" cy="577518"/>
            <a:chOff x="721895" y="3003080"/>
            <a:chExt cx="6670308" cy="577518"/>
          </a:xfrm>
        </p:grpSpPr>
        <p:sp>
          <p:nvSpPr>
            <p:cNvPr id="4" name="正方形/長方形 3">
              <a:extLst>
                <a:ext uri="{FF2B5EF4-FFF2-40B4-BE49-F238E27FC236}">
                  <a16:creationId xmlns:a16="http://schemas.microsoft.com/office/drawing/2014/main" id="{5FD2D5B3-FDEE-49F9-994B-73B301026A4B}"/>
                </a:ext>
              </a:extLst>
            </p:cNvPr>
            <p:cNvSpPr/>
            <p:nvPr/>
          </p:nvSpPr>
          <p:spPr>
            <a:xfrm>
              <a:off x="721895" y="3003081"/>
              <a:ext cx="2223436" cy="5775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軽症</a:t>
              </a:r>
            </a:p>
          </p:txBody>
        </p:sp>
        <p:sp>
          <p:nvSpPr>
            <p:cNvPr id="5" name="正方形/長方形 4">
              <a:extLst>
                <a:ext uri="{FF2B5EF4-FFF2-40B4-BE49-F238E27FC236}">
                  <a16:creationId xmlns:a16="http://schemas.microsoft.com/office/drawing/2014/main" id="{CCE48FB2-3A96-42F8-8876-4D684C331BBC}"/>
                </a:ext>
              </a:extLst>
            </p:cNvPr>
            <p:cNvSpPr/>
            <p:nvPr/>
          </p:nvSpPr>
          <p:spPr>
            <a:xfrm>
              <a:off x="2945331" y="3003081"/>
              <a:ext cx="2223436" cy="5775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中等症</a:t>
              </a:r>
            </a:p>
          </p:txBody>
        </p:sp>
        <p:sp>
          <p:nvSpPr>
            <p:cNvPr id="6" name="正方形/長方形 5">
              <a:extLst>
                <a:ext uri="{FF2B5EF4-FFF2-40B4-BE49-F238E27FC236}">
                  <a16:creationId xmlns:a16="http://schemas.microsoft.com/office/drawing/2014/main" id="{BB772F32-94C8-4B4D-BB0D-414CD8FD68E8}"/>
                </a:ext>
              </a:extLst>
            </p:cNvPr>
            <p:cNvSpPr/>
            <p:nvPr/>
          </p:nvSpPr>
          <p:spPr>
            <a:xfrm>
              <a:off x="5168767" y="3003080"/>
              <a:ext cx="2223436" cy="5775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重症</a:t>
              </a:r>
            </a:p>
          </p:txBody>
        </p:sp>
      </p:grpSp>
      <p:sp>
        <p:nvSpPr>
          <p:cNvPr id="8" name="左中かっこ 7">
            <a:extLst>
              <a:ext uri="{FF2B5EF4-FFF2-40B4-BE49-F238E27FC236}">
                <a16:creationId xmlns:a16="http://schemas.microsoft.com/office/drawing/2014/main" id="{B61FA64B-1041-4E8E-B440-C35A7487FC69}"/>
              </a:ext>
            </a:extLst>
          </p:cNvPr>
          <p:cNvSpPr/>
          <p:nvPr/>
        </p:nvSpPr>
        <p:spPr>
          <a:xfrm rot="5400000">
            <a:off x="3171522" y="476451"/>
            <a:ext cx="577517" cy="444687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左中かっこ 8">
            <a:extLst>
              <a:ext uri="{FF2B5EF4-FFF2-40B4-BE49-F238E27FC236}">
                <a16:creationId xmlns:a16="http://schemas.microsoft.com/office/drawing/2014/main" id="{4403D412-C29C-4C58-A773-AFA332B3E32E}"/>
              </a:ext>
            </a:extLst>
          </p:cNvPr>
          <p:cNvSpPr/>
          <p:nvPr/>
        </p:nvSpPr>
        <p:spPr>
          <a:xfrm rot="5400000">
            <a:off x="6506676" y="1573734"/>
            <a:ext cx="577517" cy="222343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56EA03D-F25E-4DC2-B90D-33B4CB7EA82D}"/>
              </a:ext>
            </a:extLst>
          </p:cNvPr>
          <p:cNvSpPr txBox="1"/>
          <p:nvPr/>
        </p:nvSpPr>
        <p:spPr>
          <a:xfrm>
            <a:off x="2529034" y="1662026"/>
            <a:ext cx="1650735" cy="523220"/>
          </a:xfrm>
          <a:prstGeom prst="rect">
            <a:avLst/>
          </a:prstGeom>
          <a:noFill/>
        </p:spPr>
        <p:txBody>
          <a:bodyPr wrap="square" rtlCol="0">
            <a:spAutoFit/>
          </a:bodyPr>
          <a:lstStyle/>
          <a:p>
            <a:r>
              <a:rPr kumimoji="1" lang="ja-JP" altLang="en-US" sz="2800" dirty="0"/>
              <a:t>治療続行</a:t>
            </a:r>
          </a:p>
        </p:txBody>
      </p:sp>
      <p:sp>
        <p:nvSpPr>
          <p:cNvPr id="11" name="テキスト ボックス 10">
            <a:extLst>
              <a:ext uri="{FF2B5EF4-FFF2-40B4-BE49-F238E27FC236}">
                <a16:creationId xmlns:a16="http://schemas.microsoft.com/office/drawing/2014/main" id="{AEDEEAB5-CFDF-4FFE-A05C-894E39B3F5FA}"/>
              </a:ext>
            </a:extLst>
          </p:cNvPr>
          <p:cNvSpPr txBox="1"/>
          <p:nvPr/>
        </p:nvSpPr>
        <p:spPr>
          <a:xfrm>
            <a:off x="6049476" y="1604646"/>
            <a:ext cx="1650735" cy="523220"/>
          </a:xfrm>
          <a:prstGeom prst="rect">
            <a:avLst/>
          </a:prstGeom>
          <a:noFill/>
        </p:spPr>
        <p:txBody>
          <a:bodyPr wrap="square" rtlCol="0">
            <a:spAutoFit/>
          </a:bodyPr>
          <a:lstStyle/>
          <a:p>
            <a:r>
              <a:rPr kumimoji="1" lang="ja-JP" altLang="en-US" sz="2800" dirty="0"/>
              <a:t>治療中止</a:t>
            </a:r>
          </a:p>
        </p:txBody>
      </p:sp>
    </p:spTree>
    <p:extLst>
      <p:ext uri="{BB962C8B-B14F-4D97-AF65-F5344CB8AC3E}">
        <p14:creationId xmlns:p14="http://schemas.microsoft.com/office/powerpoint/2010/main" val="33537374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1D38E399-BA78-4D01-BFA6-32E7BEC775D6}"/>
              </a:ext>
            </a:extLst>
          </p:cNvPr>
          <p:cNvGrpSpPr/>
          <p:nvPr/>
        </p:nvGrpSpPr>
        <p:grpSpPr>
          <a:xfrm>
            <a:off x="1236846" y="3003080"/>
            <a:ext cx="6670308" cy="577518"/>
            <a:chOff x="721895" y="3003080"/>
            <a:chExt cx="6670308" cy="577518"/>
          </a:xfrm>
        </p:grpSpPr>
        <p:sp>
          <p:nvSpPr>
            <p:cNvPr id="4" name="正方形/長方形 3">
              <a:extLst>
                <a:ext uri="{FF2B5EF4-FFF2-40B4-BE49-F238E27FC236}">
                  <a16:creationId xmlns:a16="http://schemas.microsoft.com/office/drawing/2014/main" id="{5FD2D5B3-FDEE-49F9-994B-73B301026A4B}"/>
                </a:ext>
              </a:extLst>
            </p:cNvPr>
            <p:cNvSpPr/>
            <p:nvPr/>
          </p:nvSpPr>
          <p:spPr>
            <a:xfrm>
              <a:off x="721895" y="3003081"/>
              <a:ext cx="2223436" cy="5775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軽症</a:t>
              </a:r>
            </a:p>
          </p:txBody>
        </p:sp>
        <p:sp>
          <p:nvSpPr>
            <p:cNvPr id="5" name="正方形/長方形 4">
              <a:extLst>
                <a:ext uri="{FF2B5EF4-FFF2-40B4-BE49-F238E27FC236}">
                  <a16:creationId xmlns:a16="http://schemas.microsoft.com/office/drawing/2014/main" id="{CCE48FB2-3A96-42F8-8876-4D684C331BBC}"/>
                </a:ext>
              </a:extLst>
            </p:cNvPr>
            <p:cNvSpPr/>
            <p:nvPr/>
          </p:nvSpPr>
          <p:spPr>
            <a:xfrm>
              <a:off x="2945331" y="3003081"/>
              <a:ext cx="2223436" cy="5775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中等症</a:t>
              </a:r>
            </a:p>
          </p:txBody>
        </p:sp>
        <p:sp>
          <p:nvSpPr>
            <p:cNvPr id="6" name="正方形/長方形 5">
              <a:extLst>
                <a:ext uri="{FF2B5EF4-FFF2-40B4-BE49-F238E27FC236}">
                  <a16:creationId xmlns:a16="http://schemas.microsoft.com/office/drawing/2014/main" id="{BB772F32-94C8-4B4D-BB0D-414CD8FD68E8}"/>
                </a:ext>
              </a:extLst>
            </p:cNvPr>
            <p:cNvSpPr/>
            <p:nvPr/>
          </p:nvSpPr>
          <p:spPr>
            <a:xfrm>
              <a:off x="5168767" y="3003080"/>
              <a:ext cx="2223436" cy="5775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重症</a:t>
              </a:r>
            </a:p>
          </p:txBody>
        </p:sp>
      </p:grpSp>
      <p:sp>
        <p:nvSpPr>
          <p:cNvPr id="8" name="左中かっこ 7">
            <a:extLst>
              <a:ext uri="{FF2B5EF4-FFF2-40B4-BE49-F238E27FC236}">
                <a16:creationId xmlns:a16="http://schemas.microsoft.com/office/drawing/2014/main" id="{B61FA64B-1041-4E8E-B440-C35A7487FC69}"/>
              </a:ext>
            </a:extLst>
          </p:cNvPr>
          <p:cNvSpPr/>
          <p:nvPr/>
        </p:nvSpPr>
        <p:spPr>
          <a:xfrm rot="5400000">
            <a:off x="3171522" y="476451"/>
            <a:ext cx="577517" cy="444687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左中かっこ 8">
            <a:extLst>
              <a:ext uri="{FF2B5EF4-FFF2-40B4-BE49-F238E27FC236}">
                <a16:creationId xmlns:a16="http://schemas.microsoft.com/office/drawing/2014/main" id="{4403D412-C29C-4C58-A773-AFA332B3E32E}"/>
              </a:ext>
            </a:extLst>
          </p:cNvPr>
          <p:cNvSpPr/>
          <p:nvPr/>
        </p:nvSpPr>
        <p:spPr>
          <a:xfrm rot="5400000">
            <a:off x="6506676" y="1573734"/>
            <a:ext cx="577517" cy="222343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56EA03D-F25E-4DC2-B90D-33B4CB7EA82D}"/>
              </a:ext>
            </a:extLst>
          </p:cNvPr>
          <p:cNvSpPr txBox="1"/>
          <p:nvPr/>
        </p:nvSpPr>
        <p:spPr>
          <a:xfrm>
            <a:off x="2529034" y="1662026"/>
            <a:ext cx="1650735" cy="523220"/>
          </a:xfrm>
          <a:prstGeom prst="rect">
            <a:avLst/>
          </a:prstGeom>
          <a:noFill/>
        </p:spPr>
        <p:txBody>
          <a:bodyPr wrap="square" rtlCol="0">
            <a:spAutoFit/>
          </a:bodyPr>
          <a:lstStyle/>
          <a:p>
            <a:r>
              <a:rPr kumimoji="1" lang="ja-JP" altLang="en-US" sz="2800" dirty="0"/>
              <a:t>治療続行</a:t>
            </a:r>
          </a:p>
        </p:txBody>
      </p:sp>
      <p:sp>
        <p:nvSpPr>
          <p:cNvPr id="11" name="テキスト ボックス 10">
            <a:extLst>
              <a:ext uri="{FF2B5EF4-FFF2-40B4-BE49-F238E27FC236}">
                <a16:creationId xmlns:a16="http://schemas.microsoft.com/office/drawing/2014/main" id="{AEDEEAB5-CFDF-4FFE-A05C-894E39B3F5FA}"/>
              </a:ext>
            </a:extLst>
          </p:cNvPr>
          <p:cNvSpPr txBox="1"/>
          <p:nvPr/>
        </p:nvSpPr>
        <p:spPr>
          <a:xfrm>
            <a:off x="6049476" y="1604646"/>
            <a:ext cx="1650735" cy="523220"/>
          </a:xfrm>
          <a:prstGeom prst="rect">
            <a:avLst/>
          </a:prstGeom>
          <a:noFill/>
        </p:spPr>
        <p:txBody>
          <a:bodyPr wrap="square" rtlCol="0">
            <a:spAutoFit/>
          </a:bodyPr>
          <a:lstStyle/>
          <a:p>
            <a:r>
              <a:rPr kumimoji="1" lang="ja-JP" altLang="en-US" sz="2800" dirty="0"/>
              <a:t>治療中止</a:t>
            </a:r>
          </a:p>
        </p:txBody>
      </p:sp>
      <p:sp>
        <p:nvSpPr>
          <p:cNvPr id="2" name="思考の吹き出し: 雲形 1">
            <a:extLst>
              <a:ext uri="{FF2B5EF4-FFF2-40B4-BE49-F238E27FC236}">
                <a16:creationId xmlns:a16="http://schemas.microsoft.com/office/drawing/2014/main" id="{2FE98BD2-AE55-4B0E-B541-54413D8018DE}"/>
              </a:ext>
            </a:extLst>
          </p:cNvPr>
          <p:cNvSpPr/>
          <p:nvPr/>
        </p:nvSpPr>
        <p:spPr>
          <a:xfrm>
            <a:off x="380197" y="4119612"/>
            <a:ext cx="7526955" cy="1386039"/>
          </a:xfrm>
          <a:prstGeom prst="cloudCallout">
            <a:avLst>
              <a:gd name="adj1" fmla="val 31598"/>
              <a:gd name="adj2" fmla="val -752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さらに重症の場合は入院での観察や治療が必要になる</a:t>
            </a:r>
            <a:endParaRPr kumimoji="1" lang="en-US" altLang="ja-JP" sz="2800" dirty="0">
              <a:solidFill>
                <a:sysClr val="windowText" lastClr="000000"/>
              </a:solidFill>
            </a:endParaRPr>
          </a:p>
        </p:txBody>
      </p:sp>
      <p:sp>
        <p:nvSpPr>
          <p:cNvPr id="3" name="テキスト ボックス 2">
            <a:extLst>
              <a:ext uri="{FF2B5EF4-FFF2-40B4-BE49-F238E27FC236}">
                <a16:creationId xmlns:a16="http://schemas.microsoft.com/office/drawing/2014/main" id="{5237B039-E75D-415B-AED3-D1FE78F9F774}"/>
              </a:ext>
            </a:extLst>
          </p:cNvPr>
          <p:cNvSpPr txBox="1"/>
          <p:nvPr/>
        </p:nvSpPr>
        <p:spPr>
          <a:xfrm>
            <a:off x="1236845" y="5567611"/>
            <a:ext cx="7180446" cy="954107"/>
          </a:xfrm>
          <a:prstGeom prst="rect">
            <a:avLst/>
          </a:prstGeom>
          <a:noFill/>
        </p:spPr>
        <p:txBody>
          <a:bodyPr wrap="square" rtlCol="0">
            <a:spAutoFit/>
          </a:bodyPr>
          <a:lstStyle/>
          <a:p>
            <a:r>
              <a:rPr kumimoji="1" lang="ja-JP" altLang="en-US" sz="2800" dirty="0"/>
              <a:t>ただし、副作用が生じた臓器によっては、対応が異なることがある</a:t>
            </a:r>
          </a:p>
        </p:txBody>
      </p:sp>
    </p:spTree>
    <p:extLst>
      <p:ext uri="{BB962C8B-B14F-4D97-AF65-F5344CB8AC3E}">
        <p14:creationId xmlns:p14="http://schemas.microsoft.com/office/powerpoint/2010/main" val="12927714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1D38E399-BA78-4D01-BFA6-32E7BEC775D6}"/>
              </a:ext>
            </a:extLst>
          </p:cNvPr>
          <p:cNvGrpSpPr/>
          <p:nvPr/>
        </p:nvGrpSpPr>
        <p:grpSpPr>
          <a:xfrm>
            <a:off x="1236846" y="3003080"/>
            <a:ext cx="6670308" cy="577518"/>
            <a:chOff x="721895" y="3003080"/>
            <a:chExt cx="6670308" cy="577518"/>
          </a:xfrm>
        </p:grpSpPr>
        <p:sp>
          <p:nvSpPr>
            <p:cNvPr id="4" name="正方形/長方形 3">
              <a:extLst>
                <a:ext uri="{FF2B5EF4-FFF2-40B4-BE49-F238E27FC236}">
                  <a16:creationId xmlns:a16="http://schemas.microsoft.com/office/drawing/2014/main" id="{5FD2D5B3-FDEE-49F9-994B-73B301026A4B}"/>
                </a:ext>
              </a:extLst>
            </p:cNvPr>
            <p:cNvSpPr/>
            <p:nvPr/>
          </p:nvSpPr>
          <p:spPr>
            <a:xfrm>
              <a:off x="721895" y="3003081"/>
              <a:ext cx="2223436" cy="5775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軽症</a:t>
              </a:r>
            </a:p>
          </p:txBody>
        </p:sp>
        <p:sp>
          <p:nvSpPr>
            <p:cNvPr id="5" name="正方形/長方形 4">
              <a:extLst>
                <a:ext uri="{FF2B5EF4-FFF2-40B4-BE49-F238E27FC236}">
                  <a16:creationId xmlns:a16="http://schemas.microsoft.com/office/drawing/2014/main" id="{CCE48FB2-3A96-42F8-8876-4D684C331BBC}"/>
                </a:ext>
              </a:extLst>
            </p:cNvPr>
            <p:cNvSpPr/>
            <p:nvPr/>
          </p:nvSpPr>
          <p:spPr>
            <a:xfrm>
              <a:off x="2945331" y="3003081"/>
              <a:ext cx="2223436" cy="5775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中等症</a:t>
              </a:r>
            </a:p>
          </p:txBody>
        </p:sp>
        <p:sp>
          <p:nvSpPr>
            <p:cNvPr id="6" name="正方形/長方形 5">
              <a:extLst>
                <a:ext uri="{FF2B5EF4-FFF2-40B4-BE49-F238E27FC236}">
                  <a16:creationId xmlns:a16="http://schemas.microsoft.com/office/drawing/2014/main" id="{BB772F32-94C8-4B4D-BB0D-414CD8FD68E8}"/>
                </a:ext>
              </a:extLst>
            </p:cNvPr>
            <p:cNvSpPr/>
            <p:nvPr/>
          </p:nvSpPr>
          <p:spPr>
            <a:xfrm>
              <a:off x="5168767" y="3003080"/>
              <a:ext cx="2223436" cy="5775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重症</a:t>
              </a:r>
            </a:p>
          </p:txBody>
        </p:sp>
      </p:grpSp>
      <p:sp>
        <p:nvSpPr>
          <p:cNvPr id="8" name="左中かっこ 7">
            <a:extLst>
              <a:ext uri="{FF2B5EF4-FFF2-40B4-BE49-F238E27FC236}">
                <a16:creationId xmlns:a16="http://schemas.microsoft.com/office/drawing/2014/main" id="{B61FA64B-1041-4E8E-B440-C35A7487FC69}"/>
              </a:ext>
            </a:extLst>
          </p:cNvPr>
          <p:cNvSpPr/>
          <p:nvPr/>
        </p:nvSpPr>
        <p:spPr>
          <a:xfrm rot="5400000">
            <a:off x="3171522" y="476451"/>
            <a:ext cx="577517" cy="444687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左中かっこ 8">
            <a:extLst>
              <a:ext uri="{FF2B5EF4-FFF2-40B4-BE49-F238E27FC236}">
                <a16:creationId xmlns:a16="http://schemas.microsoft.com/office/drawing/2014/main" id="{4403D412-C29C-4C58-A773-AFA332B3E32E}"/>
              </a:ext>
            </a:extLst>
          </p:cNvPr>
          <p:cNvSpPr/>
          <p:nvPr/>
        </p:nvSpPr>
        <p:spPr>
          <a:xfrm rot="5400000">
            <a:off x="6506676" y="1573734"/>
            <a:ext cx="577517" cy="222343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56EA03D-F25E-4DC2-B90D-33B4CB7EA82D}"/>
              </a:ext>
            </a:extLst>
          </p:cNvPr>
          <p:cNvSpPr txBox="1"/>
          <p:nvPr/>
        </p:nvSpPr>
        <p:spPr>
          <a:xfrm>
            <a:off x="2529034" y="1662026"/>
            <a:ext cx="1650735" cy="523220"/>
          </a:xfrm>
          <a:prstGeom prst="rect">
            <a:avLst/>
          </a:prstGeom>
          <a:noFill/>
        </p:spPr>
        <p:txBody>
          <a:bodyPr wrap="square" rtlCol="0">
            <a:spAutoFit/>
          </a:bodyPr>
          <a:lstStyle/>
          <a:p>
            <a:r>
              <a:rPr kumimoji="1" lang="ja-JP" altLang="en-US" sz="2800" dirty="0"/>
              <a:t>治療続行</a:t>
            </a:r>
          </a:p>
        </p:txBody>
      </p:sp>
      <p:sp>
        <p:nvSpPr>
          <p:cNvPr id="11" name="テキスト ボックス 10">
            <a:extLst>
              <a:ext uri="{FF2B5EF4-FFF2-40B4-BE49-F238E27FC236}">
                <a16:creationId xmlns:a16="http://schemas.microsoft.com/office/drawing/2014/main" id="{AEDEEAB5-CFDF-4FFE-A05C-894E39B3F5FA}"/>
              </a:ext>
            </a:extLst>
          </p:cNvPr>
          <p:cNvSpPr txBox="1"/>
          <p:nvPr/>
        </p:nvSpPr>
        <p:spPr>
          <a:xfrm>
            <a:off x="6049476" y="1604646"/>
            <a:ext cx="1650735" cy="523220"/>
          </a:xfrm>
          <a:prstGeom prst="rect">
            <a:avLst/>
          </a:prstGeom>
          <a:noFill/>
        </p:spPr>
        <p:txBody>
          <a:bodyPr wrap="square" rtlCol="0">
            <a:spAutoFit/>
          </a:bodyPr>
          <a:lstStyle/>
          <a:p>
            <a:r>
              <a:rPr kumimoji="1" lang="ja-JP" altLang="en-US" sz="2800" dirty="0"/>
              <a:t>治療中止</a:t>
            </a:r>
          </a:p>
        </p:txBody>
      </p:sp>
      <p:sp>
        <p:nvSpPr>
          <p:cNvPr id="12" name="テキスト ボックス 11">
            <a:extLst>
              <a:ext uri="{FF2B5EF4-FFF2-40B4-BE49-F238E27FC236}">
                <a16:creationId xmlns:a16="http://schemas.microsoft.com/office/drawing/2014/main" id="{6A8E4F0C-2AE7-4F13-A6B2-B92A80931131}"/>
              </a:ext>
            </a:extLst>
          </p:cNvPr>
          <p:cNvSpPr txBox="1"/>
          <p:nvPr/>
        </p:nvSpPr>
        <p:spPr>
          <a:xfrm>
            <a:off x="3633533" y="629603"/>
            <a:ext cx="2081466" cy="584775"/>
          </a:xfrm>
          <a:prstGeom prst="rect">
            <a:avLst/>
          </a:prstGeom>
          <a:noFill/>
        </p:spPr>
        <p:txBody>
          <a:bodyPr wrap="square" rtlCol="0">
            <a:spAutoFit/>
          </a:bodyPr>
          <a:lstStyle/>
          <a:p>
            <a:r>
              <a:rPr kumimoji="1" lang="ja-JP" altLang="en-US" sz="3200" b="1" dirty="0"/>
              <a:t>皮膚障害</a:t>
            </a:r>
          </a:p>
        </p:txBody>
      </p:sp>
      <p:sp>
        <p:nvSpPr>
          <p:cNvPr id="13" name="左中かっこ 12">
            <a:extLst>
              <a:ext uri="{FF2B5EF4-FFF2-40B4-BE49-F238E27FC236}">
                <a16:creationId xmlns:a16="http://schemas.microsoft.com/office/drawing/2014/main" id="{B3554286-6EAA-41FA-B3E7-305CCDF93844}"/>
              </a:ext>
            </a:extLst>
          </p:cNvPr>
          <p:cNvSpPr/>
          <p:nvPr/>
        </p:nvSpPr>
        <p:spPr>
          <a:xfrm rot="16200000">
            <a:off x="2059805" y="2786507"/>
            <a:ext cx="577517" cy="222343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左中かっこ 13">
            <a:extLst>
              <a:ext uri="{FF2B5EF4-FFF2-40B4-BE49-F238E27FC236}">
                <a16:creationId xmlns:a16="http://schemas.microsoft.com/office/drawing/2014/main" id="{A6914A51-305A-4D0A-87A0-BCCFC551E0E8}"/>
              </a:ext>
            </a:extLst>
          </p:cNvPr>
          <p:cNvSpPr/>
          <p:nvPr/>
        </p:nvSpPr>
        <p:spPr>
          <a:xfrm rot="16200000">
            <a:off x="4283240" y="2757638"/>
            <a:ext cx="577517" cy="222343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4E80A7D-B1C5-4910-A72A-3BF8391EB371}"/>
              </a:ext>
            </a:extLst>
          </p:cNvPr>
          <p:cNvSpPr txBox="1"/>
          <p:nvPr/>
        </p:nvSpPr>
        <p:spPr>
          <a:xfrm>
            <a:off x="488476" y="4503476"/>
            <a:ext cx="2687861" cy="1384995"/>
          </a:xfrm>
          <a:prstGeom prst="rect">
            <a:avLst/>
          </a:prstGeom>
          <a:noFill/>
        </p:spPr>
        <p:txBody>
          <a:bodyPr wrap="square" rtlCol="0">
            <a:spAutoFit/>
          </a:bodyPr>
          <a:lstStyle/>
          <a:p>
            <a:r>
              <a:rPr kumimoji="1" lang="ja-JP" altLang="en-US" sz="2800" dirty="0"/>
              <a:t>びらんや水疱以外の皮疹が体表面積の</a:t>
            </a:r>
            <a:r>
              <a:rPr kumimoji="1" lang="en-US" altLang="ja-JP" sz="2800" dirty="0"/>
              <a:t>10</a:t>
            </a:r>
            <a:r>
              <a:rPr kumimoji="1" lang="ja-JP" altLang="en-US" sz="2800" dirty="0"/>
              <a:t>％未満</a:t>
            </a:r>
          </a:p>
        </p:txBody>
      </p:sp>
      <p:sp>
        <p:nvSpPr>
          <p:cNvPr id="17" name="テキスト ボックス 16">
            <a:extLst>
              <a:ext uri="{FF2B5EF4-FFF2-40B4-BE49-F238E27FC236}">
                <a16:creationId xmlns:a16="http://schemas.microsoft.com/office/drawing/2014/main" id="{80AE8AEE-F435-4D1C-ACC5-2173A90E6FCA}"/>
              </a:ext>
            </a:extLst>
          </p:cNvPr>
          <p:cNvSpPr txBox="1"/>
          <p:nvPr/>
        </p:nvSpPr>
        <p:spPr>
          <a:xfrm>
            <a:off x="3460280" y="4512469"/>
            <a:ext cx="3089715" cy="1384995"/>
          </a:xfrm>
          <a:prstGeom prst="rect">
            <a:avLst/>
          </a:prstGeom>
          <a:noFill/>
        </p:spPr>
        <p:txBody>
          <a:bodyPr wrap="square" rtlCol="0">
            <a:spAutoFit/>
          </a:bodyPr>
          <a:lstStyle/>
          <a:p>
            <a:r>
              <a:rPr kumimoji="1" lang="ja-JP" altLang="en-US" sz="2800" dirty="0"/>
              <a:t>びらんや水疱以外の皮疹が体表面積の</a:t>
            </a:r>
            <a:r>
              <a:rPr kumimoji="1" lang="en-US" altLang="ja-JP" sz="2800" dirty="0"/>
              <a:t>10〜30</a:t>
            </a:r>
            <a:r>
              <a:rPr kumimoji="1" lang="ja-JP" altLang="en-US" sz="2800" dirty="0"/>
              <a:t>％未満</a:t>
            </a:r>
          </a:p>
        </p:txBody>
      </p:sp>
      <p:sp>
        <p:nvSpPr>
          <p:cNvPr id="18" name="テキスト ボックス 17">
            <a:extLst>
              <a:ext uri="{FF2B5EF4-FFF2-40B4-BE49-F238E27FC236}">
                <a16:creationId xmlns:a16="http://schemas.microsoft.com/office/drawing/2014/main" id="{7667377E-42F1-4090-94A3-A15B6B9A471E}"/>
              </a:ext>
            </a:extLst>
          </p:cNvPr>
          <p:cNvSpPr txBox="1"/>
          <p:nvPr/>
        </p:nvSpPr>
        <p:spPr>
          <a:xfrm>
            <a:off x="1044336" y="6163640"/>
            <a:ext cx="7259859" cy="338554"/>
          </a:xfrm>
          <a:prstGeom prst="rect">
            <a:avLst/>
          </a:prstGeom>
          <a:noFill/>
        </p:spPr>
        <p:txBody>
          <a:bodyPr wrap="square" rtlCol="0">
            <a:spAutoFit/>
          </a:bodyPr>
          <a:lstStyle/>
          <a:p>
            <a:r>
              <a:rPr kumimoji="1" lang="ja-JP" altLang="en-US" sz="1600" dirty="0"/>
              <a:t>「がん免疫療法ガイドライン第２版」日本臨床腫瘍学会編（金原出版）より</a:t>
            </a:r>
          </a:p>
        </p:txBody>
      </p:sp>
    </p:spTree>
    <p:extLst>
      <p:ext uri="{BB962C8B-B14F-4D97-AF65-F5344CB8AC3E}">
        <p14:creationId xmlns:p14="http://schemas.microsoft.com/office/powerpoint/2010/main" val="148354308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9BD7F5-C8FC-4EC6-9890-4063873C178A}"/>
              </a:ext>
            </a:extLst>
          </p:cNvPr>
          <p:cNvSpPr txBox="1"/>
          <p:nvPr/>
        </p:nvSpPr>
        <p:spPr>
          <a:xfrm>
            <a:off x="808522" y="779646"/>
            <a:ext cx="7526956" cy="1384995"/>
          </a:xfrm>
          <a:prstGeom prst="rect">
            <a:avLst/>
          </a:prstGeom>
          <a:noFill/>
        </p:spPr>
        <p:txBody>
          <a:bodyPr wrap="square" rtlCol="0">
            <a:spAutoFit/>
          </a:bodyPr>
          <a:lstStyle/>
          <a:p>
            <a:r>
              <a:rPr kumimoji="1" lang="ja-JP" altLang="en-US" sz="2800" dirty="0"/>
              <a:t>自己免疫疾患様の障害に対しては、副腎皮質ホルモン（ステロイド）などの免疫を抑える薬を使う</a:t>
            </a:r>
          </a:p>
        </p:txBody>
      </p:sp>
    </p:spTree>
    <p:extLst>
      <p:ext uri="{BB962C8B-B14F-4D97-AF65-F5344CB8AC3E}">
        <p14:creationId xmlns:p14="http://schemas.microsoft.com/office/powerpoint/2010/main" val="19057711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9BD7F5-C8FC-4EC6-9890-4063873C178A}"/>
              </a:ext>
            </a:extLst>
          </p:cNvPr>
          <p:cNvSpPr txBox="1"/>
          <p:nvPr/>
        </p:nvSpPr>
        <p:spPr>
          <a:xfrm>
            <a:off x="808522" y="779646"/>
            <a:ext cx="7526956" cy="1384995"/>
          </a:xfrm>
          <a:prstGeom prst="rect">
            <a:avLst/>
          </a:prstGeom>
          <a:noFill/>
        </p:spPr>
        <p:txBody>
          <a:bodyPr wrap="square" rtlCol="0">
            <a:spAutoFit/>
          </a:bodyPr>
          <a:lstStyle/>
          <a:p>
            <a:r>
              <a:rPr kumimoji="1" lang="ja-JP" altLang="en-US" sz="2800" dirty="0"/>
              <a:t>自己免疫疾患様の障害に対しては、副腎皮質ホルモン（ステロイド）などの免疫を抑える薬を使う</a:t>
            </a:r>
          </a:p>
        </p:txBody>
      </p:sp>
      <p:sp>
        <p:nvSpPr>
          <p:cNvPr id="4" name="思考の吹き出し: 雲形 3">
            <a:extLst>
              <a:ext uri="{FF2B5EF4-FFF2-40B4-BE49-F238E27FC236}">
                <a16:creationId xmlns:a16="http://schemas.microsoft.com/office/drawing/2014/main" id="{CEBFE4D3-FAA9-4287-BAC9-38BBD9747DBB}"/>
              </a:ext>
            </a:extLst>
          </p:cNvPr>
          <p:cNvSpPr/>
          <p:nvPr/>
        </p:nvSpPr>
        <p:spPr>
          <a:xfrm>
            <a:off x="4572000" y="1694046"/>
            <a:ext cx="3840480" cy="1636295"/>
          </a:xfrm>
          <a:prstGeom prst="cloudCallout">
            <a:avLst>
              <a:gd name="adj1" fmla="val -64912"/>
              <a:gd name="adj2" fmla="val -4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ステロイドは免疫を抑える効果がある薬</a:t>
            </a:r>
          </a:p>
        </p:txBody>
      </p:sp>
    </p:spTree>
    <p:extLst>
      <p:ext uri="{BB962C8B-B14F-4D97-AF65-F5344CB8AC3E}">
        <p14:creationId xmlns:p14="http://schemas.microsoft.com/office/powerpoint/2010/main" val="314297347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9BD7F5-C8FC-4EC6-9890-4063873C178A}"/>
              </a:ext>
            </a:extLst>
          </p:cNvPr>
          <p:cNvSpPr txBox="1"/>
          <p:nvPr/>
        </p:nvSpPr>
        <p:spPr>
          <a:xfrm>
            <a:off x="808522" y="779646"/>
            <a:ext cx="7526956" cy="1384995"/>
          </a:xfrm>
          <a:prstGeom prst="rect">
            <a:avLst/>
          </a:prstGeom>
          <a:noFill/>
        </p:spPr>
        <p:txBody>
          <a:bodyPr wrap="square" rtlCol="0">
            <a:spAutoFit/>
          </a:bodyPr>
          <a:lstStyle/>
          <a:p>
            <a:r>
              <a:rPr kumimoji="1" lang="ja-JP" altLang="en-US" sz="2800" dirty="0"/>
              <a:t>自己免疫疾患様の障害に対しては、副腎皮質ホルモン（ステロイド）などの免疫を抑える薬を使う</a:t>
            </a:r>
          </a:p>
        </p:txBody>
      </p:sp>
      <p:sp>
        <p:nvSpPr>
          <p:cNvPr id="4" name="思考の吹き出し: 雲形 3">
            <a:extLst>
              <a:ext uri="{FF2B5EF4-FFF2-40B4-BE49-F238E27FC236}">
                <a16:creationId xmlns:a16="http://schemas.microsoft.com/office/drawing/2014/main" id="{CEBFE4D3-FAA9-4287-BAC9-38BBD9747DBB}"/>
              </a:ext>
            </a:extLst>
          </p:cNvPr>
          <p:cNvSpPr/>
          <p:nvPr/>
        </p:nvSpPr>
        <p:spPr>
          <a:xfrm>
            <a:off x="4572000" y="1694046"/>
            <a:ext cx="3840480" cy="1636295"/>
          </a:xfrm>
          <a:prstGeom prst="cloudCallout">
            <a:avLst>
              <a:gd name="adj1" fmla="val -64912"/>
              <a:gd name="adj2" fmla="val -4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ステロイドは免疫を抑える効果がある薬</a:t>
            </a:r>
          </a:p>
        </p:txBody>
      </p:sp>
      <p:sp>
        <p:nvSpPr>
          <p:cNvPr id="5" name="思考の吹き出し: 雲形 4">
            <a:extLst>
              <a:ext uri="{FF2B5EF4-FFF2-40B4-BE49-F238E27FC236}">
                <a16:creationId xmlns:a16="http://schemas.microsoft.com/office/drawing/2014/main" id="{88612DBC-4B9A-4EE6-90E3-FF05B5ECCCEB}"/>
              </a:ext>
            </a:extLst>
          </p:cNvPr>
          <p:cNvSpPr/>
          <p:nvPr/>
        </p:nvSpPr>
        <p:spPr>
          <a:xfrm>
            <a:off x="96252" y="2512193"/>
            <a:ext cx="5890661" cy="2030931"/>
          </a:xfrm>
          <a:prstGeom prst="cloudCallout">
            <a:avLst>
              <a:gd name="adj1" fmla="val 6983"/>
              <a:gd name="adj2" fmla="val -788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免疫チェックポイント阻害薬のがんに対する効果を低下させる可能性がないとはいえない</a:t>
            </a:r>
          </a:p>
        </p:txBody>
      </p:sp>
    </p:spTree>
    <p:extLst>
      <p:ext uri="{BB962C8B-B14F-4D97-AF65-F5344CB8AC3E}">
        <p14:creationId xmlns:p14="http://schemas.microsoft.com/office/powerpoint/2010/main" val="372032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516318-CB06-471B-9C9D-CC22183037B5}"/>
              </a:ext>
            </a:extLst>
          </p:cNvPr>
          <p:cNvPicPr>
            <a:picLocks noChangeAspect="1"/>
          </p:cNvPicPr>
          <p:nvPr/>
        </p:nvPicPr>
        <p:blipFill>
          <a:blip r:embed="rId2"/>
          <a:stretch>
            <a:fillRect/>
          </a:stretch>
        </p:blipFill>
        <p:spPr>
          <a:xfrm>
            <a:off x="2825706" y="1022442"/>
            <a:ext cx="952500" cy="1190625"/>
          </a:xfrm>
          <a:prstGeom prst="rect">
            <a:avLst/>
          </a:prstGeom>
        </p:spPr>
      </p:pic>
      <p:sp>
        <p:nvSpPr>
          <p:cNvPr id="6" name="フローチャート: 端子 5">
            <a:extLst>
              <a:ext uri="{FF2B5EF4-FFF2-40B4-BE49-F238E27FC236}">
                <a16:creationId xmlns:a16="http://schemas.microsoft.com/office/drawing/2014/main" id="{1D52BD3D-8B54-4021-B396-8F1DC65E8E5D}"/>
              </a:ext>
            </a:extLst>
          </p:cNvPr>
          <p:cNvSpPr/>
          <p:nvPr/>
        </p:nvSpPr>
        <p:spPr>
          <a:xfrm>
            <a:off x="4027525" y="129544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7" name="楕円 6">
            <a:extLst>
              <a:ext uri="{FF2B5EF4-FFF2-40B4-BE49-F238E27FC236}">
                <a16:creationId xmlns:a16="http://schemas.microsoft.com/office/drawing/2014/main" id="{86840CA6-D363-45C2-B4AB-F8575F76AF0C}"/>
              </a:ext>
            </a:extLst>
          </p:cNvPr>
          <p:cNvSpPr/>
          <p:nvPr/>
        </p:nvSpPr>
        <p:spPr>
          <a:xfrm>
            <a:off x="4494697" y="2837416"/>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F0936FB-AFA0-4417-A6BB-1E1F58540114}"/>
              </a:ext>
            </a:extLst>
          </p:cNvPr>
          <p:cNvSpPr/>
          <p:nvPr/>
        </p:nvSpPr>
        <p:spPr>
          <a:xfrm>
            <a:off x="139150" y="2278845"/>
            <a:ext cx="8738150" cy="410290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CEB7A54-29BD-427C-9EAE-298DD450AC15}"/>
              </a:ext>
            </a:extLst>
          </p:cNvPr>
          <p:cNvSpPr/>
          <p:nvPr/>
        </p:nvSpPr>
        <p:spPr>
          <a:xfrm>
            <a:off x="266700" y="1616088"/>
            <a:ext cx="2028825" cy="6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リンパ節</a:t>
            </a:r>
          </a:p>
        </p:txBody>
      </p:sp>
      <p:pic>
        <p:nvPicPr>
          <p:cNvPr id="11" name="図 10">
            <a:extLst>
              <a:ext uri="{FF2B5EF4-FFF2-40B4-BE49-F238E27FC236}">
                <a16:creationId xmlns:a16="http://schemas.microsoft.com/office/drawing/2014/main" id="{F7C8DAF9-FD03-4E1D-B6E8-A0FD08222093}"/>
              </a:ext>
            </a:extLst>
          </p:cNvPr>
          <p:cNvPicPr>
            <a:picLocks noChangeAspect="1"/>
          </p:cNvPicPr>
          <p:nvPr/>
        </p:nvPicPr>
        <p:blipFill>
          <a:blip r:embed="rId3"/>
          <a:stretch>
            <a:fillRect/>
          </a:stretch>
        </p:blipFill>
        <p:spPr>
          <a:xfrm flipH="1">
            <a:off x="8191761" y="2949793"/>
            <a:ext cx="620998" cy="718030"/>
          </a:xfrm>
          <a:prstGeom prst="rect">
            <a:avLst/>
          </a:prstGeom>
        </p:spPr>
      </p:pic>
      <p:sp>
        <p:nvSpPr>
          <p:cNvPr id="12" name="フローチャート: 端子 11">
            <a:extLst>
              <a:ext uri="{FF2B5EF4-FFF2-40B4-BE49-F238E27FC236}">
                <a16:creationId xmlns:a16="http://schemas.microsoft.com/office/drawing/2014/main" id="{567F69DA-F7B8-4D37-A727-2D11D11B4021}"/>
              </a:ext>
            </a:extLst>
          </p:cNvPr>
          <p:cNvSpPr/>
          <p:nvPr/>
        </p:nvSpPr>
        <p:spPr>
          <a:xfrm>
            <a:off x="4824672" y="2837416"/>
            <a:ext cx="3367089"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ナイーブ</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sp>
        <p:nvSpPr>
          <p:cNvPr id="13" name="フローチャート: 端子 12">
            <a:extLst>
              <a:ext uri="{FF2B5EF4-FFF2-40B4-BE49-F238E27FC236}">
                <a16:creationId xmlns:a16="http://schemas.microsoft.com/office/drawing/2014/main" id="{C4936E65-DF91-46F8-8E08-5B97F1235CFB}"/>
              </a:ext>
            </a:extLst>
          </p:cNvPr>
          <p:cNvSpPr/>
          <p:nvPr/>
        </p:nvSpPr>
        <p:spPr>
          <a:xfrm>
            <a:off x="4824672" y="5372949"/>
            <a:ext cx="3367089"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ナイーブ</a:t>
            </a:r>
            <a:r>
              <a:rPr kumimoji="1" lang="en-US" altLang="ja-JP" sz="3200" dirty="0">
                <a:solidFill>
                  <a:schemeClr val="tx1"/>
                </a:solidFill>
                <a:latin typeface="+mn-ea"/>
              </a:rPr>
              <a:t>B</a:t>
            </a:r>
            <a:r>
              <a:rPr kumimoji="1" lang="ja-JP" altLang="en-US" sz="3200" dirty="0">
                <a:solidFill>
                  <a:schemeClr val="tx1"/>
                </a:solidFill>
                <a:latin typeface="+mn-ea"/>
              </a:rPr>
              <a:t>細胞</a:t>
            </a:r>
          </a:p>
        </p:txBody>
      </p:sp>
      <p:sp>
        <p:nvSpPr>
          <p:cNvPr id="15" name="楕円 14">
            <a:extLst>
              <a:ext uri="{FF2B5EF4-FFF2-40B4-BE49-F238E27FC236}">
                <a16:creationId xmlns:a16="http://schemas.microsoft.com/office/drawing/2014/main" id="{DCFBE592-14BC-4849-ABFD-049919F47E35}"/>
              </a:ext>
            </a:extLst>
          </p:cNvPr>
          <p:cNvSpPr/>
          <p:nvPr/>
        </p:nvSpPr>
        <p:spPr>
          <a:xfrm>
            <a:off x="4572000" y="5361494"/>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805D62A-F1E3-4603-8E95-51B699D36A67}"/>
              </a:ext>
            </a:extLst>
          </p:cNvPr>
          <p:cNvSpPr/>
          <p:nvPr/>
        </p:nvSpPr>
        <p:spPr>
          <a:xfrm>
            <a:off x="3276492" y="1616088"/>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EAF52E0-BDEF-48A9-BCD4-ADBDE3A1981E}"/>
              </a:ext>
            </a:extLst>
          </p:cNvPr>
          <p:cNvCxnSpPr>
            <a:cxnSpLocks/>
          </p:cNvCxnSpPr>
          <p:nvPr/>
        </p:nvCxnSpPr>
        <p:spPr>
          <a:xfrm>
            <a:off x="3657600" y="2213067"/>
            <a:ext cx="772556" cy="6627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98D0B8E-B268-4D52-8B2D-938C86E8FEF2}"/>
              </a:ext>
            </a:extLst>
          </p:cNvPr>
          <p:cNvCxnSpPr>
            <a:cxnSpLocks/>
          </p:cNvCxnSpPr>
          <p:nvPr/>
        </p:nvCxnSpPr>
        <p:spPr>
          <a:xfrm>
            <a:off x="3452712" y="2403608"/>
            <a:ext cx="1055513" cy="28921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星: 12 pt 7">
            <a:extLst>
              <a:ext uri="{FF2B5EF4-FFF2-40B4-BE49-F238E27FC236}">
                <a16:creationId xmlns:a16="http://schemas.microsoft.com/office/drawing/2014/main" id="{D314A237-E2A3-4C5E-8E41-7214F204C09A}"/>
              </a:ext>
            </a:extLst>
          </p:cNvPr>
          <p:cNvSpPr/>
          <p:nvPr/>
        </p:nvSpPr>
        <p:spPr>
          <a:xfrm>
            <a:off x="5006150" y="4009512"/>
            <a:ext cx="2906770" cy="938031"/>
          </a:xfrm>
          <a:prstGeom prst="star12">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rPr>
              <a:t>活性化</a:t>
            </a:r>
          </a:p>
        </p:txBody>
      </p:sp>
    </p:spTree>
    <p:extLst>
      <p:ext uri="{BB962C8B-B14F-4D97-AF65-F5344CB8AC3E}">
        <p14:creationId xmlns:p14="http://schemas.microsoft.com/office/powerpoint/2010/main" val="187282772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9BD7F5-C8FC-4EC6-9890-4063873C178A}"/>
              </a:ext>
            </a:extLst>
          </p:cNvPr>
          <p:cNvSpPr txBox="1"/>
          <p:nvPr/>
        </p:nvSpPr>
        <p:spPr>
          <a:xfrm>
            <a:off x="808522" y="779646"/>
            <a:ext cx="7526956" cy="1384995"/>
          </a:xfrm>
          <a:prstGeom prst="rect">
            <a:avLst/>
          </a:prstGeom>
          <a:noFill/>
        </p:spPr>
        <p:txBody>
          <a:bodyPr wrap="square" rtlCol="0">
            <a:spAutoFit/>
          </a:bodyPr>
          <a:lstStyle/>
          <a:p>
            <a:r>
              <a:rPr kumimoji="1" lang="ja-JP" altLang="en-US" sz="2800" dirty="0"/>
              <a:t>自己免疫疾患様の障害に対しては、副腎皮質ホルモン（ステロイド）などの免疫を抑える薬を使う</a:t>
            </a:r>
          </a:p>
        </p:txBody>
      </p:sp>
      <p:sp>
        <p:nvSpPr>
          <p:cNvPr id="4" name="思考の吹き出し: 雲形 3">
            <a:extLst>
              <a:ext uri="{FF2B5EF4-FFF2-40B4-BE49-F238E27FC236}">
                <a16:creationId xmlns:a16="http://schemas.microsoft.com/office/drawing/2014/main" id="{CEBFE4D3-FAA9-4287-BAC9-38BBD9747DBB}"/>
              </a:ext>
            </a:extLst>
          </p:cNvPr>
          <p:cNvSpPr/>
          <p:nvPr/>
        </p:nvSpPr>
        <p:spPr>
          <a:xfrm>
            <a:off x="4572000" y="1694046"/>
            <a:ext cx="3840480" cy="1636295"/>
          </a:xfrm>
          <a:prstGeom prst="cloudCallout">
            <a:avLst>
              <a:gd name="adj1" fmla="val -64912"/>
              <a:gd name="adj2" fmla="val -4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ステロイドは免疫を抑える効果がある薬</a:t>
            </a:r>
          </a:p>
        </p:txBody>
      </p:sp>
      <p:sp>
        <p:nvSpPr>
          <p:cNvPr id="5" name="思考の吹き出し: 雲形 4">
            <a:extLst>
              <a:ext uri="{FF2B5EF4-FFF2-40B4-BE49-F238E27FC236}">
                <a16:creationId xmlns:a16="http://schemas.microsoft.com/office/drawing/2014/main" id="{88612DBC-4B9A-4EE6-90E3-FF05B5ECCCEB}"/>
              </a:ext>
            </a:extLst>
          </p:cNvPr>
          <p:cNvSpPr/>
          <p:nvPr/>
        </p:nvSpPr>
        <p:spPr>
          <a:xfrm>
            <a:off x="96252" y="2512193"/>
            <a:ext cx="5890661" cy="2030931"/>
          </a:xfrm>
          <a:prstGeom prst="cloudCallout">
            <a:avLst>
              <a:gd name="adj1" fmla="val 6983"/>
              <a:gd name="adj2" fmla="val -788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免疫チェックポイント阻害薬のがんに対する効果を低下させる可能性がないとはいえない</a:t>
            </a:r>
          </a:p>
        </p:txBody>
      </p:sp>
      <p:sp>
        <p:nvSpPr>
          <p:cNvPr id="6" name="思考の吹き出し: 雲形 5">
            <a:extLst>
              <a:ext uri="{FF2B5EF4-FFF2-40B4-BE49-F238E27FC236}">
                <a16:creationId xmlns:a16="http://schemas.microsoft.com/office/drawing/2014/main" id="{5A32C956-A258-4B21-B0D9-0E5D0A7AF130}"/>
              </a:ext>
            </a:extLst>
          </p:cNvPr>
          <p:cNvSpPr/>
          <p:nvPr/>
        </p:nvSpPr>
        <p:spPr>
          <a:xfrm>
            <a:off x="3667224" y="3677893"/>
            <a:ext cx="5476776" cy="1517582"/>
          </a:xfrm>
          <a:prstGeom prst="cloudCallout">
            <a:avLst>
              <a:gd name="adj1" fmla="val -43348"/>
              <a:gd name="adj2" fmla="val -1522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ただし、どの程度低下するかはわかっていない</a:t>
            </a:r>
          </a:p>
        </p:txBody>
      </p:sp>
    </p:spTree>
    <p:extLst>
      <p:ext uri="{BB962C8B-B14F-4D97-AF65-F5344CB8AC3E}">
        <p14:creationId xmlns:p14="http://schemas.microsoft.com/office/powerpoint/2010/main" val="387192059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9BD7F5-C8FC-4EC6-9890-4063873C178A}"/>
              </a:ext>
            </a:extLst>
          </p:cNvPr>
          <p:cNvSpPr txBox="1"/>
          <p:nvPr/>
        </p:nvSpPr>
        <p:spPr>
          <a:xfrm>
            <a:off x="808522" y="779646"/>
            <a:ext cx="7526956" cy="1384995"/>
          </a:xfrm>
          <a:prstGeom prst="rect">
            <a:avLst/>
          </a:prstGeom>
          <a:noFill/>
        </p:spPr>
        <p:txBody>
          <a:bodyPr wrap="square" rtlCol="0">
            <a:spAutoFit/>
          </a:bodyPr>
          <a:lstStyle/>
          <a:p>
            <a:r>
              <a:rPr kumimoji="1" lang="ja-JP" altLang="en-US" sz="2800" dirty="0"/>
              <a:t>自己免疫疾患様の障害に対しては、副腎皮質ホルモン（ステロイド）などの免疫を抑える薬を使う</a:t>
            </a:r>
          </a:p>
        </p:txBody>
      </p:sp>
      <p:sp>
        <p:nvSpPr>
          <p:cNvPr id="4" name="思考の吹き出し: 雲形 3">
            <a:extLst>
              <a:ext uri="{FF2B5EF4-FFF2-40B4-BE49-F238E27FC236}">
                <a16:creationId xmlns:a16="http://schemas.microsoft.com/office/drawing/2014/main" id="{CEBFE4D3-FAA9-4287-BAC9-38BBD9747DBB}"/>
              </a:ext>
            </a:extLst>
          </p:cNvPr>
          <p:cNvSpPr/>
          <p:nvPr/>
        </p:nvSpPr>
        <p:spPr>
          <a:xfrm>
            <a:off x="4572000" y="1694046"/>
            <a:ext cx="3840480" cy="1636295"/>
          </a:xfrm>
          <a:prstGeom prst="cloudCallout">
            <a:avLst>
              <a:gd name="adj1" fmla="val -64912"/>
              <a:gd name="adj2" fmla="val -4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ステロイドは免疫を抑える効果がある薬</a:t>
            </a:r>
          </a:p>
        </p:txBody>
      </p:sp>
      <p:sp>
        <p:nvSpPr>
          <p:cNvPr id="5" name="思考の吹き出し: 雲形 4">
            <a:extLst>
              <a:ext uri="{FF2B5EF4-FFF2-40B4-BE49-F238E27FC236}">
                <a16:creationId xmlns:a16="http://schemas.microsoft.com/office/drawing/2014/main" id="{88612DBC-4B9A-4EE6-90E3-FF05B5ECCCEB}"/>
              </a:ext>
            </a:extLst>
          </p:cNvPr>
          <p:cNvSpPr/>
          <p:nvPr/>
        </p:nvSpPr>
        <p:spPr>
          <a:xfrm>
            <a:off x="96252" y="2512193"/>
            <a:ext cx="5890661" cy="2030931"/>
          </a:xfrm>
          <a:prstGeom prst="cloudCallout">
            <a:avLst>
              <a:gd name="adj1" fmla="val 6983"/>
              <a:gd name="adj2" fmla="val -788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免疫チェックポイント阻害薬のがんに対する効果を低下させる可能性がないとはいえない</a:t>
            </a:r>
          </a:p>
        </p:txBody>
      </p:sp>
      <p:sp>
        <p:nvSpPr>
          <p:cNvPr id="6" name="思考の吹き出し: 雲形 5">
            <a:extLst>
              <a:ext uri="{FF2B5EF4-FFF2-40B4-BE49-F238E27FC236}">
                <a16:creationId xmlns:a16="http://schemas.microsoft.com/office/drawing/2014/main" id="{5A32C956-A258-4B21-B0D9-0E5D0A7AF130}"/>
              </a:ext>
            </a:extLst>
          </p:cNvPr>
          <p:cNvSpPr/>
          <p:nvPr/>
        </p:nvSpPr>
        <p:spPr>
          <a:xfrm>
            <a:off x="3667224" y="3677893"/>
            <a:ext cx="5476776" cy="1517582"/>
          </a:xfrm>
          <a:prstGeom prst="cloudCallout">
            <a:avLst>
              <a:gd name="adj1" fmla="val -43348"/>
              <a:gd name="adj2" fmla="val -1522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ただし、どの程度低下するかはわかっていない</a:t>
            </a:r>
          </a:p>
        </p:txBody>
      </p:sp>
      <p:sp>
        <p:nvSpPr>
          <p:cNvPr id="7" name="思考の吹き出し: 雲形 6">
            <a:extLst>
              <a:ext uri="{FF2B5EF4-FFF2-40B4-BE49-F238E27FC236}">
                <a16:creationId xmlns:a16="http://schemas.microsoft.com/office/drawing/2014/main" id="{12B28E0C-71A2-4858-BD40-11CB926AD127}"/>
              </a:ext>
            </a:extLst>
          </p:cNvPr>
          <p:cNvSpPr/>
          <p:nvPr/>
        </p:nvSpPr>
        <p:spPr>
          <a:xfrm>
            <a:off x="202131" y="5003253"/>
            <a:ext cx="6006164" cy="1517582"/>
          </a:xfrm>
          <a:prstGeom prst="cloudCallout">
            <a:avLst>
              <a:gd name="adj1" fmla="val 6975"/>
              <a:gd name="adj2" fmla="val -109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今のところ、副作用が重症化しないよう、ステロイドは積極的に使用すべき</a:t>
            </a:r>
          </a:p>
        </p:txBody>
      </p:sp>
    </p:spTree>
    <p:extLst>
      <p:ext uri="{BB962C8B-B14F-4D97-AF65-F5344CB8AC3E}">
        <p14:creationId xmlns:p14="http://schemas.microsoft.com/office/powerpoint/2010/main" val="42941429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9BD7F5-C8FC-4EC6-9890-4063873C178A}"/>
              </a:ext>
            </a:extLst>
          </p:cNvPr>
          <p:cNvSpPr txBox="1"/>
          <p:nvPr/>
        </p:nvSpPr>
        <p:spPr>
          <a:xfrm>
            <a:off x="808522" y="779646"/>
            <a:ext cx="7526956" cy="1384995"/>
          </a:xfrm>
          <a:prstGeom prst="rect">
            <a:avLst/>
          </a:prstGeom>
          <a:noFill/>
        </p:spPr>
        <p:txBody>
          <a:bodyPr wrap="square" rtlCol="0">
            <a:spAutoFit/>
          </a:bodyPr>
          <a:lstStyle/>
          <a:p>
            <a:r>
              <a:rPr kumimoji="1" lang="ja-JP" altLang="en-US" sz="2800" dirty="0"/>
              <a:t>自己免疫疾患様の障害に対しては、副腎皮質ホルモン（ステロイド）などの免疫を抑える薬を使う</a:t>
            </a:r>
          </a:p>
        </p:txBody>
      </p:sp>
      <p:sp>
        <p:nvSpPr>
          <p:cNvPr id="4" name="思考の吹き出し: 雲形 3">
            <a:extLst>
              <a:ext uri="{FF2B5EF4-FFF2-40B4-BE49-F238E27FC236}">
                <a16:creationId xmlns:a16="http://schemas.microsoft.com/office/drawing/2014/main" id="{CEBFE4D3-FAA9-4287-BAC9-38BBD9747DBB}"/>
              </a:ext>
            </a:extLst>
          </p:cNvPr>
          <p:cNvSpPr/>
          <p:nvPr/>
        </p:nvSpPr>
        <p:spPr>
          <a:xfrm>
            <a:off x="4572000" y="1694046"/>
            <a:ext cx="3840480" cy="1636295"/>
          </a:xfrm>
          <a:prstGeom prst="cloudCallout">
            <a:avLst>
              <a:gd name="adj1" fmla="val -64912"/>
              <a:gd name="adj2" fmla="val -4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ステロイドは免疫を抑える効果がある薬</a:t>
            </a:r>
          </a:p>
        </p:txBody>
      </p:sp>
      <p:sp>
        <p:nvSpPr>
          <p:cNvPr id="5" name="思考の吹き出し: 雲形 4">
            <a:extLst>
              <a:ext uri="{FF2B5EF4-FFF2-40B4-BE49-F238E27FC236}">
                <a16:creationId xmlns:a16="http://schemas.microsoft.com/office/drawing/2014/main" id="{88612DBC-4B9A-4EE6-90E3-FF05B5ECCCEB}"/>
              </a:ext>
            </a:extLst>
          </p:cNvPr>
          <p:cNvSpPr/>
          <p:nvPr/>
        </p:nvSpPr>
        <p:spPr>
          <a:xfrm>
            <a:off x="96252" y="2512193"/>
            <a:ext cx="5890661" cy="2030931"/>
          </a:xfrm>
          <a:prstGeom prst="cloudCallout">
            <a:avLst>
              <a:gd name="adj1" fmla="val 6983"/>
              <a:gd name="adj2" fmla="val -788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免疫チェックポイント阻害薬のがんに対する効果を低下させる可能性がないとはいえない</a:t>
            </a:r>
          </a:p>
        </p:txBody>
      </p:sp>
      <p:sp>
        <p:nvSpPr>
          <p:cNvPr id="6" name="思考の吹き出し: 雲形 5">
            <a:extLst>
              <a:ext uri="{FF2B5EF4-FFF2-40B4-BE49-F238E27FC236}">
                <a16:creationId xmlns:a16="http://schemas.microsoft.com/office/drawing/2014/main" id="{5A32C956-A258-4B21-B0D9-0E5D0A7AF130}"/>
              </a:ext>
            </a:extLst>
          </p:cNvPr>
          <p:cNvSpPr/>
          <p:nvPr/>
        </p:nvSpPr>
        <p:spPr>
          <a:xfrm>
            <a:off x="3667224" y="3677893"/>
            <a:ext cx="5476776" cy="1517582"/>
          </a:xfrm>
          <a:prstGeom prst="cloudCallout">
            <a:avLst>
              <a:gd name="adj1" fmla="val -43348"/>
              <a:gd name="adj2" fmla="val -1522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ただし、どの程度低下するかはわかっていない</a:t>
            </a:r>
          </a:p>
        </p:txBody>
      </p:sp>
      <p:sp>
        <p:nvSpPr>
          <p:cNvPr id="7" name="思考の吹き出し: 雲形 6">
            <a:extLst>
              <a:ext uri="{FF2B5EF4-FFF2-40B4-BE49-F238E27FC236}">
                <a16:creationId xmlns:a16="http://schemas.microsoft.com/office/drawing/2014/main" id="{12B28E0C-71A2-4858-BD40-11CB926AD127}"/>
              </a:ext>
            </a:extLst>
          </p:cNvPr>
          <p:cNvSpPr/>
          <p:nvPr/>
        </p:nvSpPr>
        <p:spPr>
          <a:xfrm>
            <a:off x="202131" y="5003253"/>
            <a:ext cx="6006164" cy="1517582"/>
          </a:xfrm>
          <a:prstGeom prst="cloudCallout">
            <a:avLst>
              <a:gd name="adj1" fmla="val 6975"/>
              <a:gd name="adj2" fmla="val -109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今のところ、副作用が重症化しないよう、ステロイドは積極的に使用すべき</a:t>
            </a:r>
          </a:p>
        </p:txBody>
      </p:sp>
      <p:sp>
        <p:nvSpPr>
          <p:cNvPr id="2" name="正方形/長方形 1">
            <a:extLst>
              <a:ext uri="{FF2B5EF4-FFF2-40B4-BE49-F238E27FC236}">
                <a16:creationId xmlns:a16="http://schemas.microsoft.com/office/drawing/2014/main" id="{6956F92B-30D4-452A-B4D4-2E645988F8D0}"/>
              </a:ext>
            </a:extLst>
          </p:cNvPr>
          <p:cNvSpPr/>
          <p:nvPr/>
        </p:nvSpPr>
        <p:spPr>
          <a:xfrm>
            <a:off x="606392" y="2731489"/>
            <a:ext cx="7623208" cy="1924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00B050"/>
                </a:solidFill>
              </a:rPr>
              <a:t>ステロイドによって服用を急にやめると障害がぶり返すことがあるので、担当医の指示に従い、徐々に量を減らすことが大切です</a:t>
            </a:r>
          </a:p>
        </p:txBody>
      </p:sp>
    </p:spTree>
    <p:extLst>
      <p:ext uri="{BB962C8B-B14F-4D97-AF65-F5344CB8AC3E}">
        <p14:creationId xmlns:p14="http://schemas.microsoft.com/office/powerpoint/2010/main" val="35527634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6E724F-1E36-4E9D-99B6-4E75944E6DAE}"/>
              </a:ext>
            </a:extLst>
          </p:cNvPr>
          <p:cNvSpPr txBox="1"/>
          <p:nvPr/>
        </p:nvSpPr>
        <p:spPr>
          <a:xfrm>
            <a:off x="577515" y="567891"/>
            <a:ext cx="7988969" cy="2255297"/>
          </a:xfrm>
          <a:prstGeom prst="rect">
            <a:avLst/>
          </a:prstGeom>
          <a:noFill/>
        </p:spPr>
        <p:txBody>
          <a:bodyPr wrap="square" rtlCol="0">
            <a:spAutoFit/>
          </a:bodyPr>
          <a:lstStyle/>
          <a:p>
            <a:pPr>
              <a:lnSpc>
                <a:spcPct val="150000"/>
              </a:lnSpc>
            </a:pPr>
            <a:r>
              <a:rPr lang="ja-JP" altLang="en-US" sz="2400" dirty="0"/>
              <a:t>自己免疫疾患様の内分泌系障害の副作用は、</a:t>
            </a:r>
            <a:endParaRPr lang="en-US" altLang="ja-JP" sz="2400" dirty="0"/>
          </a:p>
          <a:p>
            <a:pPr>
              <a:lnSpc>
                <a:spcPct val="150000"/>
              </a:lnSpc>
            </a:pPr>
            <a:r>
              <a:rPr lang="ja-JP" altLang="en-US" sz="2400" dirty="0"/>
              <a:t>ステロイドの投与を行っても傷害された部位のホルモン産生能が改善する可能性は低いため、ほとんどのケースで生涯にわたってホルモン補充の継続が必要です</a:t>
            </a:r>
            <a:endParaRPr kumimoji="1" lang="ja-JP" altLang="en-US" sz="2400" dirty="0"/>
          </a:p>
        </p:txBody>
      </p:sp>
    </p:spTree>
    <p:extLst>
      <p:ext uri="{BB962C8B-B14F-4D97-AF65-F5344CB8AC3E}">
        <p14:creationId xmlns:p14="http://schemas.microsoft.com/office/powerpoint/2010/main" val="107165101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6E724F-1E36-4E9D-99B6-4E75944E6DAE}"/>
              </a:ext>
            </a:extLst>
          </p:cNvPr>
          <p:cNvSpPr txBox="1"/>
          <p:nvPr/>
        </p:nvSpPr>
        <p:spPr>
          <a:xfrm>
            <a:off x="577515" y="567891"/>
            <a:ext cx="7988969" cy="2255297"/>
          </a:xfrm>
          <a:prstGeom prst="rect">
            <a:avLst/>
          </a:prstGeom>
          <a:noFill/>
        </p:spPr>
        <p:txBody>
          <a:bodyPr wrap="square" rtlCol="0">
            <a:spAutoFit/>
          </a:bodyPr>
          <a:lstStyle/>
          <a:p>
            <a:pPr>
              <a:lnSpc>
                <a:spcPct val="150000"/>
              </a:lnSpc>
            </a:pPr>
            <a:r>
              <a:rPr lang="ja-JP" altLang="en-US" sz="2400" dirty="0"/>
              <a:t>自己免疫疾患様の内分泌系障害の副作用は、</a:t>
            </a:r>
            <a:endParaRPr lang="en-US" altLang="ja-JP" sz="2400" dirty="0"/>
          </a:p>
          <a:p>
            <a:pPr>
              <a:lnSpc>
                <a:spcPct val="150000"/>
              </a:lnSpc>
            </a:pPr>
            <a:r>
              <a:rPr lang="ja-JP" altLang="en-US" sz="2400" dirty="0"/>
              <a:t>ステロイドの投与を行っても傷害された部位のホルモン産生能が改善する可能性は低いため、ほとんどのケースで生涯にわたってホルモン補充の継続が必要</a:t>
            </a:r>
            <a:endParaRPr kumimoji="1" lang="ja-JP" altLang="en-US" sz="2400" dirty="0"/>
          </a:p>
        </p:txBody>
      </p:sp>
      <p:sp>
        <p:nvSpPr>
          <p:cNvPr id="4" name="矢印: 下 3">
            <a:extLst>
              <a:ext uri="{FF2B5EF4-FFF2-40B4-BE49-F238E27FC236}">
                <a16:creationId xmlns:a16="http://schemas.microsoft.com/office/drawing/2014/main" id="{225A8DF9-A186-4B3B-9273-51EBEC416849}"/>
              </a:ext>
            </a:extLst>
          </p:cNvPr>
          <p:cNvSpPr/>
          <p:nvPr/>
        </p:nvSpPr>
        <p:spPr>
          <a:xfrm>
            <a:off x="3981670" y="3278126"/>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531CD13-B731-4380-81C5-351BCD1C2C23}"/>
              </a:ext>
            </a:extLst>
          </p:cNvPr>
          <p:cNvSpPr txBox="1"/>
          <p:nvPr/>
        </p:nvSpPr>
        <p:spPr>
          <a:xfrm>
            <a:off x="577514" y="4349752"/>
            <a:ext cx="7988969" cy="1147302"/>
          </a:xfrm>
          <a:prstGeom prst="rect">
            <a:avLst/>
          </a:prstGeom>
          <a:noFill/>
        </p:spPr>
        <p:txBody>
          <a:bodyPr wrap="square" rtlCol="0">
            <a:spAutoFit/>
          </a:bodyPr>
          <a:lstStyle/>
          <a:p>
            <a:pPr>
              <a:lnSpc>
                <a:spcPct val="150000"/>
              </a:lnSpc>
            </a:pPr>
            <a:r>
              <a:rPr lang="ja-JP" altLang="en-US" sz="2400" dirty="0"/>
              <a:t>そのうち、１型糖尿病や下垂体炎、副腎不全は、急激に起こって悪化するケースがまれにある</a:t>
            </a:r>
            <a:endParaRPr kumimoji="1" lang="ja-JP" altLang="en-US" sz="2400" dirty="0"/>
          </a:p>
        </p:txBody>
      </p:sp>
    </p:spTree>
    <p:extLst>
      <p:ext uri="{BB962C8B-B14F-4D97-AF65-F5344CB8AC3E}">
        <p14:creationId xmlns:p14="http://schemas.microsoft.com/office/powerpoint/2010/main" val="26522353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さまざまな部位に自己免疫疾患様の障害が起こる</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使用中だけでなく、使用後数か月から数年でも副作用が現れることがある</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自己免疫疾患様の障害にはステロイドを積極的に使用</a:t>
            </a:r>
          </a:p>
          <a:p>
            <a:pPr marL="457200" indent="-457200">
              <a:lnSpc>
                <a:spcPct val="150000"/>
              </a:lnSpc>
              <a:buClr>
                <a:schemeClr val="accent4"/>
              </a:buClr>
              <a:buFont typeface="Arial" panose="020B0604020202020204" pitchFamily="34" charset="0"/>
              <a:buChar char="•"/>
            </a:pPr>
            <a:r>
              <a:rPr kumimoji="1" lang="ja-JP" altLang="en-US" sz="2800" dirty="0"/>
              <a:t>ワクチンを接種する場合はその前に担当医に確認を</a:t>
            </a:r>
          </a:p>
        </p:txBody>
      </p:sp>
    </p:spTree>
    <p:extLst>
      <p:ext uri="{BB962C8B-B14F-4D97-AF65-F5344CB8AC3E}">
        <p14:creationId xmlns:p14="http://schemas.microsoft.com/office/powerpoint/2010/main" val="20283729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6E724F-1E36-4E9D-99B6-4E75944E6DAE}"/>
              </a:ext>
            </a:extLst>
          </p:cNvPr>
          <p:cNvSpPr txBox="1"/>
          <p:nvPr/>
        </p:nvSpPr>
        <p:spPr>
          <a:xfrm>
            <a:off x="577515" y="567891"/>
            <a:ext cx="7988969" cy="1701300"/>
          </a:xfrm>
          <a:prstGeom prst="rect">
            <a:avLst/>
          </a:prstGeom>
          <a:noFill/>
        </p:spPr>
        <p:txBody>
          <a:bodyPr wrap="square" rtlCol="0">
            <a:spAutoFit/>
          </a:bodyPr>
          <a:lstStyle/>
          <a:p>
            <a:pPr>
              <a:lnSpc>
                <a:spcPct val="150000"/>
              </a:lnSpc>
            </a:pPr>
            <a:r>
              <a:rPr lang="ja-JP" altLang="en-US" sz="2400" dirty="0"/>
              <a:t>免疫チェックポイント阻害薬の使用中あるいは使用後は、薬の効果によって免疫が増強されているため、ワクチンの副反応が強く出る可能性がある</a:t>
            </a:r>
            <a:endParaRPr kumimoji="1" lang="ja-JP" altLang="en-US" sz="2400" dirty="0"/>
          </a:p>
        </p:txBody>
      </p:sp>
    </p:spTree>
    <p:extLst>
      <p:ext uri="{BB962C8B-B14F-4D97-AF65-F5344CB8AC3E}">
        <p14:creationId xmlns:p14="http://schemas.microsoft.com/office/powerpoint/2010/main" val="16402071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6E724F-1E36-4E9D-99B6-4E75944E6DAE}"/>
              </a:ext>
            </a:extLst>
          </p:cNvPr>
          <p:cNvSpPr txBox="1"/>
          <p:nvPr/>
        </p:nvSpPr>
        <p:spPr>
          <a:xfrm>
            <a:off x="577515" y="567891"/>
            <a:ext cx="7988969" cy="1701300"/>
          </a:xfrm>
          <a:prstGeom prst="rect">
            <a:avLst/>
          </a:prstGeom>
          <a:noFill/>
        </p:spPr>
        <p:txBody>
          <a:bodyPr wrap="square" rtlCol="0">
            <a:spAutoFit/>
          </a:bodyPr>
          <a:lstStyle/>
          <a:p>
            <a:pPr>
              <a:lnSpc>
                <a:spcPct val="150000"/>
              </a:lnSpc>
            </a:pPr>
            <a:r>
              <a:rPr lang="ja-JP" altLang="en-US" sz="2400" dirty="0"/>
              <a:t>免疫チェックポイント阻害薬の使用中あるいは使用後は、薬の効果によって免疫が増強されているため、ワクチンの副反応が強く出る可能性がある</a:t>
            </a:r>
            <a:endParaRPr kumimoji="1" lang="ja-JP" altLang="en-US" sz="2400" dirty="0"/>
          </a:p>
        </p:txBody>
      </p:sp>
      <p:sp>
        <p:nvSpPr>
          <p:cNvPr id="4" name="矢印: 下 3">
            <a:extLst>
              <a:ext uri="{FF2B5EF4-FFF2-40B4-BE49-F238E27FC236}">
                <a16:creationId xmlns:a16="http://schemas.microsoft.com/office/drawing/2014/main" id="{225A8DF9-A186-4B3B-9273-51EBEC416849}"/>
              </a:ext>
            </a:extLst>
          </p:cNvPr>
          <p:cNvSpPr/>
          <p:nvPr/>
        </p:nvSpPr>
        <p:spPr>
          <a:xfrm>
            <a:off x="3994484" y="2793640"/>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531CD13-B731-4380-81C5-351BCD1C2C23}"/>
              </a:ext>
            </a:extLst>
          </p:cNvPr>
          <p:cNvSpPr txBox="1"/>
          <p:nvPr/>
        </p:nvSpPr>
        <p:spPr>
          <a:xfrm>
            <a:off x="428323" y="3934777"/>
            <a:ext cx="8287352" cy="2255297"/>
          </a:xfrm>
          <a:prstGeom prst="rect">
            <a:avLst/>
          </a:prstGeom>
          <a:noFill/>
        </p:spPr>
        <p:txBody>
          <a:bodyPr wrap="square" rtlCol="0">
            <a:spAutoFit/>
          </a:bodyPr>
          <a:lstStyle/>
          <a:p>
            <a:pPr>
              <a:lnSpc>
                <a:spcPct val="150000"/>
              </a:lnSpc>
            </a:pPr>
            <a:r>
              <a:rPr lang="ja-JP" altLang="en-US" sz="2400" dirty="0"/>
              <a:t>生ワクチンあるいは弱毒性生ワクチン、不活化ワクチンを接種しなければならない場合は、接種前にがんの治療を受けている医療機関とワクチンを受ける医療機関の両方に相談することを伝える</a:t>
            </a:r>
            <a:endParaRPr kumimoji="1" lang="ja-JP" altLang="en-US" sz="2400" dirty="0"/>
          </a:p>
        </p:txBody>
      </p:sp>
    </p:spTree>
    <p:extLst>
      <p:ext uri="{BB962C8B-B14F-4D97-AF65-F5344CB8AC3E}">
        <p14:creationId xmlns:p14="http://schemas.microsoft.com/office/powerpoint/2010/main" val="356411670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6E724F-1E36-4E9D-99B6-4E75944E6DAE}"/>
              </a:ext>
            </a:extLst>
          </p:cNvPr>
          <p:cNvSpPr txBox="1"/>
          <p:nvPr/>
        </p:nvSpPr>
        <p:spPr>
          <a:xfrm>
            <a:off x="577515" y="567891"/>
            <a:ext cx="7988969" cy="1701300"/>
          </a:xfrm>
          <a:prstGeom prst="rect">
            <a:avLst/>
          </a:prstGeom>
          <a:noFill/>
        </p:spPr>
        <p:txBody>
          <a:bodyPr wrap="square" rtlCol="0">
            <a:spAutoFit/>
          </a:bodyPr>
          <a:lstStyle/>
          <a:p>
            <a:pPr>
              <a:lnSpc>
                <a:spcPct val="150000"/>
              </a:lnSpc>
            </a:pPr>
            <a:r>
              <a:rPr lang="ja-JP" altLang="en-US" sz="2400" dirty="0"/>
              <a:t>免疫チェックポイント阻害薬の使用中あるいは使用後は、薬の効果によって免疫が増強されているため、ワクチンの副反応が強く出る可能性がある</a:t>
            </a:r>
            <a:endParaRPr kumimoji="1" lang="ja-JP" altLang="en-US" sz="2400" dirty="0"/>
          </a:p>
        </p:txBody>
      </p:sp>
      <p:sp>
        <p:nvSpPr>
          <p:cNvPr id="4" name="矢印: 下 3">
            <a:extLst>
              <a:ext uri="{FF2B5EF4-FFF2-40B4-BE49-F238E27FC236}">
                <a16:creationId xmlns:a16="http://schemas.microsoft.com/office/drawing/2014/main" id="{225A8DF9-A186-4B3B-9273-51EBEC416849}"/>
              </a:ext>
            </a:extLst>
          </p:cNvPr>
          <p:cNvSpPr/>
          <p:nvPr/>
        </p:nvSpPr>
        <p:spPr>
          <a:xfrm>
            <a:off x="3994484" y="2793640"/>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531CD13-B731-4380-81C5-351BCD1C2C23}"/>
              </a:ext>
            </a:extLst>
          </p:cNvPr>
          <p:cNvSpPr txBox="1"/>
          <p:nvPr/>
        </p:nvSpPr>
        <p:spPr>
          <a:xfrm>
            <a:off x="428323" y="3934777"/>
            <a:ext cx="8287352" cy="2255297"/>
          </a:xfrm>
          <a:prstGeom prst="rect">
            <a:avLst/>
          </a:prstGeom>
          <a:noFill/>
        </p:spPr>
        <p:txBody>
          <a:bodyPr wrap="square" rtlCol="0">
            <a:spAutoFit/>
          </a:bodyPr>
          <a:lstStyle/>
          <a:p>
            <a:pPr>
              <a:lnSpc>
                <a:spcPct val="150000"/>
              </a:lnSpc>
            </a:pPr>
            <a:r>
              <a:rPr lang="ja-JP" altLang="en-US" sz="2400" dirty="0"/>
              <a:t>生ワクチンあるいは弱毒性生ワクチン、不活化ワクチンを接種しなければならない場合は、接種前にがんの治療を受けている医療機関とワクチンを受ける医療機関の両方に相談することを伝える</a:t>
            </a:r>
            <a:endParaRPr kumimoji="1" lang="ja-JP" altLang="en-US" sz="2400" dirty="0"/>
          </a:p>
        </p:txBody>
      </p:sp>
      <p:sp>
        <p:nvSpPr>
          <p:cNvPr id="2" name="思考の吹き出し: 雲形 1">
            <a:extLst>
              <a:ext uri="{FF2B5EF4-FFF2-40B4-BE49-F238E27FC236}">
                <a16:creationId xmlns:a16="http://schemas.microsoft.com/office/drawing/2014/main" id="{427E5E54-3982-41AC-8A24-3B5612743A2B}"/>
              </a:ext>
            </a:extLst>
          </p:cNvPr>
          <p:cNvSpPr/>
          <p:nvPr/>
        </p:nvSpPr>
        <p:spPr>
          <a:xfrm>
            <a:off x="69502" y="1727700"/>
            <a:ext cx="4502498" cy="1701300"/>
          </a:xfrm>
          <a:prstGeom prst="cloudCallout">
            <a:avLst>
              <a:gd name="adj1" fmla="val -20405"/>
              <a:gd name="adj2" fmla="val 856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麻疹、風疹、おたふく風邪、水痘、</a:t>
            </a:r>
            <a:r>
              <a:rPr lang="en-US" altLang="ja-JP" sz="2400" dirty="0">
                <a:solidFill>
                  <a:schemeClr val="tx1"/>
                </a:solidFill>
              </a:rPr>
              <a:t>BCG</a:t>
            </a:r>
            <a:r>
              <a:rPr lang="ja-JP" altLang="en-US" sz="2400" dirty="0">
                <a:solidFill>
                  <a:schemeClr val="tx1"/>
                </a:solidFill>
              </a:rPr>
              <a:t>など</a:t>
            </a:r>
            <a:endParaRPr kumimoji="1" lang="ja-JP" altLang="en-US" sz="2400" dirty="0">
              <a:solidFill>
                <a:schemeClr val="tx1"/>
              </a:solidFill>
            </a:endParaRPr>
          </a:p>
        </p:txBody>
      </p:sp>
    </p:spTree>
    <p:extLst>
      <p:ext uri="{BB962C8B-B14F-4D97-AF65-F5344CB8AC3E}">
        <p14:creationId xmlns:p14="http://schemas.microsoft.com/office/powerpoint/2010/main" val="106987846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6E724F-1E36-4E9D-99B6-4E75944E6DAE}"/>
              </a:ext>
            </a:extLst>
          </p:cNvPr>
          <p:cNvSpPr txBox="1"/>
          <p:nvPr/>
        </p:nvSpPr>
        <p:spPr>
          <a:xfrm>
            <a:off x="577515" y="567891"/>
            <a:ext cx="7988969" cy="1701300"/>
          </a:xfrm>
          <a:prstGeom prst="rect">
            <a:avLst/>
          </a:prstGeom>
          <a:noFill/>
        </p:spPr>
        <p:txBody>
          <a:bodyPr wrap="square" rtlCol="0">
            <a:spAutoFit/>
          </a:bodyPr>
          <a:lstStyle/>
          <a:p>
            <a:pPr>
              <a:lnSpc>
                <a:spcPct val="150000"/>
              </a:lnSpc>
            </a:pPr>
            <a:r>
              <a:rPr lang="ja-JP" altLang="en-US" sz="2400" dirty="0"/>
              <a:t>免疫チェックポイント阻害薬の使用中あるいは使用後は、薬の効果によって免疫が増強されているため、ワクチンの副反応が強く出る可能性がある</a:t>
            </a:r>
            <a:endParaRPr kumimoji="1" lang="ja-JP" altLang="en-US" sz="2400" dirty="0"/>
          </a:p>
        </p:txBody>
      </p:sp>
      <p:sp>
        <p:nvSpPr>
          <p:cNvPr id="4" name="矢印: 下 3">
            <a:extLst>
              <a:ext uri="{FF2B5EF4-FFF2-40B4-BE49-F238E27FC236}">
                <a16:creationId xmlns:a16="http://schemas.microsoft.com/office/drawing/2014/main" id="{225A8DF9-A186-4B3B-9273-51EBEC416849}"/>
              </a:ext>
            </a:extLst>
          </p:cNvPr>
          <p:cNvSpPr/>
          <p:nvPr/>
        </p:nvSpPr>
        <p:spPr>
          <a:xfrm>
            <a:off x="3994484" y="2793640"/>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531CD13-B731-4380-81C5-351BCD1C2C23}"/>
              </a:ext>
            </a:extLst>
          </p:cNvPr>
          <p:cNvSpPr txBox="1"/>
          <p:nvPr/>
        </p:nvSpPr>
        <p:spPr>
          <a:xfrm>
            <a:off x="428323" y="3934777"/>
            <a:ext cx="8287352" cy="2255297"/>
          </a:xfrm>
          <a:prstGeom prst="rect">
            <a:avLst/>
          </a:prstGeom>
          <a:noFill/>
        </p:spPr>
        <p:txBody>
          <a:bodyPr wrap="square" rtlCol="0">
            <a:spAutoFit/>
          </a:bodyPr>
          <a:lstStyle/>
          <a:p>
            <a:pPr>
              <a:lnSpc>
                <a:spcPct val="150000"/>
              </a:lnSpc>
            </a:pPr>
            <a:r>
              <a:rPr lang="ja-JP" altLang="en-US" sz="2400" dirty="0"/>
              <a:t>生ワクチンあるいは弱毒性生ワクチン、不活化ワクチンを接種しなければならない場合は、接種前にがんの治療を受けている医療機関とワクチンを受ける医療機関の両方に相談することを伝える</a:t>
            </a:r>
            <a:endParaRPr kumimoji="1" lang="ja-JP" altLang="en-US" sz="2400" dirty="0"/>
          </a:p>
        </p:txBody>
      </p:sp>
      <p:sp>
        <p:nvSpPr>
          <p:cNvPr id="2" name="思考の吹き出し: 雲形 1">
            <a:extLst>
              <a:ext uri="{FF2B5EF4-FFF2-40B4-BE49-F238E27FC236}">
                <a16:creationId xmlns:a16="http://schemas.microsoft.com/office/drawing/2014/main" id="{427E5E54-3982-41AC-8A24-3B5612743A2B}"/>
              </a:ext>
            </a:extLst>
          </p:cNvPr>
          <p:cNvSpPr/>
          <p:nvPr/>
        </p:nvSpPr>
        <p:spPr>
          <a:xfrm>
            <a:off x="69502" y="1727700"/>
            <a:ext cx="4502498" cy="1701300"/>
          </a:xfrm>
          <a:prstGeom prst="cloudCallout">
            <a:avLst>
              <a:gd name="adj1" fmla="val -20405"/>
              <a:gd name="adj2" fmla="val 856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麻疹、風疹、おたふく風邪、水痘、</a:t>
            </a:r>
            <a:r>
              <a:rPr lang="en-US" altLang="ja-JP" sz="2400" dirty="0">
                <a:solidFill>
                  <a:schemeClr val="tx1"/>
                </a:solidFill>
              </a:rPr>
              <a:t>BCG</a:t>
            </a:r>
            <a:r>
              <a:rPr lang="ja-JP" altLang="en-US" sz="2400" dirty="0">
                <a:solidFill>
                  <a:schemeClr val="tx1"/>
                </a:solidFill>
              </a:rPr>
              <a:t>など</a:t>
            </a:r>
            <a:endParaRPr kumimoji="1" lang="ja-JP" altLang="en-US" sz="2400" dirty="0">
              <a:solidFill>
                <a:schemeClr val="tx1"/>
              </a:solidFill>
            </a:endParaRPr>
          </a:p>
        </p:txBody>
      </p:sp>
      <p:sp>
        <p:nvSpPr>
          <p:cNvPr id="6" name="思考の吹き出し: 雲形 5">
            <a:extLst>
              <a:ext uri="{FF2B5EF4-FFF2-40B4-BE49-F238E27FC236}">
                <a16:creationId xmlns:a16="http://schemas.microsoft.com/office/drawing/2014/main" id="{5F6105E0-4B82-4192-B739-2F6591B04853}"/>
              </a:ext>
            </a:extLst>
          </p:cNvPr>
          <p:cNvSpPr/>
          <p:nvPr/>
        </p:nvSpPr>
        <p:spPr>
          <a:xfrm>
            <a:off x="3676851" y="667926"/>
            <a:ext cx="5313145" cy="2864546"/>
          </a:xfrm>
          <a:prstGeom prst="cloudCallout">
            <a:avLst>
              <a:gd name="adj1" fmla="val 14131"/>
              <a:gd name="adj2" fmla="val 675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ジフテリアなどの</a:t>
            </a:r>
            <a:r>
              <a:rPr lang="en-US" altLang="ja-JP" sz="2400" dirty="0">
                <a:solidFill>
                  <a:schemeClr val="tx1"/>
                </a:solidFill>
              </a:rPr>
              <a:t>4</a:t>
            </a:r>
            <a:r>
              <a:rPr lang="ja-JP" altLang="en-US" sz="2400" dirty="0">
                <a:solidFill>
                  <a:schemeClr val="tx1"/>
                </a:solidFill>
              </a:rPr>
              <a:t>種混合・</a:t>
            </a:r>
            <a:r>
              <a:rPr lang="en-US" altLang="ja-JP" sz="2400" dirty="0">
                <a:solidFill>
                  <a:schemeClr val="tx1"/>
                </a:solidFill>
              </a:rPr>
              <a:t>3</a:t>
            </a:r>
            <a:r>
              <a:rPr lang="ja-JP" altLang="en-US" sz="2400" dirty="0">
                <a:solidFill>
                  <a:schemeClr val="tx1"/>
                </a:solidFill>
              </a:rPr>
              <a:t>種混合・</a:t>
            </a:r>
            <a:r>
              <a:rPr lang="en-US" altLang="ja-JP" sz="2400" dirty="0">
                <a:solidFill>
                  <a:schemeClr val="tx1"/>
                </a:solidFill>
              </a:rPr>
              <a:t>2</a:t>
            </a:r>
            <a:r>
              <a:rPr lang="ja-JP" altLang="en-US" sz="2400" dirty="0">
                <a:solidFill>
                  <a:schemeClr val="tx1"/>
                </a:solidFill>
              </a:rPr>
              <a:t>種混合、日本脳炎、インフルエンザ、肝炎、肺炎球菌、ポリオなど</a:t>
            </a:r>
            <a:endParaRPr kumimoji="1" lang="ja-JP" altLang="en-US" sz="2400" dirty="0">
              <a:solidFill>
                <a:schemeClr val="tx1"/>
              </a:solidFill>
            </a:endParaRPr>
          </a:p>
        </p:txBody>
      </p:sp>
    </p:spTree>
    <p:extLst>
      <p:ext uri="{BB962C8B-B14F-4D97-AF65-F5344CB8AC3E}">
        <p14:creationId xmlns:p14="http://schemas.microsoft.com/office/powerpoint/2010/main" val="3291605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9E20E824-166B-4B31-840D-6956D1D51347}"/>
              </a:ext>
            </a:extLst>
          </p:cNvPr>
          <p:cNvGrpSpPr/>
          <p:nvPr/>
        </p:nvGrpSpPr>
        <p:grpSpPr>
          <a:xfrm>
            <a:off x="4253322" y="3469470"/>
            <a:ext cx="3961558" cy="1387871"/>
            <a:chOff x="164145" y="3902189"/>
            <a:chExt cx="3961558" cy="1387871"/>
          </a:xfrm>
        </p:grpSpPr>
        <p:pic>
          <p:nvPicPr>
            <p:cNvPr id="20" name="図 19">
              <a:extLst>
                <a:ext uri="{FF2B5EF4-FFF2-40B4-BE49-F238E27FC236}">
                  <a16:creationId xmlns:a16="http://schemas.microsoft.com/office/drawing/2014/main" id="{3FA2A731-39BE-421B-95F6-83F9AE698948}"/>
                </a:ext>
              </a:extLst>
            </p:cNvPr>
            <p:cNvPicPr>
              <a:picLocks noChangeAspect="1"/>
            </p:cNvPicPr>
            <p:nvPr/>
          </p:nvPicPr>
          <p:blipFill>
            <a:blip r:embed="rId2"/>
            <a:stretch>
              <a:fillRect/>
            </a:stretch>
          </p:blipFill>
          <p:spPr>
            <a:xfrm>
              <a:off x="164145" y="3902189"/>
              <a:ext cx="730293" cy="695791"/>
            </a:xfrm>
            <a:prstGeom prst="rect">
              <a:avLst/>
            </a:prstGeom>
          </p:spPr>
        </p:pic>
        <p:sp>
          <p:nvSpPr>
            <p:cNvPr id="19" name="フローチャート: 端子 18">
              <a:extLst>
                <a:ext uri="{FF2B5EF4-FFF2-40B4-BE49-F238E27FC236}">
                  <a16:creationId xmlns:a16="http://schemas.microsoft.com/office/drawing/2014/main" id="{C5A10BA9-45A2-40A7-BABF-00971092AA77}"/>
                </a:ext>
              </a:extLst>
            </p:cNvPr>
            <p:cNvSpPr/>
            <p:nvPr/>
          </p:nvSpPr>
          <p:spPr>
            <a:xfrm>
              <a:off x="758614" y="4459063"/>
              <a:ext cx="3367089"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キラー</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grpSp>
      <p:grpSp>
        <p:nvGrpSpPr>
          <p:cNvPr id="21" name="グループ化 20">
            <a:extLst>
              <a:ext uri="{FF2B5EF4-FFF2-40B4-BE49-F238E27FC236}">
                <a16:creationId xmlns:a16="http://schemas.microsoft.com/office/drawing/2014/main" id="{D2EFDB0F-2B0D-42D4-8DA9-7399075AC540}"/>
              </a:ext>
            </a:extLst>
          </p:cNvPr>
          <p:cNvGrpSpPr/>
          <p:nvPr/>
        </p:nvGrpSpPr>
        <p:grpSpPr>
          <a:xfrm>
            <a:off x="4818563" y="2842652"/>
            <a:ext cx="4013446" cy="830997"/>
            <a:chOff x="266700" y="3474501"/>
            <a:chExt cx="4013446" cy="830997"/>
          </a:xfrm>
        </p:grpSpPr>
        <p:sp>
          <p:nvSpPr>
            <p:cNvPr id="23" name="フローチャート: 端子 22">
              <a:extLst>
                <a:ext uri="{FF2B5EF4-FFF2-40B4-BE49-F238E27FC236}">
                  <a16:creationId xmlns:a16="http://schemas.microsoft.com/office/drawing/2014/main" id="{B72990C5-1172-4A73-A965-BEECB0902997}"/>
                </a:ext>
              </a:extLst>
            </p:cNvPr>
            <p:cNvSpPr/>
            <p:nvPr/>
          </p:nvSpPr>
          <p:spPr>
            <a:xfrm>
              <a:off x="266700" y="3474501"/>
              <a:ext cx="3367089"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ヘルパー</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pic>
          <p:nvPicPr>
            <p:cNvPr id="24" name="図 23">
              <a:extLst>
                <a:ext uri="{FF2B5EF4-FFF2-40B4-BE49-F238E27FC236}">
                  <a16:creationId xmlns:a16="http://schemas.microsoft.com/office/drawing/2014/main" id="{CC710B91-7D20-494D-BD9D-84745F5D2F5C}"/>
                </a:ext>
              </a:extLst>
            </p:cNvPr>
            <p:cNvPicPr>
              <a:picLocks noChangeAspect="1"/>
            </p:cNvPicPr>
            <p:nvPr/>
          </p:nvPicPr>
          <p:blipFill>
            <a:blip r:embed="rId3"/>
            <a:stretch>
              <a:fillRect/>
            </a:stretch>
          </p:blipFill>
          <p:spPr>
            <a:xfrm>
              <a:off x="3699686" y="3525410"/>
              <a:ext cx="580460" cy="671512"/>
            </a:xfrm>
            <a:prstGeom prst="rect">
              <a:avLst/>
            </a:prstGeom>
          </p:spPr>
        </p:pic>
      </p:grpSp>
      <p:pic>
        <p:nvPicPr>
          <p:cNvPr id="5" name="図 4">
            <a:extLst>
              <a:ext uri="{FF2B5EF4-FFF2-40B4-BE49-F238E27FC236}">
                <a16:creationId xmlns:a16="http://schemas.microsoft.com/office/drawing/2014/main" id="{83516318-CB06-471B-9C9D-CC22183037B5}"/>
              </a:ext>
            </a:extLst>
          </p:cNvPr>
          <p:cNvPicPr>
            <a:picLocks noChangeAspect="1"/>
          </p:cNvPicPr>
          <p:nvPr/>
        </p:nvPicPr>
        <p:blipFill>
          <a:blip r:embed="rId4"/>
          <a:stretch>
            <a:fillRect/>
          </a:stretch>
        </p:blipFill>
        <p:spPr>
          <a:xfrm>
            <a:off x="2825706" y="1022442"/>
            <a:ext cx="952500" cy="1190625"/>
          </a:xfrm>
          <a:prstGeom prst="rect">
            <a:avLst/>
          </a:prstGeom>
        </p:spPr>
      </p:pic>
      <p:sp>
        <p:nvSpPr>
          <p:cNvPr id="6" name="フローチャート: 端子 5">
            <a:extLst>
              <a:ext uri="{FF2B5EF4-FFF2-40B4-BE49-F238E27FC236}">
                <a16:creationId xmlns:a16="http://schemas.microsoft.com/office/drawing/2014/main" id="{1D52BD3D-8B54-4021-B396-8F1DC65E8E5D}"/>
              </a:ext>
            </a:extLst>
          </p:cNvPr>
          <p:cNvSpPr/>
          <p:nvPr/>
        </p:nvSpPr>
        <p:spPr>
          <a:xfrm>
            <a:off x="4027525" y="129544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7" name="楕円 6">
            <a:extLst>
              <a:ext uri="{FF2B5EF4-FFF2-40B4-BE49-F238E27FC236}">
                <a16:creationId xmlns:a16="http://schemas.microsoft.com/office/drawing/2014/main" id="{86840CA6-D363-45C2-B4AB-F8575F76AF0C}"/>
              </a:ext>
            </a:extLst>
          </p:cNvPr>
          <p:cNvSpPr/>
          <p:nvPr/>
        </p:nvSpPr>
        <p:spPr>
          <a:xfrm>
            <a:off x="4494697" y="2837416"/>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F0936FB-AFA0-4417-A6BB-1E1F58540114}"/>
              </a:ext>
            </a:extLst>
          </p:cNvPr>
          <p:cNvSpPr/>
          <p:nvPr/>
        </p:nvSpPr>
        <p:spPr>
          <a:xfrm>
            <a:off x="139150" y="2278845"/>
            <a:ext cx="8738150" cy="410290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CEB7A54-29BD-427C-9EAE-298DD450AC15}"/>
              </a:ext>
            </a:extLst>
          </p:cNvPr>
          <p:cNvSpPr/>
          <p:nvPr/>
        </p:nvSpPr>
        <p:spPr>
          <a:xfrm>
            <a:off x="266700" y="1616088"/>
            <a:ext cx="2028825" cy="6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リンパ節</a:t>
            </a:r>
          </a:p>
        </p:txBody>
      </p:sp>
      <p:sp>
        <p:nvSpPr>
          <p:cNvPr id="15" name="楕円 14">
            <a:extLst>
              <a:ext uri="{FF2B5EF4-FFF2-40B4-BE49-F238E27FC236}">
                <a16:creationId xmlns:a16="http://schemas.microsoft.com/office/drawing/2014/main" id="{DCFBE592-14BC-4849-ABFD-049919F47E35}"/>
              </a:ext>
            </a:extLst>
          </p:cNvPr>
          <p:cNvSpPr/>
          <p:nvPr/>
        </p:nvSpPr>
        <p:spPr>
          <a:xfrm>
            <a:off x="4572000" y="5361494"/>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805D62A-F1E3-4603-8E95-51B699D36A67}"/>
              </a:ext>
            </a:extLst>
          </p:cNvPr>
          <p:cNvSpPr/>
          <p:nvPr/>
        </p:nvSpPr>
        <p:spPr>
          <a:xfrm>
            <a:off x="3276492" y="1616088"/>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EAF52E0-BDEF-48A9-BCD4-ADBDE3A1981E}"/>
              </a:ext>
            </a:extLst>
          </p:cNvPr>
          <p:cNvCxnSpPr>
            <a:cxnSpLocks/>
          </p:cNvCxnSpPr>
          <p:nvPr/>
        </p:nvCxnSpPr>
        <p:spPr>
          <a:xfrm>
            <a:off x="3657600" y="2213067"/>
            <a:ext cx="772556" cy="6627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98D0B8E-B268-4D52-8B2D-938C86E8FEF2}"/>
              </a:ext>
            </a:extLst>
          </p:cNvPr>
          <p:cNvCxnSpPr>
            <a:cxnSpLocks/>
          </p:cNvCxnSpPr>
          <p:nvPr/>
        </p:nvCxnSpPr>
        <p:spPr>
          <a:xfrm>
            <a:off x="3452712" y="2403608"/>
            <a:ext cx="1055513" cy="28921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7128E69E-DEB0-4388-8D7A-72A005439911}"/>
              </a:ext>
            </a:extLst>
          </p:cNvPr>
          <p:cNvGrpSpPr/>
          <p:nvPr/>
        </p:nvGrpSpPr>
        <p:grpSpPr>
          <a:xfrm>
            <a:off x="4955322" y="5156580"/>
            <a:ext cx="3429372" cy="1091171"/>
            <a:chOff x="4955322" y="5156580"/>
            <a:chExt cx="3429372" cy="1091171"/>
          </a:xfrm>
        </p:grpSpPr>
        <p:pic>
          <p:nvPicPr>
            <p:cNvPr id="2" name="図 1">
              <a:extLst>
                <a:ext uri="{FF2B5EF4-FFF2-40B4-BE49-F238E27FC236}">
                  <a16:creationId xmlns:a16="http://schemas.microsoft.com/office/drawing/2014/main" id="{33195234-4353-40BF-A4AA-C0E77C934620}"/>
                </a:ext>
              </a:extLst>
            </p:cNvPr>
            <p:cNvPicPr>
              <a:picLocks noChangeAspect="1"/>
            </p:cNvPicPr>
            <p:nvPr/>
          </p:nvPicPr>
          <p:blipFill>
            <a:blip r:embed="rId5"/>
            <a:stretch>
              <a:fillRect/>
            </a:stretch>
          </p:blipFill>
          <p:spPr>
            <a:xfrm flipH="1">
              <a:off x="7714134" y="5696307"/>
              <a:ext cx="670560" cy="551444"/>
            </a:xfrm>
            <a:prstGeom prst="rect">
              <a:avLst/>
            </a:prstGeom>
          </p:spPr>
        </p:pic>
        <p:sp>
          <p:nvSpPr>
            <p:cNvPr id="26" name="フローチャート: 端子 25">
              <a:extLst>
                <a:ext uri="{FF2B5EF4-FFF2-40B4-BE49-F238E27FC236}">
                  <a16:creationId xmlns:a16="http://schemas.microsoft.com/office/drawing/2014/main" id="{B1E9D1FA-CC71-47DA-BDFA-B689B7F0576E}"/>
                </a:ext>
              </a:extLst>
            </p:cNvPr>
            <p:cNvSpPr/>
            <p:nvPr/>
          </p:nvSpPr>
          <p:spPr>
            <a:xfrm>
              <a:off x="4955322" y="5252778"/>
              <a:ext cx="2133600"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B</a:t>
              </a:r>
              <a:r>
                <a:rPr kumimoji="1" lang="ja-JP" altLang="en-US" sz="3200" dirty="0">
                  <a:solidFill>
                    <a:schemeClr val="tx1"/>
                  </a:solidFill>
                  <a:latin typeface="+mn-ea"/>
                </a:rPr>
                <a:t>細胞</a:t>
              </a:r>
            </a:p>
          </p:txBody>
        </p:sp>
        <p:pic>
          <p:nvPicPr>
            <p:cNvPr id="27" name="図 26">
              <a:extLst>
                <a:ext uri="{FF2B5EF4-FFF2-40B4-BE49-F238E27FC236}">
                  <a16:creationId xmlns:a16="http://schemas.microsoft.com/office/drawing/2014/main" id="{AC4B22B2-A796-4D6E-AB99-1FE1B806C143}"/>
                </a:ext>
              </a:extLst>
            </p:cNvPr>
            <p:cNvPicPr>
              <a:picLocks noChangeAspect="1"/>
            </p:cNvPicPr>
            <p:nvPr/>
          </p:nvPicPr>
          <p:blipFill>
            <a:blip r:embed="rId6"/>
            <a:stretch>
              <a:fillRect/>
            </a:stretch>
          </p:blipFill>
          <p:spPr>
            <a:xfrm flipH="1">
              <a:off x="7160242" y="5156580"/>
              <a:ext cx="615184" cy="727036"/>
            </a:xfrm>
            <a:prstGeom prst="rect">
              <a:avLst/>
            </a:prstGeom>
            <a:ln>
              <a:noFill/>
            </a:ln>
          </p:spPr>
        </p:pic>
      </p:grpSp>
    </p:spTree>
    <p:extLst>
      <p:ext uri="{BB962C8B-B14F-4D97-AF65-F5344CB8AC3E}">
        <p14:creationId xmlns:p14="http://schemas.microsoft.com/office/powerpoint/2010/main" val="53704578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C0F9AE5-1F3B-476B-B45A-1C937E87D009}"/>
              </a:ext>
            </a:extLst>
          </p:cNvPr>
          <p:cNvSpPr txBox="1"/>
          <p:nvPr/>
        </p:nvSpPr>
        <p:spPr>
          <a:xfrm>
            <a:off x="577515" y="885524"/>
            <a:ext cx="7988969" cy="114730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ja-JP" altLang="en-US" sz="2400" dirty="0"/>
              <a:t>免疫チェックポイント阻害薬は、高齢者には慎重に使うこと</a:t>
            </a:r>
            <a:endParaRPr lang="en-US" altLang="ja-JP" sz="2400" dirty="0"/>
          </a:p>
        </p:txBody>
      </p:sp>
    </p:spTree>
    <p:extLst>
      <p:ext uri="{BB962C8B-B14F-4D97-AF65-F5344CB8AC3E}">
        <p14:creationId xmlns:p14="http://schemas.microsoft.com/office/powerpoint/2010/main" val="237333705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C0F9AE5-1F3B-476B-B45A-1C937E87D009}"/>
              </a:ext>
            </a:extLst>
          </p:cNvPr>
          <p:cNvSpPr txBox="1"/>
          <p:nvPr/>
        </p:nvSpPr>
        <p:spPr>
          <a:xfrm>
            <a:off x="577515" y="885524"/>
            <a:ext cx="7988969" cy="225529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ja-JP" altLang="en-US" sz="2400" dirty="0"/>
              <a:t>免疫チェックポイント阻害薬は、高齢者には慎重に使うこと</a:t>
            </a:r>
            <a:endParaRPr lang="en-US" altLang="ja-JP" sz="2400" dirty="0"/>
          </a:p>
          <a:p>
            <a:pPr marL="342900" indent="-342900">
              <a:lnSpc>
                <a:spcPct val="150000"/>
              </a:lnSpc>
              <a:buFont typeface="Arial" panose="020B0604020202020204" pitchFamily="34" charset="0"/>
              <a:buChar char="•"/>
            </a:pPr>
            <a:r>
              <a:rPr kumimoji="1" lang="ja-JP" altLang="en-US" sz="2400" dirty="0"/>
              <a:t>妊娠中や授乳中の女性についてはその影響が確認されていないため、原則として使えない</a:t>
            </a:r>
            <a:endParaRPr kumimoji="1" lang="en-US" altLang="ja-JP" sz="2400" dirty="0"/>
          </a:p>
        </p:txBody>
      </p:sp>
    </p:spTree>
    <p:extLst>
      <p:ext uri="{BB962C8B-B14F-4D97-AF65-F5344CB8AC3E}">
        <p14:creationId xmlns:p14="http://schemas.microsoft.com/office/powerpoint/2010/main" val="110060818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C0F9AE5-1F3B-476B-B45A-1C937E87D009}"/>
              </a:ext>
            </a:extLst>
          </p:cNvPr>
          <p:cNvSpPr txBox="1"/>
          <p:nvPr/>
        </p:nvSpPr>
        <p:spPr>
          <a:xfrm>
            <a:off x="577515" y="885524"/>
            <a:ext cx="7988969" cy="44712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ja-JP" altLang="en-US" sz="2400" dirty="0"/>
              <a:t>免疫チェックポイント阻害薬は、高齢者には慎重に使うこと</a:t>
            </a:r>
            <a:endParaRPr lang="en-US" altLang="ja-JP" sz="2400" dirty="0"/>
          </a:p>
          <a:p>
            <a:pPr marL="342900" indent="-342900">
              <a:lnSpc>
                <a:spcPct val="150000"/>
              </a:lnSpc>
              <a:buFont typeface="Arial" panose="020B0604020202020204" pitchFamily="34" charset="0"/>
              <a:buChar char="•"/>
            </a:pPr>
            <a:r>
              <a:rPr kumimoji="1" lang="ja-JP" altLang="en-US" sz="2400" dirty="0"/>
              <a:t>妊娠中や授乳中の女性についてはその影響が確認されていないため、原則として使えない</a:t>
            </a:r>
            <a:endParaRPr kumimoji="1" lang="en-US" altLang="ja-JP" sz="2400" dirty="0"/>
          </a:p>
          <a:p>
            <a:pPr marL="342900" indent="-342900">
              <a:lnSpc>
                <a:spcPct val="150000"/>
              </a:lnSpc>
              <a:buFont typeface="Arial" panose="020B0604020202020204" pitchFamily="34" charset="0"/>
              <a:buChar char="•"/>
            </a:pPr>
            <a:r>
              <a:rPr kumimoji="1" lang="ja-JP" altLang="en-US" sz="2400" dirty="0"/>
              <a:t>男性の患者でパートナーが妊娠する可能性がある場合、あるいはパートナーが妊娠を希望している場合は、臨床試験では、免疫チェックポイント阻害薬の投与終了後、半年から</a:t>
            </a:r>
            <a:r>
              <a:rPr kumimoji="1" lang="en-US" altLang="ja-JP" sz="2400" dirty="0"/>
              <a:t>1</a:t>
            </a:r>
            <a:r>
              <a:rPr kumimoji="1" lang="ja-JP" altLang="en-US" sz="2400" dirty="0"/>
              <a:t>年間は避妊すること</a:t>
            </a:r>
          </a:p>
        </p:txBody>
      </p:sp>
    </p:spTree>
    <p:extLst>
      <p:ext uri="{BB962C8B-B14F-4D97-AF65-F5344CB8AC3E}">
        <p14:creationId xmlns:p14="http://schemas.microsoft.com/office/powerpoint/2010/main" val="334388329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D8098B8-D622-4BC2-8AC6-1DA520BFAEC0}"/>
              </a:ext>
            </a:extLst>
          </p:cNvPr>
          <p:cNvSpPr txBox="1"/>
          <p:nvPr/>
        </p:nvSpPr>
        <p:spPr>
          <a:xfrm>
            <a:off x="644891" y="1000264"/>
            <a:ext cx="8181475" cy="4401205"/>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dirty="0"/>
              <a:t>高血圧に吐き気、頭痛、胸・背部痛、息苦しさを伴うとき</a:t>
            </a:r>
          </a:p>
          <a:p>
            <a:pPr marL="457200" indent="-457200">
              <a:buFont typeface="Arial" panose="020B0604020202020204" pitchFamily="34" charset="0"/>
              <a:buChar char="•"/>
            </a:pPr>
            <a:r>
              <a:rPr kumimoji="1" lang="ja-JP" altLang="en-US" sz="2800" dirty="0"/>
              <a:t>３８度以上の発熱、息苦しさ、咳が続く</a:t>
            </a:r>
          </a:p>
          <a:p>
            <a:pPr marL="457200" indent="-457200">
              <a:buFont typeface="Arial" panose="020B0604020202020204" pitchFamily="34" charset="0"/>
              <a:buChar char="•"/>
            </a:pPr>
            <a:r>
              <a:rPr kumimoji="1" lang="ja-JP" altLang="en-US" sz="2800" dirty="0"/>
              <a:t>下痢がひどく、水分も取れない</a:t>
            </a:r>
          </a:p>
          <a:p>
            <a:pPr marL="457200" indent="-457200">
              <a:buFont typeface="Arial" panose="020B0604020202020204" pitchFamily="34" charset="0"/>
              <a:buChar char="•"/>
            </a:pPr>
            <a:r>
              <a:rPr kumimoji="1" lang="ja-JP" altLang="en-US" sz="2800" dirty="0"/>
              <a:t>腹痛が続く</a:t>
            </a:r>
          </a:p>
          <a:p>
            <a:pPr marL="457200" indent="-457200">
              <a:buFont typeface="Arial" panose="020B0604020202020204" pitchFamily="34" charset="0"/>
              <a:buChar char="•"/>
            </a:pPr>
            <a:r>
              <a:rPr kumimoji="1" lang="ja-JP" altLang="en-US" sz="2800" dirty="0"/>
              <a:t>血便</a:t>
            </a:r>
          </a:p>
          <a:p>
            <a:pPr marL="457200" indent="-457200">
              <a:buFont typeface="Arial" panose="020B0604020202020204" pitchFamily="34" charset="0"/>
              <a:buChar char="•"/>
            </a:pPr>
            <a:r>
              <a:rPr kumimoji="1" lang="ja-JP" altLang="en-US" sz="2800" dirty="0"/>
              <a:t>強い倦怠感</a:t>
            </a:r>
          </a:p>
          <a:p>
            <a:pPr marL="457200" indent="-457200">
              <a:buFont typeface="Arial" panose="020B0604020202020204" pitchFamily="34" charset="0"/>
              <a:buChar char="•"/>
            </a:pPr>
            <a:r>
              <a:rPr kumimoji="1" lang="ja-JP" altLang="en-US" sz="2800" dirty="0"/>
              <a:t>口渇</a:t>
            </a:r>
          </a:p>
          <a:p>
            <a:pPr marL="457200" indent="-457200">
              <a:buFont typeface="Arial" panose="020B0604020202020204" pitchFamily="34" charset="0"/>
              <a:buChar char="•"/>
            </a:pPr>
            <a:r>
              <a:rPr kumimoji="1" lang="ja-JP" altLang="en-US" sz="2800" dirty="0"/>
              <a:t>脱水症状</a:t>
            </a:r>
          </a:p>
          <a:p>
            <a:pPr marL="457200" indent="-457200">
              <a:buFont typeface="Arial" panose="020B0604020202020204" pitchFamily="34" charset="0"/>
              <a:buChar char="•"/>
            </a:pPr>
            <a:r>
              <a:rPr kumimoji="1" lang="ja-JP" altLang="en-US" sz="2800" dirty="0"/>
              <a:t>視野が欠ける</a:t>
            </a:r>
          </a:p>
        </p:txBody>
      </p:sp>
    </p:spTree>
    <p:extLst>
      <p:ext uri="{BB962C8B-B14F-4D97-AF65-F5344CB8AC3E}">
        <p14:creationId xmlns:p14="http://schemas.microsoft.com/office/powerpoint/2010/main" val="54594119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D8098B8-D622-4BC2-8AC6-1DA520BFAEC0}"/>
              </a:ext>
            </a:extLst>
          </p:cNvPr>
          <p:cNvSpPr txBox="1"/>
          <p:nvPr/>
        </p:nvSpPr>
        <p:spPr>
          <a:xfrm>
            <a:off x="644891" y="1000264"/>
            <a:ext cx="8181475" cy="4401205"/>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dirty="0"/>
              <a:t>高血圧に吐き気、頭痛、胸・背部痛、息苦しさを伴うとき</a:t>
            </a:r>
          </a:p>
          <a:p>
            <a:pPr marL="457200" indent="-457200">
              <a:buFont typeface="Arial" panose="020B0604020202020204" pitchFamily="34" charset="0"/>
              <a:buChar char="•"/>
            </a:pPr>
            <a:r>
              <a:rPr kumimoji="1" lang="ja-JP" altLang="en-US" sz="2800" dirty="0"/>
              <a:t>３８度以上の発熱、息苦しさ、咳が続く</a:t>
            </a:r>
          </a:p>
          <a:p>
            <a:pPr marL="457200" indent="-457200">
              <a:buFont typeface="Arial" panose="020B0604020202020204" pitchFamily="34" charset="0"/>
              <a:buChar char="•"/>
            </a:pPr>
            <a:r>
              <a:rPr kumimoji="1" lang="ja-JP" altLang="en-US" sz="2800" dirty="0"/>
              <a:t>下痢がひどく、水分も取れない</a:t>
            </a:r>
          </a:p>
          <a:p>
            <a:pPr marL="457200" indent="-457200">
              <a:buFont typeface="Arial" panose="020B0604020202020204" pitchFamily="34" charset="0"/>
              <a:buChar char="•"/>
            </a:pPr>
            <a:r>
              <a:rPr kumimoji="1" lang="ja-JP" altLang="en-US" sz="2800" dirty="0"/>
              <a:t>腹痛が続く</a:t>
            </a:r>
          </a:p>
          <a:p>
            <a:pPr marL="457200" indent="-457200">
              <a:buFont typeface="Arial" panose="020B0604020202020204" pitchFamily="34" charset="0"/>
              <a:buChar char="•"/>
            </a:pPr>
            <a:r>
              <a:rPr kumimoji="1" lang="ja-JP" altLang="en-US" sz="2800" dirty="0"/>
              <a:t>血便</a:t>
            </a:r>
          </a:p>
          <a:p>
            <a:pPr marL="457200" indent="-457200">
              <a:buFont typeface="Arial" panose="020B0604020202020204" pitchFamily="34" charset="0"/>
              <a:buChar char="•"/>
            </a:pPr>
            <a:r>
              <a:rPr kumimoji="1" lang="ja-JP" altLang="en-US" sz="2800" dirty="0"/>
              <a:t>強い倦怠感</a:t>
            </a:r>
          </a:p>
          <a:p>
            <a:pPr marL="457200" indent="-457200">
              <a:buFont typeface="Arial" panose="020B0604020202020204" pitchFamily="34" charset="0"/>
              <a:buChar char="•"/>
            </a:pPr>
            <a:r>
              <a:rPr kumimoji="1" lang="ja-JP" altLang="en-US" sz="2800" dirty="0"/>
              <a:t>口渇</a:t>
            </a:r>
          </a:p>
          <a:p>
            <a:pPr marL="457200" indent="-457200">
              <a:buFont typeface="Arial" panose="020B0604020202020204" pitchFamily="34" charset="0"/>
              <a:buChar char="•"/>
            </a:pPr>
            <a:r>
              <a:rPr kumimoji="1" lang="ja-JP" altLang="en-US" sz="2800" dirty="0"/>
              <a:t>脱水症状</a:t>
            </a:r>
          </a:p>
          <a:p>
            <a:pPr marL="457200" indent="-457200">
              <a:buFont typeface="Arial" panose="020B0604020202020204" pitchFamily="34" charset="0"/>
              <a:buChar char="•"/>
            </a:pPr>
            <a:r>
              <a:rPr kumimoji="1" lang="ja-JP" altLang="en-US" sz="2800" dirty="0"/>
              <a:t>視野が欠ける</a:t>
            </a:r>
          </a:p>
        </p:txBody>
      </p:sp>
      <p:sp>
        <p:nvSpPr>
          <p:cNvPr id="4" name="正方形/長方形 3">
            <a:extLst>
              <a:ext uri="{FF2B5EF4-FFF2-40B4-BE49-F238E27FC236}">
                <a16:creationId xmlns:a16="http://schemas.microsoft.com/office/drawing/2014/main" id="{E70D2383-5738-4BD4-A656-9CD8FBAF4213}"/>
              </a:ext>
            </a:extLst>
          </p:cNvPr>
          <p:cNvSpPr/>
          <p:nvPr/>
        </p:nvSpPr>
        <p:spPr>
          <a:xfrm>
            <a:off x="192505" y="2857760"/>
            <a:ext cx="8758989" cy="11424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00B050"/>
                </a:solidFill>
              </a:rPr>
              <a:t>担当医や看護師に連絡すべき症状を</a:t>
            </a:r>
            <a:endParaRPr kumimoji="1" lang="en-US" altLang="ja-JP" sz="2800" b="1" dirty="0">
              <a:solidFill>
                <a:srgbClr val="00B050"/>
              </a:solidFill>
            </a:endParaRPr>
          </a:p>
          <a:p>
            <a:pPr algn="ctr"/>
            <a:r>
              <a:rPr kumimoji="1" lang="ja-JP" altLang="en-US" sz="2800" b="1" dirty="0">
                <a:solidFill>
                  <a:srgbClr val="00B050"/>
                </a:solidFill>
              </a:rPr>
              <a:t>患者と家族と確認しておこう！</a:t>
            </a:r>
          </a:p>
        </p:txBody>
      </p:sp>
    </p:spTree>
    <p:extLst>
      <p:ext uri="{BB962C8B-B14F-4D97-AF65-F5344CB8AC3E}">
        <p14:creationId xmlns:p14="http://schemas.microsoft.com/office/powerpoint/2010/main" val="34398853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ACF99-56F6-4789-AE3F-3B6A08F940F5}"/>
              </a:ext>
            </a:extLst>
          </p:cNvPr>
          <p:cNvSpPr>
            <a:spLocks noGrp="1"/>
          </p:cNvSpPr>
          <p:nvPr>
            <p:ph type="title"/>
          </p:nvPr>
        </p:nvSpPr>
        <p:spPr>
          <a:xfrm>
            <a:off x="628650" y="245857"/>
            <a:ext cx="7886700" cy="1233085"/>
          </a:xfrm>
        </p:spPr>
        <p:txBody>
          <a:bodyPr>
            <a:normAutofit/>
          </a:bodyPr>
          <a:lstStyle/>
          <a:p>
            <a:pPr algn="ctr"/>
            <a:r>
              <a:rPr kumimoji="1" lang="ja-JP" altLang="en-US" sz="3200" b="1" dirty="0">
                <a:latin typeface="+mn-ea"/>
                <a:ea typeface="+mn-ea"/>
              </a:rPr>
              <a:t>もっと知ってほしいがん免疫療法のこと</a:t>
            </a:r>
          </a:p>
        </p:txBody>
      </p:sp>
      <p:sp>
        <p:nvSpPr>
          <p:cNvPr id="4" name="テキスト ボックス 3">
            <a:extLst>
              <a:ext uri="{FF2B5EF4-FFF2-40B4-BE49-F238E27FC236}">
                <a16:creationId xmlns:a16="http://schemas.microsoft.com/office/drawing/2014/main" id="{5AC4113E-5310-4423-8C22-B6E3ED50C1AE}"/>
              </a:ext>
            </a:extLst>
          </p:cNvPr>
          <p:cNvSpPr txBox="1"/>
          <p:nvPr/>
        </p:nvSpPr>
        <p:spPr>
          <a:xfrm>
            <a:off x="791154" y="1630018"/>
            <a:ext cx="7561691" cy="4455259"/>
          </a:xfrm>
          <a:prstGeom prst="rect">
            <a:avLst/>
          </a:prstGeom>
          <a:noFill/>
        </p:spPr>
        <p:txBody>
          <a:bodyPr wrap="square" rtlCol="0">
            <a:spAutoFit/>
          </a:bodyPr>
          <a:lstStyle/>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がんを排除する免疫の仕組み</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がんの免疫療法の種類と効果</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免疫チェックポイント阻害療法が効くメカニズムと薬の種類</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免疫チェックポイント阻害薬の副作用</a:t>
            </a:r>
            <a:endParaRPr kumimoji="1" lang="en-US" altLang="ja-JP" sz="3200" dirty="0">
              <a:solidFill>
                <a:schemeClr val="bg2"/>
              </a:solidFill>
              <a:latin typeface="+mn-ea"/>
            </a:endParaRPr>
          </a:p>
          <a:p>
            <a:pPr marL="285750" indent="-285750">
              <a:lnSpc>
                <a:spcPct val="150000"/>
              </a:lnSpc>
              <a:buClr>
                <a:schemeClr val="accent2"/>
              </a:buClr>
              <a:buFont typeface="Wingdings" panose="05000000000000000000" pitchFamily="2" charset="2"/>
              <a:buChar char="l"/>
            </a:pPr>
            <a:r>
              <a:rPr kumimoji="1" lang="ja-JP" altLang="en-US" sz="3200" dirty="0">
                <a:latin typeface="+mn-ea"/>
              </a:rPr>
              <a:t>患者とともに確認しておきたいこと</a:t>
            </a:r>
          </a:p>
        </p:txBody>
      </p:sp>
    </p:spTree>
    <p:extLst>
      <p:ext uri="{BB962C8B-B14F-4D97-AF65-F5344CB8AC3E}">
        <p14:creationId xmlns:p14="http://schemas.microsoft.com/office/powerpoint/2010/main" val="161911686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A36C2F8-25C9-44C1-A98C-48E1C3C119BB}"/>
              </a:ext>
            </a:extLst>
          </p:cNvPr>
          <p:cNvSpPr txBox="1"/>
          <p:nvPr/>
        </p:nvSpPr>
        <p:spPr>
          <a:xfrm>
            <a:off x="488482" y="951398"/>
            <a:ext cx="8532796" cy="4955203"/>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2800" dirty="0"/>
              <a:t>がんそのものについて</a:t>
            </a:r>
          </a:p>
          <a:p>
            <a:pPr marL="914400" lvl="1" indent="-457200">
              <a:buFont typeface="Arial" panose="020B0604020202020204" pitchFamily="34" charset="0"/>
              <a:buChar char="•"/>
            </a:pPr>
            <a:r>
              <a:rPr kumimoji="1" lang="ja-JP" altLang="en-US" sz="2800" dirty="0"/>
              <a:t>がんの種類</a:t>
            </a:r>
          </a:p>
          <a:p>
            <a:pPr marL="914400" lvl="1" indent="-457200">
              <a:buFont typeface="Arial" panose="020B0604020202020204" pitchFamily="34" charset="0"/>
              <a:buChar char="•"/>
            </a:pPr>
            <a:r>
              <a:rPr kumimoji="1" lang="ja-JP" altLang="en-US" sz="2800" dirty="0"/>
              <a:t>ステージ</a:t>
            </a:r>
          </a:p>
          <a:p>
            <a:pPr marL="914400" lvl="1" indent="-457200">
              <a:buFont typeface="Arial" panose="020B0604020202020204" pitchFamily="34" charset="0"/>
              <a:buChar char="•"/>
            </a:pPr>
            <a:r>
              <a:rPr kumimoji="1" lang="ja-JP" altLang="en-US" sz="2800" dirty="0"/>
              <a:t>がんのある部位</a:t>
            </a:r>
          </a:p>
          <a:p>
            <a:pPr marL="914400" lvl="1" indent="-457200">
              <a:buFont typeface="Arial" panose="020B0604020202020204" pitchFamily="34" charset="0"/>
              <a:buChar char="•"/>
            </a:pPr>
            <a:r>
              <a:rPr kumimoji="1" lang="ja-JP" altLang="en-US" sz="2800" dirty="0"/>
              <a:t>転移の有無、部位</a:t>
            </a:r>
          </a:p>
          <a:p>
            <a:pPr marL="914400" lvl="1" indent="-457200">
              <a:buFont typeface="Arial" panose="020B0604020202020204" pitchFamily="34" charset="0"/>
              <a:buChar char="•"/>
            </a:pPr>
            <a:r>
              <a:rPr kumimoji="1" lang="ja-JP" altLang="en-US" sz="2800" dirty="0"/>
              <a:t>遺伝子検査や</a:t>
            </a:r>
            <a:r>
              <a:rPr kumimoji="1" lang="en-US" altLang="ja-JP" sz="2800" dirty="0"/>
              <a:t>PD-L1</a:t>
            </a:r>
            <a:r>
              <a:rPr kumimoji="1" lang="ja-JP" altLang="en-US" sz="2800" dirty="0"/>
              <a:t>検査の結果</a:t>
            </a:r>
          </a:p>
          <a:p>
            <a:pPr marL="914400" lvl="1" indent="-457200">
              <a:buFont typeface="Arial" panose="020B0604020202020204" pitchFamily="34" charset="0"/>
              <a:buChar char="•"/>
            </a:pPr>
            <a:r>
              <a:rPr kumimoji="1" lang="ja-JP" altLang="en-US" sz="2800" dirty="0"/>
              <a:t>これまで受けてきた治療法とその結果</a:t>
            </a:r>
          </a:p>
          <a:p>
            <a:pPr marL="457200" indent="-457200">
              <a:lnSpc>
                <a:spcPct val="150000"/>
              </a:lnSpc>
              <a:buFont typeface="Wingdings" panose="05000000000000000000" pitchFamily="2" charset="2"/>
              <a:buChar char="l"/>
            </a:pPr>
            <a:r>
              <a:rPr kumimoji="1" lang="ja-JP" altLang="en-US" sz="2800" dirty="0"/>
              <a:t>がん免疫療法以外の治療の選択肢</a:t>
            </a:r>
          </a:p>
          <a:p>
            <a:pPr marL="457200" indent="-457200">
              <a:lnSpc>
                <a:spcPct val="150000"/>
              </a:lnSpc>
              <a:buFont typeface="Wingdings" panose="05000000000000000000" pitchFamily="2" charset="2"/>
              <a:buChar char="l"/>
            </a:pPr>
            <a:r>
              <a:rPr kumimoji="1" lang="ja-JP" altLang="en-US" sz="2800" dirty="0"/>
              <a:t>患者が参加できる臨床試験の有無、種類、探し方</a:t>
            </a:r>
          </a:p>
          <a:p>
            <a:r>
              <a:rPr kumimoji="1" lang="ja-JP" altLang="en-US" dirty="0"/>
              <a:t>　</a:t>
            </a:r>
          </a:p>
          <a:p>
            <a:endParaRPr kumimoji="1" lang="ja-JP" altLang="en-US" dirty="0"/>
          </a:p>
        </p:txBody>
      </p:sp>
    </p:spTree>
    <p:extLst>
      <p:ext uri="{BB962C8B-B14F-4D97-AF65-F5344CB8AC3E}">
        <p14:creationId xmlns:p14="http://schemas.microsoft.com/office/powerpoint/2010/main" val="13785740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2C7D55E-6C75-41C1-B05E-87AA5C09F9FB}"/>
              </a:ext>
            </a:extLst>
          </p:cNvPr>
          <p:cNvSpPr txBox="1"/>
          <p:nvPr/>
        </p:nvSpPr>
        <p:spPr>
          <a:xfrm>
            <a:off x="411480" y="797510"/>
            <a:ext cx="8532796" cy="5262979"/>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2800" dirty="0"/>
              <a:t>患者が受ける、がん免疫療法について</a:t>
            </a:r>
          </a:p>
          <a:p>
            <a:pPr marL="914400" lvl="1" indent="-457200">
              <a:buFont typeface="Arial" panose="020B0604020202020204" pitchFamily="34" charset="0"/>
              <a:buChar char="•"/>
            </a:pPr>
            <a:r>
              <a:rPr kumimoji="1" lang="ja-JP" altLang="en-US" sz="2800" dirty="0"/>
              <a:t> 種類</a:t>
            </a:r>
          </a:p>
          <a:p>
            <a:pPr marL="914400" lvl="1" indent="-457200">
              <a:buFont typeface="Arial" panose="020B0604020202020204" pitchFamily="34" charset="0"/>
              <a:buChar char="•"/>
            </a:pPr>
            <a:r>
              <a:rPr kumimoji="1" lang="ja-JP" altLang="en-US" sz="2800" dirty="0"/>
              <a:t>目的と利点</a:t>
            </a:r>
          </a:p>
          <a:p>
            <a:pPr marL="914400" lvl="1" indent="-457200">
              <a:buFont typeface="Arial" panose="020B0604020202020204" pitchFamily="34" charset="0"/>
              <a:buChar char="•"/>
            </a:pPr>
            <a:r>
              <a:rPr kumimoji="1" lang="ja-JP" altLang="en-US" sz="2800" dirty="0"/>
              <a:t>治療が効く可能性、割合</a:t>
            </a:r>
          </a:p>
          <a:p>
            <a:pPr marL="914400" lvl="1" indent="-457200">
              <a:buFont typeface="Arial" panose="020B0604020202020204" pitchFamily="34" charset="0"/>
              <a:buChar char="•"/>
            </a:pPr>
            <a:r>
              <a:rPr kumimoji="1" lang="ja-JP" altLang="en-US" sz="2800" dirty="0"/>
              <a:t>ほかの治療法との併用の有無、種類</a:t>
            </a:r>
          </a:p>
          <a:p>
            <a:pPr marL="914400" lvl="1" indent="-457200">
              <a:buFont typeface="Arial" panose="020B0604020202020204" pitchFamily="34" charset="0"/>
              <a:buChar char="•"/>
            </a:pPr>
            <a:r>
              <a:rPr kumimoji="1" lang="ja-JP" altLang="en-US" sz="2800" dirty="0"/>
              <a:t>がん免疫療法の薬剤の投与方法、投与期間</a:t>
            </a:r>
          </a:p>
          <a:p>
            <a:pPr marL="914400" lvl="1" indent="-457200">
              <a:buFont typeface="Arial" panose="020B0604020202020204" pitchFamily="34" charset="0"/>
              <a:buChar char="•"/>
            </a:pPr>
            <a:r>
              <a:rPr kumimoji="1" lang="ja-JP" altLang="en-US" sz="2800" dirty="0"/>
              <a:t>副作用</a:t>
            </a:r>
          </a:p>
          <a:p>
            <a:pPr marL="914400" lvl="1" indent="-457200">
              <a:buFont typeface="Arial" panose="020B0604020202020204" pitchFamily="34" charset="0"/>
              <a:buChar char="•"/>
            </a:pPr>
            <a:r>
              <a:rPr kumimoji="1" lang="ja-JP" altLang="en-US" sz="2800" dirty="0"/>
              <a:t>副作用の対処法</a:t>
            </a:r>
          </a:p>
          <a:p>
            <a:pPr marL="914400" lvl="1" indent="-457200">
              <a:buFont typeface="Arial" panose="020B0604020202020204" pitchFamily="34" charset="0"/>
              <a:buChar char="•"/>
            </a:pPr>
            <a:r>
              <a:rPr kumimoji="1" lang="ja-JP" altLang="en-US" sz="2800" dirty="0"/>
              <a:t>副作用の予防法</a:t>
            </a:r>
          </a:p>
          <a:p>
            <a:pPr marL="914400" lvl="1" indent="-457200">
              <a:buFont typeface="Arial" panose="020B0604020202020204" pitchFamily="34" charset="0"/>
              <a:buChar char="•"/>
            </a:pPr>
            <a:r>
              <a:rPr kumimoji="1" lang="ja-JP" altLang="en-US" sz="2800" dirty="0"/>
              <a:t>治療の日常生活への影響（仕事、学業、家事、　妊娠・出産・育児、趣味、性生活、ワクチン接種）</a:t>
            </a:r>
          </a:p>
        </p:txBody>
      </p:sp>
    </p:spTree>
    <p:extLst>
      <p:ext uri="{BB962C8B-B14F-4D97-AF65-F5344CB8AC3E}">
        <p14:creationId xmlns:p14="http://schemas.microsoft.com/office/powerpoint/2010/main" val="285495175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1B0BD2B-C775-4B5F-A876-1A2F765D2A82}"/>
              </a:ext>
            </a:extLst>
          </p:cNvPr>
          <p:cNvSpPr txBox="1"/>
          <p:nvPr/>
        </p:nvSpPr>
        <p:spPr>
          <a:xfrm>
            <a:off x="305602" y="2090172"/>
            <a:ext cx="8532796" cy="2677656"/>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2800" dirty="0"/>
              <a:t>困ったときにどうすればよいか</a:t>
            </a:r>
          </a:p>
          <a:p>
            <a:pPr marL="914400" lvl="1" indent="-457200">
              <a:buFont typeface="Arial" panose="020B0604020202020204" pitchFamily="34" charset="0"/>
              <a:buChar char="•"/>
            </a:pPr>
            <a:r>
              <a:rPr kumimoji="1" lang="ja-JP" altLang="en-US" sz="2800" dirty="0"/>
              <a:t>質問があるときや副作用を心配するときの連絡先と連絡方法</a:t>
            </a:r>
          </a:p>
          <a:p>
            <a:pPr marL="914400" lvl="1" indent="-457200">
              <a:buFont typeface="Arial" panose="020B0604020202020204" pitchFamily="34" charset="0"/>
              <a:buChar char="•"/>
            </a:pPr>
            <a:r>
              <a:rPr kumimoji="1" lang="ja-JP" altLang="en-US" sz="2800" dirty="0"/>
              <a:t>経済的な心配があるときの相談先</a:t>
            </a:r>
          </a:p>
          <a:p>
            <a:pPr marL="914400" lvl="1" indent="-457200">
              <a:buFont typeface="Arial" panose="020B0604020202020204" pitchFamily="34" charset="0"/>
              <a:buChar char="•"/>
            </a:pPr>
            <a:r>
              <a:rPr kumimoji="1" lang="ja-JP" altLang="en-US" sz="2800" dirty="0"/>
              <a:t>患者や家族が精神的なサポートを受けたいときの相談先</a:t>
            </a:r>
          </a:p>
        </p:txBody>
      </p:sp>
    </p:spTree>
    <p:extLst>
      <p:ext uri="{BB962C8B-B14F-4D97-AF65-F5344CB8AC3E}">
        <p14:creationId xmlns:p14="http://schemas.microsoft.com/office/powerpoint/2010/main" val="2172052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9E20E824-166B-4B31-840D-6956D1D51347}"/>
              </a:ext>
            </a:extLst>
          </p:cNvPr>
          <p:cNvGrpSpPr/>
          <p:nvPr/>
        </p:nvGrpSpPr>
        <p:grpSpPr>
          <a:xfrm>
            <a:off x="4253322" y="3469470"/>
            <a:ext cx="3961558" cy="1387871"/>
            <a:chOff x="164145" y="3902189"/>
            <a:chExt cx="3961558" cy="1387871"/>
          </a:xfrm>
        </p:grpSpPr>
        <p:pic>
          <p:nvPicPr>
            <p:cNvPr id="20" name="図 19">
              <a:extLst>
                <a:ext uri="{FF2B5EF4-FFF2-40B4-BE49-F238E27FC236}">
                  <a16:creationId xmlns:a16="http://schemas.microsoft.com/office/drawing/2014/main" id="{3FA2A731-39BE-421B-95F6-83F9AE698948}"/>
                </a:ext>
              </a:extLst>
            </p:cNvPr>
            <p:cNvPicPr>
              <a:picLocks noChangeAspect="1"/>
            </p:cNvPicPr>
            <p:nvPr/>
          </p:nvPicPr>
          <p:blipFill>
            <a:blip r:embed="rId2"/>
            <a:stretch>
              <a:fillRect/>
            </a:stretch>
          </p:blipFill>
          <p:spPr>
            <a:xfrm>
              <a:off x="164145" y="3902189"/>
              <a:ext cx="730293" cy="695791"/>
            </a:xfrm>
            <a:prstGeom prst="rect">
              <a:avLst/>
            </a:prstGeom>
          </p:spPr>
        </p:pic>
        <p:sp>
          <p:nvSpPr>
            <p:cNvPr id="19" name="フローチャート: 端子 18">
              <a:extLst>
                <a:ext uri="{FF2B5EF4-FFF2-40B4-BE49-F238E27FC236}">
                  <a16:creationId xmlns:a16="http://schemas.microsoft.com/office/drawing/2014/main" id="{C5A10BA9-45A2-40A7-BABF-00971092AA77}"/>
                </a:ext>
              </a:extLst>
            </p:cNvPr>
            <p:cNvSpPr/>
            <p:nvPr/>
          </p:nvSpPr>
          <p:spPr>
            <a:xfrm>
              <a:off x="758614" y="4459063"/>
              <a:ext cx="3367089"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キラー</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grpSp>
      <p:grpSp>
        <p:nvGrpSpPr>
          <p:cNvPr id="21" name="グループ化 20">
            <a:extLst>
              <a:ext uri="{FF2B5EF4-FFF2-40B4-BE49-F238E27FC236}">
                <a16:creationId xmlns:a16="http://schemas.microsoft.com/office/drawing/2014/main" id="{D2EFDB0F-2B0D-42D4-8DA9-7399075AC540}"/>
              </a:ext>
            </a:extLst>
          </p:cNvPr>
          <p:cNvGrpSpPr/>
          <p:nvPr/>
        </p:nvGrpSpPr>
        <p:grpSpPr>
          <a:xfrm>
            <a:off x="4818563" y="2842652"/>
            <a:ext cx="4013446" cy="830997"/>
            <a:chOff x="266700" y="3474501"/>
            <a:chExt cx="4013446" cy="830997"/>
          </a:xfrm>
        </p:grpSpPr>
        <p:sp>
          <p:nvSpPr>
            <p:cNvPr id="23" name="フローチャート: 端子 22">
              <a:extLst>
                <a:ext uri="{FF2B5EF4-FFF2-40B4-BE49-F238E27FC236}">
                  <a16:creationId xmlns:a16="http://schemas.microsoft.com/office/drawing/2014/main" id="{B72990C5-1172-4A73-A965-BEECB0902997}"/>
                </a:ext>
              </a:extLst>
            </p:cNvPr>
            <p:cNvSpPr/>
            <p:nvPr/>
          </p:nvSpPr>
          <p:spPr>
            <a:xfrm>
              <a:off x="266700" y="3474501"/>
              <a:ext cx="3367089"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ヘルパー</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pic>
          <p:nvPicPr>
            <p:cNvPr id="24" name="図 23">
              <a:extLst>
                <a:ext uri="{FF2B5EF4-FFF2-40B4-BE49-F238E27FC236}">
                  <a16:creationId xmlns:a16="http://schemas.microsoft.com/office/drawing/2014/main" id="{CC710B91-7D20-494D-BD9D-84745F5D2F5C}"/>
                </a:ext>
              </a:extLst>
            </p:cNvPr>
            <p:cNvPicPr>
              <a:picLocks noChangeAspect="1"/>
            </p:cNvPicPr>
            <p:nvPr/>
          </p:nvPicPr>
          <p:blipFill>
            <a:blip r:embed="rId3"/>
            <a:stretch>
              <a:fillRect/>
            </a:stretch>
          </p:blipFill>
          <p:spPr>
            <a:xfrm>
              <a:off x="3699686" y="3525410"/>
              <a:ext cx="580460" cy="671512"/>
            </a:xfrm>
            <a:prstGeom prst="rect">
              <a:avLst/>
            </a:prstGeom>
          </p:spPr>
        </p:pic>
      </p:grpSp>
      <p:pic>
        <p:nvPicPr>
          <p:cNvPr id="5" name="図 4">
            <a:extLst>
              <a:ext uri="{FF2B5EF4-FFF2-40B4-BE49-F238E27FC236}">
                <a16:creationId xmlns:a16="http://schemas.microsoft.com/office/drawing/2014/main" id="{83516318-CB06-471B-9C9D-CC22183037B5}"/>
              </a:ext>
            </a:extLst>
          </p:cNvPr>
          <p:cNvPicPr>
            <a:picLocks noChangeAspect="1"/>
          </p:cNvPicPr>
          <p:nvPr/>
        </p:nvPicPr>
        <p:blipFill>
          <a:blip r:embed="rId4"/>
          <a:stretch>
            <a:fillRect/>
          </a:stretch>
        </p:blipFill>
        <p:spPr>
          <a:xfrm>
            <a:off x="2825706" y="1022442"/>
            <a:ext cx="952500" cy="1190625"/>
          </a:xfrm>
          <a:prstGeom prst="rect">
            <a:avLst/>
          </a:prstGeom>
        </p:spPr>
      </p:pic>
      <p:sp>
        <p:nvSpPr>
          <p:cNvPr id="6" name="フローチャート: 端子 5">
            <a:extLst>
              <a:ext uri="{FF2B5EF4-FFF2-40B4-BE49-F238E27FC236}">
                <a16:creationId xmlns:a16="http://schemas.microsoft.com/office/drawing/2014/main" id="{1D52BD3D-8B54-4021-B396-8F1DC65E8E5D}"/>
              </a:ext>
            </a:extLst>
          </p:cNvPr>
          <p:cNvSpPr/>
          <p:nvPr/>
        </p:nvSpPr>
        <p:spPr>
          <a:xfrm>
            <a:off x="4027525" y="129544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7" name="楕円 6">
            <a:extLst>
              <a:ext uri="{FF2B5EF4-FFF2-40B4-BE49-F238E27FC236}">
                <a16:creationId xmlns:a16="http://schemas.microsoft.com/office/drawing/2014/main" id="{86840CA6-D363-45C2-B4AB-F8575F76AF0C}"/>
              </a:ext>
            </a:extLst>
          </p:cNvPr>
          <p:cNvSpPr/>
          <p:nvPr/>
        </p:nvSpPr>
        <p:spPr>
          <a:xfrm>
            <a:off x="4494697" y="2837416"/>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F0936FB-AFA0-4417-A6BB-1E1F58540114}"/>
              </a:ext>
            </a:extLst>
          </p:cNvPr>
          <p:cNvSpPr/>
          <p:nvPr/>
        </p:nvSpPr>
        <p:spPr>
          <a:xfrm>
            <a:off x="139150" y="2278845"/>
            <a:ext cx="8738150" cy="410290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CEB7A54-29BD-427C-9EAE-298DD450AC15}"/>
              </a:ext>
            </a:extLst>
          </p:cNvPr>
          <p:cNvSpPr/>
          <p:nvPr/>
        </p:nvSpPr>
        <p:spPr>
          <a:xfrm>
            <a:off x="266700" y="1616088"/>
            <a:ext cx="2028825" cy="6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リンパ節</a:t>
            </a:r>
          </a:p>
        </p:txBody>
      </p:sp>
      <p:sp>
        <p:nvSpPr>
          <p:cNvPr id="15" name="楕円 14">
            <a:extLst>
              <a:ext uri="{FF2B5EF4-FFF2-40B4-BE49-F238E27FC236}">
                <a16:creationId xmlns:a16="http://schemas.microsoft.com/office/drawing/2014/main" id="{DCFBE592-14BC-4849-ABFD-049919F47E35}"/>
              </a:ext>
            </a:extLst>
          </p:cNvPr>
          <p:cNvSpPr/>
          <p:nvPr/>
        </p:nvSpPr>
        <p:spPr>
          <a:xfrm>
            <a:off x="4572000" y="5361494"/>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805D62A-F1E3-4603-8E95-51B699D36A67}"/>
              </a:ext>
            </a:extLst>
          </p:cNvPr>
          <p:cNvSpPr/>
          <p:nvPr/>
        </p:nvSpPr>
        <p:spPr>
          <a:xfrm>
            <a:off x="3276492" y="1616088"/>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EAF52E0-BDEF-48A9-BCD4-ADBDE3A1981E}"/>
              </a:ext>
            </a:extLst>
          </p:cNvPr>
          <p:cNvCxnSpPr>
            <a:cxnSpLocks/>
          </p:cNvCxnSpPr>
          <p:nvPr/>
        </p:nvCxnSpPr>
        <p:spPr>
          <a:xfrm>
            <a:off x="3657600" y="2213067"/>
            <a:ext cx="772556" cy="6627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98D0B8E-B268-4D52-8B2D-938C86E8FEF2}"/>
              </a:ext>
            </a:extLst>
          </p:cNvPr>
          <p:cNvCxnSpPr>
            <a:cxnSpLocks/>
          </p:cNvCxnSpPr>
          <p:nvPr/>
        </p:nvCxnSpPr>
        <p:spPr>
          <a:xfrm>
            <a:off x="3452712" y="2403608"/>
            <a:ext cx="1055513" cy="28921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思考の吹き出し: 雲形 2">
            <a:extLst>
              <a:ext uri="{FF2B5EF4-FFF2-40B4-BE49-F238E27FC236}">
                <a16:creationId xmlns:a16="http://schemas.microsoft.com/office/drawing/2014/main" id="{67495DE3-37FD-4C95-868B-6D2255D5A73C}"/>
              </a:ext>
            </a:extLst>
          </p:cNvPr>
          <p:cNvSpPr/>
          <p:nvPr/>
        </p:nvSpPr>
        <p:spPr>
          <a:xfrm>
            <a:off x="224078" y="2403609"/>
            <a:ext cx="3743926" cy="1134972"/>
          </a:xfrm>
          <a:prstGeom prst="cloudCallout">
            <a:avLst>
              <a:gd name="adj1" fmla="val 67349"/>
              <a:gd name="adj2" fmla="val 244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免疫の司令塔</a:t>
            </a:r>
          </a:p>
        </p:txBody>
      </p:sp>
      <p:grpSp>
        <p:nvGrpSpPr>
          <p:cNvPr id="2" name="グループ化 1">
            <a:extLst>
              <a:ext uri="{FF2B5EF4-FFF2-40B4-BE49-F238E27FC236}">
                <a16:creationId xmlns:a16="http://schemas.microsoft.com/office/drawing/2014/main" id="{B4D5EC56-1CEB-4334-AD57-B5AA1167A56F}"/>
              </a:ext>
            </a:extLst>
          </p:cNvPr>
          <p:cNvGrpSpPr/>
          <p:nvPr/>
        </p:nvGrpSpPr>
        <p:grpSpPr>
          <a:xfrm>
            <a:off x="4955322" y="5156580"/>
            <a:ext cx="3429372" cy="1091171"/>
            <a:chOff x="4955322" y="5156580"/>
            <a:chExt cx="3429372" cy="1091171"/>
          </a:xfrm>
        </p:grpSpPr>
        <p:pic>
          <p:nvPicPr>
            <p:cNvPr id="29" name="図 28">
              <a:extLst>
                <a:ext uri="{FF2B5EF4-FFF2-40B4-BE49-F238E27FC236}">
                  <a16:creationId xmlns:a16="http://schemas.microsoft.com/office/drawing/2014/main" id="{556186CA-C632-4A2B-8C20-41BEE04A35BB}"/>
                </a:ext>
              </a:extLst>
            </p:cNvPr>
            <p:cNvPicPr>
              <a:picLocks noChangeAspect="1"/>
            </p:cNvPicPr>
            <p:nvPr/>
          </p:nvPicPr>
          <p:blipFill>
            <a:blip r:embed="rId5"/>
            <a:stretch>
              <a:fillRect/>
            </a:stretch>
          </p:blipFill>
          <p:spPr>
            <a:xfrm flipH="1">
              <a:off x="7714134" y="5696307"/>
              <a:ext cx="670560" cy="551444"/>
            </a:xfrm>
            <a:prstGeom prst="rect">
              <a:avLst/>
            </a:prstGeom>
          </p:spPr>
        </p:pic>
        <p:sp>
          <p:nvSpPr>
            <p:cNvPr id="31" name="フローチャート: 端子 30">
              <a:extLst>
                <a:ext uri="{FF2B5EF4-FFF2-40B4-BE49-F238E27FC236}">
                  <a16:creationId xmlns:a16="http://schemas.microsoft.com/office/drawing/2014/main" id="{1EB61E37-A406-4182-B023-59EF4CBA84BB}"/>
                </a:ext>
              </a:extLst>
            </p:cNvPr>
            <p:cNvSpPr/>
            <p:nvPr/>
          </p:nvSpPr>
          <p:spPr>
            <a:xfrm>
              <a:off x="4955322" y="5252778"/>
              <a:ext cx="2133600"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B</a:t>
              </a:r>
              <a:r>
                <a:rPr kumimoji="1" lang="ja-JP" altLang="en-US" sz="3200" dirty="0">
                  <a:solidFill>
                    <a:schemeClr val="tx1"/>
                  </a:solidFill>
                  <a:latin typeface="+mn-ea"/>
                </a:rPr>
                <a:t>細胞</a:t>
              </a:r>
            </a:p>
          </p:txBody>
        </p:sp>
        <p:pic>
          <p:nvPicPr>
            <p:cNvPr id="32" name="図 31">
              <a:extLst>
                <a:ext uri="{FF2B5EF4-FFF2-40B4-BE49-F238E27FC236}">
                  <a16:creationId xmlns:a16="http://schemas.microsoft.com/office/drawing/2014/main" id="{DE1A17F2-1F90-456D-B2BA-1067B0E202F6}"/>
                </a:ext>
              </a:extLst>
            </p:cNvPr>
            <p:cNvPicPr>
              <a:picLocks noChangeAspect="1"/>
            </p:cNvPicPr>
            <p:nvPr/>
          </p:nvPicPr>
          <p:blipFill>
            <a:blip r:embed="rId6"/>
            <a:stretch>
              <a:fillRect/>
            </a:stretch>
          </p:blipFill>
          <p:spPr>
            <a:xfrm flipH="1">
              <a:off x="7160242" y="5156580"/>
              <a:ext cx="615184" cy="727036"/>
            </a:xfrm>
            <a:prstGeom prst="rect">
              <a:avLst/>
            </a:prstGeom>
            <a:ln>
              <a:noFill/>
            </a:ln>
          </p:spPr>
        </p:pic>
      </p:grpSp>
    </p:spTree>
    <p:extLst>
      <p:ext uri="{BB962C8B-B14F-4D97-AF65-F5344CB8AC3E}">
        <p14:creationId xmlns:p14="http://schemas.microsoft.com/office/powerpoint/2010/main" val="68760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9">
            <a:extLst>
              <a:ext uri="{FF2B5EF4-FFF2-40B4-BE49-F238E27FC236}">
                <a16:creationId xmlns:a16="http://schemas.microsoft.com/office/drawing/2014/main" id="{482713F1-BE2D-4171-BA7B-E1D8834896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644" y="1375579"/>
            <a:ext cx="8709025" cy="501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4">
            <a:extLst>
              <a:ext uri="{FF2B5EF4-FFF2-40B4-BE49-F238E27FC236}">
                <a16:creationId xmlns:a16="http://schemas.microsoft.com/office/drawing/2014/main" id="{2740B728-09AE-43FC-8435-12BA18C652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0919" y="352865"/>
            <a:ext cx="4191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a:extLst>
              <a:ext uri="{FF2B5EF4-FFF2-40B4-BE49-F238E27FC236}">
                <a16:creationId xmlns:a16="http://schemas.microsoft.com/office/drawing/2014/main" id="{9FC08BB7-22BA-4879-AE1D-DE108789B921}"/>
              </a:ext>
            </a:extLst>
          </p:cNvPr>
          <p:cNvCxnSpPr>
            <a:cxnSpLocks/>
          </p:cNvCxnSpPr>
          <p:nvPr/>
        </p:nvCxnSpPr>
        <p:spPr>
          <a:xfrm>
            <a:off x="0" y="1184879"/>
            <a:ext cx="9144000"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72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9E20E824-166B-4B31-840D-6956D1D51347}"/>
              </a:ext>
            </a:extLst>
          </p:cNvPr>
          <p:cNvGrpSpPr/>
          <p:nvPr/>
        </p:nvGrpSpPr>
        <p:grpSpPr>
          <a:xfrm>
            <a:off x="4253322" y="3469470"/>
            <a:ext cx="3961558" cy="1387871"/>
            <a:chOff x="164145" y="3902189"/>
            <a:chExt cx="3961558" cy="1387871"/>
          </a:xfrm>
        </p:grpSpPr>
        <p:pic>
          <p:nvPicPr>
            <p:cNvPr id="20" name="図 19">
              <a:extLst>
                <a:ext uri="{FF2B5EF4-FFF2-40B4-BE49-F238E27FC236}">
                  <a16:creationId xmlns:a16="http://schemas.microsoft.com/office/drawing/2014/main" id="{3FA2A731-39BE-421B-95F6-83F9AE698948}"/>
                </a:ext>
              </a:extLst>
            </p:cNvPr>
            <p:cNvPicPr>
              <a:picLocks noChangeAspect="1"/>
            </p:cNvPicPr>
            <p:nvPr/>
          </p:nvPicPr>
          <p:blipFill>
            <a:blip r:embed="rId2"/>
            <a:stretch>
              <a:fillRect/>
            </a:stretch>
          </p:blipFill>
          <p:spPr>
            <a:xfrm>
              <a:off x="164145" y="3902189"/>
              <a:ext cx="730293" cy="695791"/>
            </a:xfrm>
            <a:prstGeom prst="rect">
              <a:avLst/>
            </a:prstGeom>
          </p:spPr>
        </p:pic>
        <p:sp>
          <p:nvSpPr>
            <p:cNvPr id="19" name="フローチャート: 端子 18">
              <a:extLst>
                <a:ext uri="{FF2B5EF4-FFF2-40B4-BE49-F238E27FC236}">
                  <a16:creationId xmlns:a16="http://schemas.microsoft.com/office/drawing/2014/main" id="{C5A10BA9-45A2-40A7-BABF-00971092AA77}"/>
                </a:ext>
              </a:extLst>
            </p:cNvPr>
            <p:cNvSpPr/>
            <p:nvPr/>
          </p:nvSpPr>
          <p:spPr>
            <a:xfrm>
              <a:off x="758614" y="4459063"/>
              <a:ext cx="3367089"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キラー</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grpSp>
      <p:grpSp>
        <p:nvGrpSpPr>
          <p:cNvPr id="21" name="グループ化 20">
            <a:extLst>
              <a:ext uri="{FF2B5EF4-FFF2-40B4-BE49-F238E27FC236}">
                <a16:creationId xmlns:a16="http://schemas.microsoft.com/office/drawing/2014/main" id="{D2EFDB0F-2B0D-42D4-8DA9-7399075AC540}"/>
              </a:ext>
            </a:extLst>
          </p:cNvPr>
          <p:cNvGrpSpPr/>
          <p:nvPr/>
        </p:nvGrpSpPr>
        <p:grpSpPr>
          <a:xfrm>
            <a:off x="4818563" y="2842652"/>
            <a:ext cx="4013446" cy="830997"/>
            <a:chOff x="266700" y="3474501"/>
            <a:chExt cx="4013446" cy="830997"/>
          </a:xfrm>
        </p:grpSpPr>
        <p:sp>
          <p:nvSpPr>
            <p:cNvPr id="23" name="フローチャート: 端子 22">
              <a:extLst>
                <a:ext uri="{FF2B5EF4-FFF2-40B4-BE49-F238E27FC236}">
                  <a16:creationId xmlns:a16="http://schemas.microsoft.com/office/drawing/2014/main" id="{B72990C5-1172-4A73-A965-BEECB0902997}"/>
                </a:ext>
              </a:extLst>
            </p:cNvPr>
            <p:cNvSpPr/>
            <p:nvPr/>
          </p:nvSpPr>
          <p:spPr>
            <a:xfrm>
              <a:off x="266700" y="3474501"/>
              <a:ext cx="3367089"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ヘルパー</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pic>
          <p:nvPicPr>
            <p:cNvPr id="24" name="図 23">
              <a:extLst>
                <a:ext uri="{FF2B5EF4-FFF2-40B4-BE49-F238E27FC236}">
                  <a16:creationId xmlns:a16="http://schemas.microsoft.com/office/drawing/2014/main" id="{CC710B91-7D20-494D-BD9D-84745F5D2F5C}"/>
                </a:ext>
              </a:extLst>
            </p:cNvPr>
            <p:cNvPicPr>
              <a:picLocks noChangeAspect="1"/>
            </p:cNvPicPr>
            <p:nvPr/>
          </p:nvPicPr>
          <p:blipFill>
            <a:blip r:embed="rId3"/>
            <a:stretch>
              <a:fillRect/>
            </a:stretch>
          </p:blipFill>
          <p:spPr>
            <a:xfrm>
              <a:off x="3699686" y="3525410"/>
              <a:ext cx="580460" cy="671512"/>
            </a:xfrm>
            <a:prstGeom prst="rect">
              <a:avLst/>
            </a:prstGeom>
          </p:spPr>
        </p:pic>
      </p:grpSp>
      <p:pic>
        <p:nvPicPr>
          <p:cNvPr id="5" name="図 4">
            <a:extLst>
              <a:ext uri="{FF2B5EF4-FFF2-40B4-BE49-F238E27FC236}">
                <a16:creationId xmlns:a16="http://schemas.microsoft.com/office/drawing/2014/main" id="{83516318-CB06-471B-9C9D-CC22183037B5}"/>
              </a:ext>
            </a:extLst>
          </p:cNvPr>
          <p:cNvPicPr>
            <a:picLocks noChangeAspect="1"/>
          </p:cNvPicPr>
          <p:nvPr/>
        </p:nvPicPr>
        <p:blipFill>
          <a:blip r:embed="rId4"/>
          <a:stretch>
            <a:fillRect/>
          </a:stretch>
        </p:blipFill>
        <p:spPr>
          <a:xfrm>
            <a:off x="2825706" y="1022442"/>
            <a:ext cx="952500" cy="1190625"/>
          </a:xfrm>
          <a:prstGeom prst="rect">
            <a:avLst/>
          </a:prstGeom>
        </p:spPr>
      </p:pic>
      <p:sp>
        <p:nvSpPr>
          <p:cNvPr id="6" name="フローチャート: 端子 5">
            <a:extLst>
              <a:ext uri="{FF2B5EF4-FFF2-40B4-BE49-F238E27FC236}">
                <a16:creationId xmlns:a16="http://schemas.microsoft.com/office/drawing/2014/main" id="{1D52BD3D-8B54-4021-B396-8F1DC65E8E5D}"/>
              </a:ext>
            </a:extLst>
          </p:cNvPr>
          <p:cNvSpPr/>
          <p:nvPr/>
        </p:nvSpPr>
        <p:spPr>
          <a:xfrm>
            <a:off x="4027525" y="129544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7" name="楕円 6">
            <a:extLst>
              <a:ext uri="{FF2B5EF4-FFF2-40B4-BE49-F238E27FC236}">
                <a16:creationId xmlns:a16="http://schemas.microsoft.com/office/drawing/2014/main" id="{86840CA6-D363-45C2-B4AB-F8575F76AF0C}"/>
              </a:ext>
            </a:extLst>
          </p:cNvPr>
          <p:cNvSpPr/>
          <p:nvPr/>
        </p:nvSpPr>
        <p:spPr>
          <a:xfrm>
            <a:off x="4494697" y="2837416"/>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F0936FB-AFA0-4417-A6BB-1E1F58540114}"/>
              </a:ext>
            </a:extLst>
          </p:cNvPr>
          <p:cNvSpPr/>
          <p:nvPr/>
        </p:nvSpPr>
        <p:spPr>
          <a:xfrm>
            <a:off x="139150" y="2278845"/>
            <a:ext cx="8738150" cy="410290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CEB7A54-29BD-427C-9EAE-298DD450AC15}"/>
              </a:ext>
            </a:extLst>
          </p:cNvPr>
          <p:cNvSpPr/>
          <p:nvPr/>
        </p:nvSpPr>
        <p:spPr>
          <a:xfrm>
            <a:off x="266700" y="1616088"/>
            <a:ext cx="2028825" cy="6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リンパ節</a:t>
            </a:r>
          </a:p>
        </p:txBody>
      </p:sp>
      <p:sp>
        <p:nvSpPr>
          <p:cNvPr id="15" name="楕円 14">
            <a:extLst>
              <a:ext uri="{FF2B5EF4-FFF2-40B4-BE49-F238E27FC236}">
                <a16:creationId xmlns:a16="http://schemas.microsoft.com/office/drawing/2014/main" id="{DCFBE592-14BC-4849-ABFD-049919F47E35}"/>
              </a:ext>
            </a:extLst>
          </p:cNvPr>
          <p:cNvSpPr/>
          <p:nvPr/>
        </p:nvSpPr>
        <p:spPr>
          <a:xfrm>
            <a:off x="4572000" y="5361494"/>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805D62A-F1E3-4603-8E95-51B699D36A67}"/>
              </a:ext>
            </a:extLst>
          </p:cNvPr>
          <p:cNvSpPr/>
          <p:nvPr/>
        </p:nvSpPr>
        <p:spPr>
          <a:xfrm>
            <a:off x="3276492" y="1616088"/>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EAF52E0-BDEF-48A9-BCD4-ADBDE3A1981E}"/>
              </a:ext>
            </a:extLst>
          </p:cNvPr>
          <p:cNvCxnSpPr>
            <a:cxnSpLocks/>
          </p:cNvCxnSpPr>
          <p:nvPr/>
        </p:nvCxnSpPr>
        <p:spPr>
          <a:xfrm>
            <a:off x="3657600" y="2213067"/>
            <a:ext cx="772556" cy="6627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98D0B8E-B268-4D52-8B2D-938C86E8FEF2}"/>
              </a:ext>
            </a:extLst>
          </p:cNvPr>
          <p:cNvCxnSpPr>
            <a:cxnSpLocks/>
          </p:cNvCxnSpPr>
          <p:nvPr/>
        </p:nvCxnSpPr>
        <p:spPr>
          <a:xfrm>
            <a:off x="3452712" y="2403608"/>
            <a:ext cx="1055513" cy="28921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思考の吹き出し: 雲形 27">
            <a:extLst>
              <a:ext uri="{FF2B5EF4-FFF2-40B4-BE49-F238E27FC236}">
                <a16:creationId xmlns:a16="http://schemas.microsoft.com/office/drawing/2014/main" id="{166350E2-32BA-41B8-BAB0-1385B40F9505}"/>
              </a:ext>
            </a:extLst>
          </p:cNvPr>
          <p:cNvSpPr/>
          <p:nvPr/>
        </p:nvSpPr>
        <p:spPr>
          <a:xfrm>
            <a:off x="235344" y="3578915"/>
            <a:ext cx="3743926" cy="1120126"/>
          </a:xfrm>
          <a:prstGeom prst="cloudCallout">
            <a:avLst>
              <a:gd name="adj1" fmla="val 67349"/>
              <a:gd name="adj2" fmla="val 244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異物を攻撃するキラー</a:t>
            </a:r>
            <a:r>
              <a:rPr kumimoji="1" lang="en-US" altLang="ja-JP" sz="2400" dirty="0">
                <a:solidFill>
                  <a:schemeClr val="tx1"/>
                </a:solidFill>
              </a:rPr>
              <a:t>T</a:t>
            </a:r>
            <a:r>
              <a:rPr kumimoji="1" lang="ja-JP" altLang="en-US" sz="2400" dirty="0">
                <a:solidFill>
                  <a:schemeClr val="tx1"/>
                </a:solidFill>
              </a:rPr>
              <a:t>細胞</a:t>
            </a:r>
          </a:p>
        </p:txBody>
      </p:sp>
      <p:sp>
        <p:nvSpPr>
          <p:cNvPr id="30" name="思考の吹き出し: 雲形 29">
            <a:extLst>
              <a:ext uri="{FF2B5EF4-FFF2-40B4-BE49-F238E27FC236}">
                <a16:creationId xmlns:a16="http://schemas.microsoft.com/office/drawing/2014/main" id="{2E0795FE-4C4E-4D0F-B614-31E1E07EAD19}"/>
              </a:ext>
            </a:extLst>
          </p:cNvPr>
          <p:cNvSpPr/>
          <p:nvPr/>
        </p:nvSpPr>
        <p:spPr>
          <a:xfrm>
            <a:off x="224078" y="2403609"/>
            <a:ext cx="3743926" cy="1134972"/>
          </a:xfrm>
          <a:prstGeom prst="cloudCallout">
            <a:avLst>
              <a:gd name="adj1" fmla="val 67349"/>
              <a:gd name="adj2" fmla="val 244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免疫の司令塔</a:t>
            </a:r>
          </a:p>
        </p:txBody>
      </p:sp>
      <p:grpSp>
        <p:nvGrpSpPr>
          <p:cNvPr id="2" name="グループ化 1">
            <a:extLst>
              <a:ext uri="{FF2B5EF4-FFF2-40B4-BE49-F238E27FC236}">
                <a16:creationId xmlns:a16="http://schemas.microsoft.com/office/drawing/2014/main" id="{4DE2E3B2-ACEF-4D48-B0EC-E5E11D0276C4}"/>
              </a:ext>
            </a:extLst>
          </p:cNvPr>
          <p:cNvGrpSpPr/>
          <p:nvPr/>
        </p:nvGrpSpPr>
        <p:grpSpPr>
          <a:xfrm>
            <a:off x="4955322" y="5156580"/>
            <a:ext cx="3429372" cy="1091171"/>
            <a:chOff x="4955322" y="5156580"/>
            <a:chExt cx="3429372" cy="1091171"/>
          </a:xfrm>
        </p:grpSpPr>
        <p:pic>
          <p:nvPicPr>
            <p:cNvPr id="31" name="図 30">
              <a:extLst>
                <a:ext uri="{FF2B5EF4-FFF2-40B4-BE49-F238E27FC236}">
                  <a16:creationId xmlns:a16="http://schemas.microsoft.com/office/drawing/2014/main" id="{9E22CCD4-6845-4B23-9E9E-5E9268C6D907}"/>
                </a:ext>
              </a:extLst>
            </p:cNvPr>
            <p:cNvPicPr>
              <a:picLocks noChangeAspect="1"/>
            </p:cNvPicPr>
            <p:nvPr/>
          </p:nvPicPr>
          <p:blipFill>
            <a:blip r:embed="rId5"/>
            <a:stretch>
              <a:fillRect/>
            </a:stretch>
          </p:blipFill>
          <p:spPr>
            <a:xfrm flipH="1">
              <a:off x="7714134" y="5696307"/>
              <a:ext cx="670560" cy="551444"/>
            </a:xfrm>
            <a:prstGeom prst="rect">
              <a:avLst/>
            </a:prstGeom>
          </p:spPr>
        </p:pic>
        <p:sp>
          <p:nvSpPr>
            <p:cNvPr id="33" name="フローチャート: 端子 32">
              <a:extLst>
                <a:ext uri="{FF2B5EF4-FFF2-40B4-BE49-F238E27FC236}">
                  <a16:creationId xmlns:a16="http://schemas.microsoft.com/office/drawing/2014/main" id="{743BCC89-D0A2-467E-B8BA-29F683E36452}"/>
                </a:ext>
              </a:extLst>
            </p:cNvPr>
            <p:cNvSpPr/>
            <p:nvPr/>
          </p:nvSpPr>
          <p:spPr>
            <a:xfrm>
              <a:off x="4955322" y="5252778"/>
              <a:ext cx="2133600"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B</a:t>
              </a:r>
              <a:r>
                <a:rPr kumimoji="1" lang="ja-JP" altLang="en-US" sz="3200" dirty="0">
                  <a:solidFill>
                    <a:schemeClr val="tx1"/>
                  </a:solidFill>
                  <a:latin typeface="+mn-ea"/>
                </a:rPr>
                <a:t>細胞</a:t>
              </a:r>
            </a:p>
          </p:txBody>
        </p:sp>
        <p:pic>
          <p:nvPicPr>
            <p:cNvPr id="34" name="図 33">
              <a:extLst>
                <a:ext uri="{FF2B5EF4-FFF2-40B4-BE49-F238E27FC236}">
                  <a16:creationId xmlns:a16="http://schemas.microsoft.com/office/drawing/2014/main" id="{E3506C12-EF08-4CC1-A523-8EF20AF9AE78}"/>
                </a:ext>
              </a:extLst>
            </p:cNvPr>
            <p:cNvPicPr>
              <a:picLocks noChangeAspect="1"/>
            </p:cNvPicPr>
            <p:nvPr/>
          </p:nvPicPr>
          <p:blipFill>
            <a:blip r:embed="rId6"/>
            <a:stretch>
              <a:fillRect/>
            </a:stretch>
          </p:blipFill>
          <p:spPr>
            <a:xfrm flipH="1">
              <a:off x="7160242" y="5156580"/>
              <a:ext cx="615184" cy="727036"/>
            </a:xfrm>
            <a:prstGeom prst="rect">
              <a:avLst/>
            </a:prstGeom>
            <a:ln>
              <a:noFill/>
            </a:ln>
          </p:spPr>
        </p:pic>
      </p:grpSp>
    </p:spTree>
    <p:extLst>
      <p:ext uri="{BB962C8B-B14F-4D97-AF65-F5344CB8AC3E}">
        <p14:creationId xmlns:p14="http://schemas.microsoft.com/office/powerpoint/2010/main" val="149172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9E20E824-166B-4B31-840D-6956D1D51347}"/>
              </a:ext>
            </a:extLst>
          </p:cNvPr>
          <p:cNvGrpSpPr/>
          <p:nvPr/>
        </p:nvGrpSpPr>
        <p:grpSpPr>
          <a:xfrm>
            <a:off x="4253322" y="3469470"/>
            <a:ext cx="3961558" cy="1387871"/>
            <a:chOff x="164145" y="3902189"/>
            <a:chExt cx="3961558" cy="1387871"/>
          </a:xfrm>
        </p:grpSpPr>
        <p:pic>
          <p:nvPicPr>
            <p:cNvPr id="20" name="図 19">
              <a:extLst>
                <a:ext uri="{FF2B5EF4-FFF2-40B4-BE49-F238E27FC236}">
                  <a16:creationId xmlns:a16="http://schemas.microsoft.com/office/drawing/2014/main" id="{3FA2A731-39BE-421B-95F6-83F9AE698948}"/>
                </a:ext>
              </a:extLst>
            </p:cNvPr>
            <p:cNvPicPr>
              <a:picLocks noChangeAspect="1"/>
            </p:cNvPicPr>
            <p:nvPr/>
          </p:nvPicPr>
          <p:blipFill>
            <a:blip r:embed="rId2"/>
            <a:stretch>
              <a:fillRect/>
            </a:stretch>
          </p:blipFill>
          <p:spPr>
            <a:xfrm>
              <a:off x="164145" y="3902189"/>
              <a:ext cx="730293" cy="695791"/>
            </a:xfrm>
            <a:prstGeom prst="rect">
              <a:avLst/>
            </a:prstGeom>
          </p:spPr>
        </p:pic>
        <p:sp>
          <p:nvSpPr>
            <p:cNvPr id="19" name="フローチャート: 端子 18">
              <a:extLst>
                <a:ext uri="{FF2B5EF4-FFF2-40B4-BE49-F238E27FC236}">
                  <a16:creationId xmlns:a16="http://schemas.microsoft.com/office/drawing/2014/main" id="{C5A10BA9-45A2-40A7-BABF-00971092AA77}"/>
                </a:ext>
              </a:extLst>
            </p:cNvPr>
            <p:cNvSpPr/>
            <p:nvPr/>
          </p:nvSpPr>
          <p:spPr>
            <a:xfrm>
              <a:off x="758614" y="4459063"/>
              <a:ext cx="3367089"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キラー</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grpSp>
      <p:grpSp>
        <p:nvGrpSpPr>
          <p:cNvPr id="21" name="グループ化 20">
            <a:extLst>
              <a:ext uri="{FF2B5EF4-FFF2-40B4-BE49-F238E27FC236}">
                <a16:creationId xmlns:a16="http://schemas.microsoft.com/office/drawing/2014/main" id="{D2EFDB0F-2B0D-42D4-8DA9-7399075AC540}"/>
              </a:ext>
            </a:extLst>
          </p:cNvPr>
          <p:cNvGrpSpPr/>
          <p:nvPr/>
        </p:nvGrpSpPr>
        <p:grpSpPr>
          <a:xfrm>
            <a:off x="4818563" y="2842652"/>
            <a:ext cx="4013446" cy="830997"/>
            <a:chOff x="266700" y="3474501"/>
            <a:chExt cx="4013446" cy="830997"/>
          </a:xfrm>
        </p:grpSpPr>
        <p:sp>
          <p:nvSpPr>
            <p:cNvPr id="23" name="フローチャート: 端子 22">
              <a:extLst>
                <a:ext uri="{FF2B5EF4-FFF2-40B4-BE49-F238E27FC236}">
                  <a16:creationId xmlns:a16="http://schemas.microsoft.com/office/drawing/2014/main" id="{B72990C5-1172-4A73-A965-BEECB0902997}"/>
                </a:ext>
              </a:extLst>
            </p:cNvPr>
            <p:cNvSpPr/>
            <p:nvPr/>
          </p:nvSpPr>
          <p:spPr>
            <a:xfrm>
              <a:off x="266700" y="3474501"/>
              <a:ext cx="3367089"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ヘルパー</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pic>
          <p:nvPicPr>
            <p:cNvPr id="24" name="図 23">
              <a:extLst>
                <a:ext uri="{FF2B5EF4-FFF2-40B4-BE49-F238E27FC236}">
                  <a16:creationId xmlns:a16="http://schemas.microsoft.com/office/drawing/2014/main" id="{CC710B91-7D20-494D-BD9D-84745F5D2F5C}"/>
                </a:ext>
              </a:extLst>
            </p:cNvPr>
            <p:cNvPicPr>
              <a:picLocks noChangeAspect="1"/>
            </p:cNvPicPr>
            <p:nvPr/>
          </p:nvPicPr>
          <p:blipFill>
            <a:blip r:embed="rId3"/>
            <a:stretch>
              <a:fillRect/>
            </a:stretch>
          </p:blipFill>
          <p:spPr>
            <a:xfrm>
              <a:off x="3699686" y="3525410"/>
              <a:ext cx="580460" cy="671512"/>
            </a:xfrm>
            <a:prstGeom prst="rect">
              <a:avLst/>
            </a:prstGeom>
          </p:spPr>
        </p:pic>
      </p:grpSp>
      <p:pic>
        <p:nvPicPr>
          <p:cNvPr id="5" name="図 4">
            <a:extLst>
              <a:ext uri="{FF2B5EF4-FFF2-40B4-BE49-F238E27FC236}">
                <a16:creationId xmlns:a16="http://schemas.microsoft.com/office/drawing/2014/main" id="{83516318-CB06-471B-9C9D-CC22183037B5}"/>
              </a:ext>
            </a:extLst>
          </p:cNvPr>
          <p:cNvPicPr>
            <a:picLocks noChangeAspect="1"/>
          </p:cNvPicPr>
          <p:nvPr/>
        </p:nvPicPr>
        <p:blipFill>
          <a:blip r:embed="rId4"/>
          <a:stretch>
            <a:fillRect/>
          </a:stretch>
        </p:blipFill>
        <p:spPr>
          <a:xfrm>
            <a:off x="2825706" y="1022442"/>
            <a:ext cx="952500" cy="1190625"/>
          </a:xfrm>
          <a:prstGeom prst="rect">
            <a:avLst/>
          </a:prstGeom>
        </p:spPr>
      </p:pic>
      <p:sp>
        <p:nvSpPr>
          <p:cNvPr id="6" name="フローチャート: 端子 5">
            <a:extLst>
              <a:ext uri="{FF2B5EF4-FFF2-40B4-BE49-F238E27FC236}">
                <a16:creationId xmlns:a16="http://schemas.microsoft.com/office/drawing/2014/main" id="{1D52BD3D-8B54-4021-B396-8F1DC65E8E5D}"/>
              </a:ext>
            </a:extLst>
          </p:cNvPr>
          <p:cNvSpPr/>
          <p:nvPr/>
        </p:nvSpPr>
        <p:spPr>
          <a:xfrm>
            <a:off x="4027525" y="129544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7" name="楕円 6">
            <a:extLst>
              <a:ext uri="{FF2B5EF4-FFF2-40B4-BE49-F238E27FC236}">
                <a16:creationId xmlns:a16="http://schemas.microsoft.com/office/drawing/2014/main" id="{86840CA6-D363-45C2-B4AB-F8575F76AF0C}"/>
              </a:ext>
            </a:extLst>
          </p:cNvPr>
          <p:cNvSpPr/>
          <p:nvPr/>
        </p:nvSpPr>
        <p:spPr>
          <a:xfrm>
            <a:off x="4494697" y="2837416"/>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F0936FB-AFA0-4417-A6BB-1E1F58540114}"/>
              </a:ext>
            </a:extLst>
          </p:cNvPr>
          <p:cNvSpPr/>
          <p:nvPr/>
        </p:nvSpPr>
        <p:spPr>
          <a:xfrm>
            <a:off x="139150" y="2278845"/>
            <a:ext cx="8738150" cy="410290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CEB7A54-29BD-427C-9EAE-298DD450AC15}"/>
              </a:ext>
            </a:extLst>
          </p:cNvPr>
          <p:cNvSpPr/>
          <p:nvPr/>
        </p:nvSpPr>
        <p:spPr>
          <a:xfrm>
            <a:off x="266700" y="1616088"/>
            <a:ext cx="2028825" cy="6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リンパ節</a:t>
            </a:r>
          </a:p>
        </p:txBody>
      </p:sp>
      <p:sp>
        <p:nvSpPr>
          <p:cNvPr id="15" name="楕円 14">
            <a:extLst>
              <a:ext uri="{FF2B5EF4-FFF2-40B4-BE49-F238E27FC236}">
                <a16:creationId xmlns:a16="http://schemas.microsoft.com/office/drawing/2014/main" id="{DCFBE592-14BC-4849-ABFD-049919F47E35}"/>
              </a:ext>
            </a:extLst>
          </p:cNvPr>
          <p:cNvSpPr/>
          <p:nvPr/>
        </p:nvSpPr>
        <p:spPr>
          <a:xfrm>
            <a:off x="4572000" y="5361494"/>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805D62A-F1E3-4603-8E95-51B699D36A67}"/>
              </a:ext>
            </a:extLst>
          </p:cNvPr>
          <p:cNvSpPr/>
          <p:nvPr/>
        </p:nvSpPr>
        <p:spPr>
          <a:xfrm>
            <a:off x="3276492" y="1616088"/>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EAF52E0-BDEF-48A9-BCD4-ADBDE3A1981E}"/>
              </a:ext>
            </a:extLst>
          </p:cNvPr>
          <p:cNvCxnSpPr>
            <a:cxnSpLocks/>
          </p:cNvCxnSpPr>
          <p:nvPr/>
        </p:nvCxnSpPr>
        <p:spPr>
          <a:xfrm>
            <a:off x="3657600" y="2213067"/>
            <a:ext cx="772556" cy="6627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98D0B8E-B268-4D52-8B2D-938C86E8FEF2}"/>
              </a:ext>
            </a:extLst>
          </p:cNvPr>
          <p:cNvCxnSpPr>
            <a:cxnSpLocks/>
          </p:cNvCxnSpPr>
          <p:nvPr/>
        </p:nvCxnSpPr>
        <p:spPr>
          <a:xfrm>
            <a:off x="3452712" y="2403608"/>
            <a:ext cx="1055513" cy="28921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思考の吹き出し: 雲形 28">
            <a:extLst>
              <a:ext uri="{FF2B5EF4-FFF2-40B4-BE49-F238E27FC236}">
                <a16:creationId xmlns:a16="http://schemas.microsoft.com/office/drawing/2014/main" id="{752155BC-0973-4ADD-A255-108D2740F9CB}"/>
              </a:ext>
            </a:extLst>
          </p:cNvPr>
          <p:cNvSpPr/>
          <p:nvPr/>
        </p:nvSpPr>
        <p:spPr>
          <a:xfrm>
            <a:off x="283599" y="4851446"/>
            <a:ext cx="3743926" cy="1201646"/>
          </a:xfrm>
          <a:prstGeom prst="cloudCallout">
            <a:avLst>
              <a:gd name="adj1" fmla="val 67349"/>
              <a:gd name="adj2" fmla="val 244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抗体を出して</a:t>
            </a:r>
            <a:endParaRPr kumimoji="1" lang="en-US" altLang="ja-JP" sz="2800" dirty="0">
              <a:solidFill>
                <a:schemeClr val="tx1"/>
              </a:solidFill>
            </a:endParaRPr>
          </a:p>
          <a:p>
            <a:pPr algn="ctr"/>
            <a:r>
              <a:rPr kumimoji="1" lang="ja-JP" altLang="en-US" sz="2800" dirty="0">
                <a:solidFill>
                  <a:schemeClr val="tx1"/>
                </a:solidFill>
              </a:rPr>
              <a:t>異物を攻撃</a:t>
            </a:r>
          </a:p>
        </p:txBody>
      </p:sp>
      <p:sp>
        <p:nvSpPr>
          <p:cNvPr id="30" name="思考の吹き出し: 雲形 29">
            <a:extLst>
              <a:ext uri="{FF2B5EF4-FFF2-40B4-BE49-F238E27FC236}">
                <a16:creationId xmlns:a16="http://schemas.microsoft.com/office/drawing/2014/main" id="{AB607811-CDF5-423B-9FDD-5CD17ADE4718}"/>
              </a:ext>
            </a:extLst>
          </p:cNvPr>
          <p:cNvSpPr/>
          <p:nvPr/>
        </p:nvSpPr>
        <p:spPr>
          <a:xfrm>
            <a:off x="224078" y="2403609"/>
            <a:ext cx="3743926" cy="1134972"/>
          </a:xfrm>
          <a:prstGeom prst="cloudCallout">
            <a:avLst>
              <a:gd name="adj1" fmla="val 67349"/>
              <a:gd name="adj2" fmla="val 244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免疫の司令塔</a:t>
            </a:r>
          </a:p>
        </p:txBody>
      </p:sp>
      <p:sp>
        <p:nvSpPr>
          <p:cNvPr id="31" name="思考の吹き出し: 雲形 30">
            <a:extLst>
              <a:ext uri="{FF2B5EF4-FFF2-40B4-BE49-F238E27FC236}">
                <a16:creationId xmlns:a16="http://schemas.microsoft.com/office/drawing/2014/main" id="{7DF6B9C5-8AFF-4CFC-9CB9-66FB7DDF439F}"/>
              </a:ext>
            </a:extLst>
          </p:cNvPr>
          <p:cNvSpPr/>
          <p:nvPr/>
        </p:nvSpPr>
        <p:spPr>
          <a:xfrm>
            <a:off x="235344" y="3578915"/>
            <a:ext cx="3743926" cy="1120126"/>
          </a:xfrm>
          <a:prstGeom prst="cloudCallout">
            <a:avLst>
              <a:gd name="adj1" fmla="val 67349"/>
              <a:gd name="adj2" fmla="val 244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異物を攻撃するキラー</a:t>
            </a:r>
            <a:r>
              <a:rPr kumimoji="1" lang="en-US" altLang="ja-JP" sz="2400" dirty="0">
                <a:solidFill>
                  <a:schemeClr val="tx1"/>
                </a:solidFill>
              </a:rPr>
              <a:t>T</a:t>
            </a:r>
            <a:r>
              <a:rPr kumimoji="1" lang="ja-JP" altLang="en-US" sz="2400" dirty="0">
                <a:solidFill>
                  <a:schemeClr val="tx1"/>
                </a:solidFill>
              </a:rPr>
              <a:t>細胞</a:t>
            </a:r>
          </a:p>
        </p:txBody>
      </p:sp>
      <p:grpSp>
        <p:nvGrpSpPr>
          <p:cNvPr id="2" name="グループ化 1">
            <a:extLst>
              <a:ext uri="{FF2B5EF4-FFF2-40B4-BE49-F238E27FC236}">
                <a16:creationId xmlns:a16="http://schemas.microsoft.com/office/drawing/2014/main" id="{D2A65A32-E964-4F75-816D-A3912AA0A7D3}"/>
              </a:ext>
            </a:extLst>
          </p:cNvPr>
          <p:cNvGrpSpPr/>
          <p:nvPr/>
        </p:nvGrpSpPr>
        <p:grpSpPr>
          <a:xfrm>
            <a:off x="4955322" y="5156580"/>
            <a:ext cx="3429372" cy="1091171"/>
            <a:chOff x="4955322" y="5156580"/>
            <a:chExt cx="3429372" cy="1091171"/>
          </a:xfrm>
        </p:grpSpPr>
        <p:pic>
          <p:nvPicPr>
            <p:cNvPr id="32" name="図 31">
              <a:extLst>
                <a:ext uri="{FF2B5EF4-FFF2-40B4-BE49-F238E27FC236}">
                  <a16:creationId xmlns:a16="http://schemas.microsoft.com/office/drawing/2014/main" id="{DF14EF9C-84AE-40E1-B9CD-7E9580C45C56}"/>
                </a:ext>
              </a:extLst>
            </p:cNvPr>
            <p:cNvPicPr>
              <a:picLocks noChangeAspect="1"/>
            </p:cNvPicPr>
            <p:nvPr/>
          </p:nvPicPr>
          <p:blipFill>
            <a:blip r:embed="rId5"/>
            <a:stretch>
              <a:fillRect/>
            </a:stretch>
          </p:blipFill>
          <p:spPr>
            <a:xfrm flipH="1">
              <a:off x="7714134" y="5696307"/>
              <a:ext cx="670560" cy="551444"/>
            </a:xfrm>
            <a:prstGeom prst="rect">
              <a:avLst/>
            </a:prstGeom>
          </p:spPr>
        </p:pic>
        <p:sp>
          <p:nvSpPr>
            <p:cNvPr id="34" name="フローチャート: 端子 33">
              <a:extLst>
                <a:ext uri="{FF2B5EF4-FFF2-40B4-BE49-F238E27FC236}">
                  <a16:creationId xmlns:a16="http://schemas.microsoft.com/office/drawing/2014/main" id="{7C6BC125-62AE-418F-9662-D9138D937727}"/>
                </a:ext>
              </a:extLst>
            </p:cNvPr>
            <p:cNvSpPr/>
            <p:nvPr/>
          </p:nvSpPr>
          <p:spPr>
            <a:xfrm>
              <a:off x="4955322" y="5252778"/>
              <a:ext cx="2133600"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B</a:t>
              </a:r>
              <a:r>
                <a:rPr kumimoji="1" lang="ja-JP" altLang="en-US" sz="3200" dirty="0">
                  <a:solidFill>
                    <a:schemeClr val="tx1"/>
                  </a:solidFill>
                  <a:latin typeface="+mn-ea"/>
                </a:rPr>
                <a:t>細胞</a:t>
              </a:r>
            </a:p>
          </p:txBody>
        </p:sp>
        <p:pic>
          <p:nvPicPr>
            <p:cNvPr id="35" name="図 34">
              <a:extLst>
                <a:ext uri="{FF2B5EF4-FFF2-40B4-BE49-F238E27FC236}">
                  <a16:creationId xmlns:a16="http://schemas.microsoft.com/office/drawing/2014/main" id="{C23012AF-D707-4728-B5E0-A0A9BD33637F}"/>
                </a:ext>
              </a:extLst>
            </p:cNvPr>
            <p:cNvPicPr>
              <a:picLocks noChangeAspect="1"/>
            </p:cNvPicPr>
            <p:nvPr/>
          </p:nvPicPr>
          <p:blipFill>
            <a:blip r:embed="rId6"/>
            <a:stretch>
              <a:fillRect/>
            </a:stretch>
          </p:blipFill>
          <p:spPr>
            <a:xfrm flipH="1">
              <a:off x="7160242" y="5156580"/>
              <a:ext cx="615184" cy="727036"/>
            </a:xfrm>
            <a:prstGeom prst="rect">
              <a:avLst/>
            </a:prstGeom>
            <a:ln>
              <a:noFill/>
            </a:ln>
          </p:spPr>
        </p:pic>
      </p:grpSp>
    </p:spTree>
    <p:extLst>
      <p:ext uri="{BB962C8B-B14F-4D97-AF65-F5344CB8AC3E}">
        <p14:creationId xmlns:p14="http://schemas.microsoft.com/office/powerpoint/2010/main" val="252540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516318-CB06-471B-9C9D-CC22183037B5}"/>
              </a:ext>
            </a:extLst>
          </p:cNvPr>
          <p:cNvPicPr>
            <a:picLocks noChangeAspect="1"/>
          </p:cNvPicPr>
          <p:nvPr/>
        </p:nvPicPr>
        <p:blipFill>
          <a:blip r:embed="rId2"/>
          <a:stretch>
            <a:fillRect/>
          </a:stretch>
        </p:blipFill>
        <p:spPr>
          <a:xfrm>
            <a:off x="2825706" y="1022442"/>
            <a:ext cx="952500" cy="1190625"/>
          </a:xfrm>
          <a:prstGeom prst="rect">
            <a:avLst/>
          </a:prstGeom>
        </p:spPr>
      </p:pic>
      <p:sp>
        <p:nvSpPr>
          <p:cNvPr id="6" name="フローチャート: 端子 5">
            <a:extLst>
              <a:ext uri="{FF2B5EF4-FFF2-40B4-BE49-F238E27FC236}">
                <a16:creationId xmlns:a16="http://schemas.microsoft.com/office/drawing/2014/main" id="{1D52BD3D-8B54-4021-B396-8F1DC65E8E5D}"/>
              </a:ext>
            </a:extLst>
          </p:cNvPr>
          <p:cNvSpPr/>
          <p:nvPr/>
        </p:nvSpPr>
        <p:spPr>
          <a:xfrm>
            <a:off x="4027525" y="129544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9" name="正方形/長方形 8">
            <a:extLst>
              <a:ext uri="{FF2B5EF4-FFF2-40B4-BE49-F238E27FC236}">
                <a16:creationId xmlns:a16="http://schemas.microsoft.com/office/drawing/2014/main" id="{2F0936FB-AFA0-4417-A6BB-1E1F58540114}"/>
              </a:ext>
            </a:extLst>
          </p:cNvPr>
          <p:cNvSpPr/>
          <p:nvPr/>
        </p:nvSpPr>
        <p:spPr>
          <a:xfrm>
            <a:off x="139150" y="2278845"/>
            <a:ext cx="8738150" cy="410290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CEB7A54-29BD-427C-9EAE-298DD450AC15}"/>
              </a:ext>
            </a:extLst>
          </p:cNvPr>
          <p:cNvSpPr/>
          <p:nvPr/>
        </p:nvSpPr>
        <p:spPr>
          <a:xfrm>
            <a:off x="266700" y="1616088"/>
            <a:ext cx="2028825" cy="6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リンパ節</a:t>
            </a:r>
          </a:p>
        </p:txBody>
      </p:sp>
      <p:sp>
        <p:nvSpPr>
          <p:cNvPr id="16" name="楕円 15">
            <a:extLst>
              <a:ext uri="{FF2B5EF4-FFF2-40B4-BE49-F238E27FC236}">
                <a16:creationId xmlns:a16="http://schemas.microsoft.com/office/drawing/2014/main" id="{4805D62A-F1E3-4603-8E95-51B699D36A67}"/>
              </a:ext>
            </a:extLst>
          </p:cNvPr>
          <p:cNvSpPr/>
          <p:nvPr/>
        </p:nvSpPr>
        <p:spPr>
          <a:xfrm>
            <a:off x="3276492" y="1616088"/>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雲 2">
            <a:extLst>
              <a:ext uri="{FF2B5EF4-FFF2-40B4-BE49-F238E27FC236}">
                <a16:creationId xmlns:a16="http://schemas.microsoft.com/office/drawing/2014/main" id="{5CF2B77E-080F-4FE3-8C00-CF8CA327AD19}"/>
              </a:ext>
            </a:extLst>
          </p:cNvPr>
          <p:cNvSpPr/>
          <p:nvPr/>
        </p:nvSpPr>
        <p:spPr>
          <a:xfrm>
            <a:off x="239127" y="2501500"/>
            <a:ext cx="4112795" cy="366319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2</a:t>
            </a:r>
            <a:r>
              <a:rPr kumimoji="1" lang="ja-JP" altLang="en-US" sz="2400" dirty="0">
                <a:solidFill>
                  <a:schemeClr val="tx1"/>
                </a:solidFill>
              </a:rPr>
              <a:t>回目以降の異物</a:t>
            </a:r>
            <a:r>
              <a:rPr kumimoji="1" lang="en-US" altLang="ja-JP" sz="2400" dirty="0">
                <a:solidFill>
                  <a:schemeClr val="tx1"/>
                </a:solidFill>
              </a:rPr>
              <a:t>(</a:t>
            </a:r>
            <a:r>
              <a:rPr kumimoji="1" lang="ja-JP" altLang="en-US" sz="2400" dirty="0">
                <a:solidFill>
                  <a:schemeClr val="tx1"/>
                </a:solidFill>
              </a:rPr>
              <a:t>抗原</a:t>
            </a:r>
            <a:r>
              <a:rPr kumimoji="1" lang="en-US" altLang="ja-JP" sz="2400" dirty="0">
                <a:solidFill>
                  <a:schemeClr val="tx1"/>
                </a:solidFill>
              </a:rPr>
              <a:t>)</a:t>
            </a:r>
            <a:r>
              <a:rPr kumimoji="1" lang="ja-JP" altLang="en-US" sz="2400" dirty="0">
                <a:solidFill>
                  <a:schemeClr val="tx1"/>
                </a:solidFill>
              </a:rPr>
              <a:t>の攻撃に備えて抗原の情報を記憶する細胞に変わり、同じ異物が侵入してきたときに備える</a:t>
            </a:r>
          </a:p>
        </p:txBody>
      </p:sp>
      <p:sp>
        <p:nvSpPr>
          <p:cNvPr id="13" name="フローチャート: 端子 12">
            <a:extLst>
              <a:ext uri="{FF2B5EF4-FFF2-40B4-BE49-F238E27FC236}">
                <a16:creationId xmlns:a16="http://schemas.microsoft.com/office/drawing/2014/main" id="{184CD5A3-ED40-4FBE-BE4A-E32C911054AA}"/>
              </a:ext>
            </a:extLst>
          </p:cNvPr>
          <p:cNvSpPr/>
          <p:nvPr/>
        </p:nvSpPr>
        <p:spPr>
          <a:xfrm>
            <a:off x="5564169" y="4760742"/>
            <a:ext cx="2895668"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記憶</a:t>
            </a:r>
            <a:r>
              <a:rPr kumimoji="1" lang="en-US" altLang="ja-JP" sz="3200" dirty="0">
                <a:solidFill>
                  <a:schemeClr val="tx1"/>
                </a:solidFill>
                <a:latin typeface="+mn-ea"/>
              </a:rPr>
              <a:t>B</a:t>
            </a:r>
            <a:r>
              <a:rPr kumimoji="1" lang="ja-JP" altLang="en-US" sz="3200" dirty="0">
                <a:solidFill>
                  <a:schemeClr val="tx1"/>
                </a:solidFill>
                <a:latin typeface="+mn-ea"/>
              </a:rPr>
              <a:t>細胞</a:t>
            </a:r>
          </a:p>
        </p:txBody>
      </p:sp>
      <p:sp>
        <p:nvSpPr>
          <p:cNvPr id="15" name="フローチャート: 端子 14">
            <a:extLst>
              <a:ext uri="{FF2B5EF4-FFF2-40B4-BE49-F238E27FC236}">
                <a16:creationId xmlns:a16="http://schemas.microsoft.com/office/drawing/2014/main" id="{FAD7B4A4-25CA-4B57-B79C-53DD6F507136}"/>
              </a:ext>
            </a:extLst>
          </p:cNvPr>
          <p:cNvSpPr/>
          <p:nvPr/>
        </p:nvSpPr>
        <p:spPr>
          <a:xfrm>
            <a:off x="5564169" y="3119749"/>
            <a:ext cx="2895668"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記憶</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spTree>
    <p:extLst>
      <p:ext uri="{BB962C8B-B14F-4D97-AF65-F5344CB8AC3E}">
        <p14:creationId xmlns:p14="http://schemas.microsoft.com/office/powerpoint/2010/main" val="153178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39680B3-340E-45A7-842F-4B68EB5A4DD6}"/>
              </a:ext>
            </a:extLst>
          </p:cNvPr>
          <p:cNvSpPr/>
          <p:nvPr/>
        </p:nvSpPr>
        <p:spPr>
          <a:xfrm>
            <a:off x="5320727" y="2482247"/>
            <a:ext cx="3382552" cy="3696101"/>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83516318-CB06-471B-9C9D-CC22183037B5}"/>
              </a:ext>
            </a:extLst>
          </p:cNvPr>
          <p:cNvPicPr>
            <a:picLocks noChangeAspect="1"/>
          </p:cNvPicPr>
          <p:nvPr/>
        </p:nvPicPr>
        <p:blipFill>
          <a:blip r:embed="rId2"/>
          <a:stretch>
            <a:fillRect/>
          </a:stretch>
        </p:blipFill>
        <p:spPr>
          <a:xfrm>
            <a:off x="2825706" y="1022442"/>
            <a:ext cx="952500" cy="1190625"/>
          </a:xfrm>
          <a:prstGeom prst="rect">
            <a:avLst/>
          </a:prstGeom>
        </p:spPr>
      </p:pic>
      <p:sp>
        <p:nvSpPr>
          <p:cNvPr id="6" name="フローチャート: 端子 5">
            <a:extLst>
              <a:ext uri="{FF2B5EF4-FFF2-40B4-BE49-F238E27FC236}">
                <a16:creationId xmlns:a16="http://schemas.microsoft.com/office/drawing/2014/main" id="{1D52BD3D-8B54-4021-B396-8F1DC65E8E5D}"/>
              </a:ext>
            </a:extLst>
          </p:cNvPr>
          <p:cNvSpPr/>
          <p:nvPr/>
        </p:nvSpPr>
        <p:spPr>
          <a:xfrm>
            <a:off x="4027525" y="129544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
        <p:nvSpPr>
          <p:cNvPr id="9" name="正方形/長方形 8">
            <a:extLst>
              <a:ext uri="{FF2B5EF4-FFF2-40B4-BE49-F238E27FC236}">
                <a16:creationId xmlns:a16="http://schemas.microsoft.com/office/drawing/2014/main" id="{2F0936FB-AFA0-4417-A6BB-1E1F58540114}"/>
              </a:ext>
            </a:extLst>
          </p:cNvPr>
          <p:cNvSpPr/>
          <p:nvPr/>
        </p:nvSpPr>
        <p:spPr>
          <a:xfrm>
            <a:off x="139150" y="2278845"/>
            <a:ext cx="8738150" cy="410290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CEB7A54-29BD-427C-9EAE-298DD450AC15}"/>
              </a:ext>
            </a:extLst>
          </p:cNvPr>
          <p:cNvSpPr/>
          <p:nvPr/>
        </p:nvSpPr>
        <p:spPr>
          <a:xfrm>
            <a:off x="266700" y="1616088"/>
            <a:ext cx="2028825" cy="6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mn-ea"/>
              </a:rPr>
              <a:t>リンパ節</a:t>
            </a:r>
          </a:p>
        </p:txBody>
      </p:sp>
      <p:sp>
        <p:nvSpPr>
          <p:cNvPr id="16" name="楕円 15">
            <a:extLst>
              <a:ext uri="{FF2B5EF4-FFF2-40B4-BE49-F238E27FC236}">
                <a16:creationId xmlns:a16="http://schemas.microsoft.com/office/drawing/2014/main" id="{4805D62A-F1E3-4603-8E95-51B699D36A67}"/>
              </a:ext>
            </a:extLst>
          </p:cNvPr>
          <p:cNvSpPr/>
          <p:nvPr/>
        </p:nvSpPr>
        <p:spPr>
          <a:xfrm>
            <a:off x="3276492" y="1616088"/>
            <a:ext cx="291766" cy="2917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端子 31">
            <a:extLst>
              <a:ext uri="{FF2B5EF4-FFF2-40B4-BE49-F238E27FC236}">
                <a16:creationId xmlns:a16="http://schemas.microsoft.com/office/drawing/2014/main" id="{91EA4A2E-28F7-4916-8CCB-0254555F9A38}"/>
              </a:ext>
            </a:extLst>
          </p:cNvPr>
          <p:cNvSpPr/>
          <p:nvPr/>
        </p:nvSpPr>
        <p:spPr>
          <a:xfrm>
            <a:off x="5564169" y="4760742"/>
            <a:ext cx="2895668"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記憶</a:t>
            </a:r>
            <a:r>
              <a:rPr kumimoji="1" lang="en-US" altLang="ja-JP" sz="3200" dirty="0">
                <a:solidFill>
                  <a:schemeClr val="tx1"/>
                </a:solidFill>
                <a:latin typeface="+mn-ea"/>
              </a:rPr>
              <a:t>B</a:t>
            </a:r>
            <a:r>
              <a:rPr kumimoji="1" lang="ja-JP" altLang="en-US" sz="3200" dirty="0">
                <a:solidFill>
                  <a:schemeClr val="tx1"/>
                </a:solidFill>
                <a:latin typeface="+mn-ea"/>
              </a:rPr>
              <a:t>細胞</a:t>
            </a:r>
          </a:p>
        </p:txBody>
      </p:sp>
      <p:sp>
        <p:nvSpPr>
          <p:cNvPr id="28" name="フローチャート: 端子 27">
            <a:extLst>
              <a:ext uri="{FF2B5EF4-FFF2-40B4-BE49-F238E27FC236}">
                <a16:creationId xmlns:a16="http://schemas.microsoft.com/office/drawing/2014/main" id="{C1A6B885-33C7-45B2-A023-0CD4A0B19845}"/>
              </a:ext>
            </a:extLst>
          </p:cNvPr>
          <p:cNvSpPr/>
          <p:nvPr/>
        </p:nvSpPr>
        <p:spPr>
          <a:xfrm>
            <a:off x="5564169" y="3119749"/>
            <a:ext cx="2895668" cy="830997"/>
          </a:xfrm>
          <a:prstGeom prst="flowChartTerminator">
            <a:avLst/>
          </a:prstGeom>
          <a:noFill/>
          <a:ln w="76200">
            <a:solidFill>
              <a:srgbClr val="FF4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記憶</a:t>
            </a:r>
            <a:r>
              <a:rPr kumimoji="1" lang="en-US" altLang="ja-JP" sz="3200" dirty="0">
                <a:solidFill>
                  <a:schemeClr val="tx1"/>
                </a:solidFill>
                <a:latin typeface="+mn-ea"/>
              </a:rPr>
              <a:t>T</a:t>
            </a:r>
            <a:r>
              <a:rPr kumimoji="1" lang="ja-JP" altLang="en-US" sz="3200" dirty="0">
                <a:solidFill>
                  <a:schemeClr val="tx1"/>
                </a:solidFill>
                <a:latin typeface="+mn-ea"/>
              </a:rPr>
              <a:t>細胞</a:t>
            </a:r>
          </a:p>
        </p:txBody>
      </p:sp>
      <p:sp>
        <p:nvSpPr>
          <p:cNvPr id="4" name="矢印: 下 3">
            <a:extLst>
              <a:ext uri="{FF2B5EF4-FFF2-40B4-BE49-F238E27FC236}">
                <a16:creationId xmlns:a16="http://schemas.microsoft.com/office/drawing/2014/main" id="{72379235-D536-4227-9130-1E43FE76E137}"/>
              </a:ext>
            </a:extLst>
          </p:cNvPr>
          <p:cNvSpPr/>
          <p:nvPr/>
        </p:nvSpPr>
        <p:spPr>
          <a:xfrm rot="16200000">
            <a:off x="4457633" y="3891179"/>
            <a:ext cx="713747" cy="507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4CC5BF4-0F39-42B6-B890-4039B8D6EF90}"/>
              </a:ext>
            </a:extLst>
          </p:cNvPr>
          <p:cNvSpPr/>
          <p:nvPr/>
        </p:nvSpPr>
        <p:spPr>
          <a:xfrm>
            <a:off x="5958722" y="2205494"/>
            <a:ext cx="2028825" cy="662757"/>
          </a:xfrm>
          <a:prstGeom prst="rect">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ysClr val="windowText" lastClr="000000"/>
                </a:solidFill>
              </a:rPr>
              <a:t>獲得免疫</a:t>
            </a:r>
          </a:p>
        </p:txBody>
      </p:sp>
      <p:sp>
        <p:nvSpPr>
          <p:cNvPr id="15" name="雲 14">
            <a:extLst>
              <a:ext uri="{FF2B5EF4-FFF2-40B4-BE49-F238E27FC236}">
                <a16:creationId xmlns:a16="http://schemas.microsoft.com/office/drawing/2014/main" id="{C454D339-6AA0-40F4-9E5C-D3CC988F490D}"/>
              </a:ext>
            </a:extLst>
          </p:cNvPr>
          <p:cNvSpPr/>
          <p:nvPr/>
        </p:nvSpPr>
        <p:spPr>
          <a:xfrm>
            <a:off x="239127" y="2501500"/>
            <a:ext cx="4112795" cy="366319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2</a:t>
            </a:r>
            <a:r>
              <a:rPr kumimoji="1" lang="ja-JP" altLang="en-US" sz="2400" dirty="0">
                <a:solidFill>
                  <a:schemeClr val="tx1"/>
                </a:solidFill>
              </a:rPr>
              <a:t>回目以降の異物</a:t>
            </a:r>
            <a:r>
              <a:rPr kumimoji="1" lang="en-US" altLang="ja-JP" sz="2400" dirty="0">
                <a:solidFill>
                  <a:schemeClr val="tx1"/>
                </a:solidFill>
              </a:rPr>
              <a:t>(</a:t>
            </a:r>
            <a:r>
              <a:rPr kumimoji="1" lang="ja-JP" altLang="en-US" sz="2400" dirty="0">
                <a:solidFill>
                  <a:schemeClr val="tx1"/>
                </a:solidFill>
              </a:rPr>
              <a:t>抗原</a:t>
            </a:r>
            <a:r>
              <a:rPr kumimoji="1" lang="en-US" altLang="ja-JP" sz="2400" dirty="0">
                <a:solidFill>
                  <a:schemeClr val="tx1"/>
                </a:solidFill>
              </a:rPr>
              <a:t>)</a:t>
            </a:r>
            <a:r>
              <a:rPr kumimoji="1" lang="ja-JP" altLang="en-US" sz="2400" dirty="0">
                <a:solidFill>
                  <a:schemeClr val="tx1"/>
                </a:solidFill>
              </a:rPr>
              <a:t>の攻撃に備えて抗原の情報を記憶する細胞に変わり、同じ異物が侵入してきたときに備える</a:t>
            </a:r>
          </a:p>
        </p:txBody>
      </p:sp>
    </p:spTree>
    <p:extLst>
      <p:ext uri="{BB962C8B-B14F-4D97-AF65-F5344CB8AC3E}">
        <p14:creationId xmlns:p14="http://schemas.microsoft.com/office/powerpoint/2010/main" val="262384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フローチャート: 端子 15">
            <a:extLst>
              <a:ext uri="{FF2B5EF4-FFF2-40B4-BE49-F238E27FC236}">
                <a16:creationId xmlns:a16="http://schemas.microsoft.com/office/drawing/2014/main" id="{173F8592-54AB-4AD3-8FB4-4A84D53A4953}"/>
              </a:ext>
            </a:extLst>
          </p:cNvPr>
          <p:cNvSpPr/>
          <p:nvPr/>
        </p:nvSpPr>
        <p:spPr>
          <a:xfrm>
            <a:off x="922877" y="1864624"/>
            <a:ext cx="1742410"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T</a:t>
            </a:r>
            <a:r>
              <a:rPr kumimoji="1" lang="ja-JP" altLang="en-US" sz="3200" dirty="0">
                <a:solidFill>
                  <a:schemeClr val="tx1"/>
                </a:solidFill>
                <a:latin typeface="+mn-ea"/>
              </a:rPr>
              <a:t>細胞</a:t>
            </a:r>
          </a:p>
        </p:txBody>
      </p:sp>
      <p:sp>
        <p:nvSpPr>
          <p:cNvPr id="18" name="テキスト ボックス 17">
            <a:extLst>
              <a:ext uri="{FF2B5EF4-FFF2-40B4-BE49-F238E27FC236}">
                <a16:creationId xmlns:a16="http://schemas.microsoft.com/office/drawing/2014/main" id="{711161C1-BCB9-456A-B6B8-2F5B9C8CE931}"/>
              </a:ext>
            </a:extLst>
          </p:cNvPr>
          <p:cNvSpPr txBox="1"/>
          <p:nvPr/>
        </p:nvSpPr>
        <p:spPr>
          <a:xfrm>
            <a:off x="524577" y="4489003"/>
            <a:ext cx="8094846" cy="1569660"/>
          </a:xfrm>
          <a:prstGeom prst="rect">
            <a:avLst/>
          </a:prstGeom>
          <a:noFill/>
        </p:spPr>
        <p:txBody>
          <a:bodyPr wrap="square" rtlCol="0">
            <a:spAutoFit/>
          </a:bodyPr>
          <a:lstStyle/>
          <a:p>
            <a:r>
              <a:rPr kumimoji="1" lang="ja-JP" altLang="en-US" sz="3200" dirty="0"/>
              <a:t>異物などが侵入した部位には、</a:t>
            </a:r>
            <a:endParaRPr kumimoji="1" lang="en-US" altLang="ja-JP" sz="3200" dirty="0"/>
          </a:p>
          <a:p>
            <a:r>
              <a:rPr kumimoji="1" lang="ja-JP" altLang="en-US" sz="3200" dirty="0"/>
              <a:t>さまざまな免疫細胞が集まってきて活動し、その結果、免疫反応が起こる。</a:t>
            </a:r>
          </a:p>
        </p:txBody>
      </p:sp>
      <p:sp>
        <p:nvSpPr>
          <p:cNvPr id="10" name="爆発: 8 pt 9">
            <a:extLst>
              <a:ext uri="{FF2B5EF4-FFF2-40B4-BE49-F238E27FC236}">
                <a16:creationId xmlns:a16="http://schemas.microsoft.com/office/drawing/2014/main" id="{7380A00D-75D2-47D7-843F-684644335A6E}"/>
              </a:ext>
            </a:extLst>
          </p:cNvPr>
          <p:cNvSpPr/>
          <p:nvPr/>
        </p:nvSpPr>
        <p:spPr>
          <a:xfrm>
            <a:off x="3335783" y="2031173"/>
            <a:ext cx="2103170" cy="14755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異物</a:t>
            </a:r>
          </a:p>
        </p:txBody>
      </p:sp>
      <p:pic>
        <p:nvPicPr>
          <p:cNvPr id="11" name="図 10">
            <a:extLst>
              <a:ext uri="{FF2B5EF4-FFF2-40B4-BE49-F238E27FC236}">
                <a16:creationId xmlns:a16="http://schemas.microsoft.com/office/drawing/2014/main" id="{8C65333F-994A-4854-884F-59FCB6C3A84B}"/>
              </a:ext>
            </a:extLst>
          </p:cNvPr>
          <p:cNvPicPr>
            <a:picLocks noChangeAspect="1"/>
          </p:cNvPicPr>
          <p:nvPr/>
        </p:nvPicPr>
        <p:blipFill>
          <a:blip r:embed="rId2"/>
          <a:stretch>
            <a:fillRect/>
          </a:stretch>
        </p:blipFill>
        <p:spPr>
          <a:xfrm flipH="1">
            <a:off x="857250" y="597506"/>
            <a:ext cx="781039" cy="930147"/>
          </a:xfrm>
          <a:prstGeom prst="rect">
            <a:avLst/>
          </a:prstGeom>
        </p:spPr>
      </p:pic>
      <p:pic>
        <p:nvPicPr>
          <p:cNvPr id="12" name="図 11">
            <a:extLst>
              <a:ext uri="{FF2B5EF4-FFF2-40B4-BE49-F238E27FC236}">
                <a16:creationId xmlns:a16="http://schemas.microsoft.com/office/drawing/2014/main" id="{7392F6C6-8D61-459D-B7C3-3A8560200BA6}"/>
              </a:ext>
            </a:extLst>
          </p:cNvPr>
          <p:cNvPicPr>
            <a:picLocks noChangeAspect="1"/>
          </p:cNvPicPr>
          <p:nvPr/>
        </p:nvPicPr>
        <p:blipFill>
          <a:blip r:embed="rId3"/>
          <a:stretch>
            <a:fillRect/>
          </a:stretch>
        </p:blipFill>
        <p:spPr>
          <a:xfrm>
            <a:off x="7395684" y="696656"/>
            <a:ext cx="864631" cy="972710"/>
          </a:xfrm>
          <a:prstGeom prst="rect">
            <a:avLst/>
          </a:prstGeom>
        </p:spPr>
      </p:pic>
      <p:sp>
        <p:nvSpPr>
          <p:cNvPr id="13" name="フローチャート: 端子 12">
            <a:extLst>
              <a:ext uri="{FF2B5EF4-FFF2-40B4-BE49-F238E27FC236}">
                <a16:creationId xmlns:a16="http://schemas.microsoft.com/office/drawing/2014/main" id="{794D80A3-875F-4ABB-91A2-7D0A7433D02D}"/>
              </a:ext>
            </a:extLst>
          </p:cNvPr>
          <p:cNvSpPr/>
          <p:nvPr/>
        </p:nvSpPr>
        <p:spPr>
          <a:xfrm>
            <a:off x="1781175" y="696656"/>
            <a:ext cx="1742410"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好中球</a:t>
            </a:r>
          </a:p>
        </p:txBody>
      </p:sp>
      <p:sp>
        <p:nvSpPr>
          <p:cNvPr id="19" name="フローチャート: 端子 18">
            <a:extLst>
              <a:ext uri="{FF2B5EF4-FFF2-40B4-BE49-F238E27FC236}">
                <a16:creationId xmlns:a16="http://schemas.microsoft.com/office/drawing/2014/main" id="{610B5EC4-337C-4243-BAE9-287B25BEE3D2}"/>
              </a:ext>
            </a:extLst>
          </p:cNvPr>
          <p:cNvSpPr/>
          <p:nvPr/>
        </p:nvSpPr>
        <p:spPr>
          <a:xfrm>
            <a:off x="3988760" y="758318"/>
            <a:ext cx="337406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マクロファージ</a:t>
            </a:r>
          </a:p>
        </p:txBody>
      </p:sp>
      <p:pic>
        <p:nvPicPr>
          <p:cNvPr id="20" name="図 19">
            <a:extLst>
              <a:ext uri="{FF2B5EF4-FFF2-40B4-BE49-F238E27FC236}">
                <a16:creationId xmlns:a16="http://schemas.microsoft.com/office/drawing/2014/main" id="{698866C9-1103-4842-BA5E-AF57B2B87BE6}"/>
              </a:ext>
            </a:extLst>
          </p:cNvPr>
          <p:cNvPicPr>
            <a:picLocks noChangeAspect="1"/>
          </p:cNvPicPr>
          <p:nvPr/>
        </p:nvPicPr>
        <p:blipFill>
          <a:blip r:embed="rId4"/>
          <a:stretch>
            <a:fillRect/>
          </a:stretch>
        </p:blipFill>
        <p:spPr>
          <a:xfrm>
            <a:off x="2744824" y="2075980"/>
            <a:ext cx="590959" cy="624409"/>
          </a:xfrm>
          <a:prstGeom prst="rect">
            <a:avLst/>
          </a:prstGeom>
        </p:spPr>
      </p:pic>
      <p:pic>
        <p:nvPicPr>
          <p:cNvPr id="21" name="図 20">
            <a:extLst>
              <a:ext uri="{FF2B5EF4-FFF2-40B4-BE49-F238E27FC236}">
                <a16:creationId xmlns:a16="http://schemas.microsoft.com/office/drawing/2014/main" id="{99DAF0B4-F8C8-4224-A330-5CFE606EECC0}"/>
              </a:ext>
            </a:extLst>
          </p:cNvPr>
          <p:cNvPicPr>
            <a:picLocks noChangeAspect="1"/>
          </p:cNvPicPr>
          <p:nvPr/>
        </p:nvPicPr>
        <p:blipFill>
          <a:blip r:embed="rId5"/>
          <a:stretch>
            <a:fillRect/>
          </a:stretch>
        </p:blipFill>
        <p:spPr>
          <a:xfrm>
            <a:off x="376220" y="2662874"/>
            <a:ext cx="600054" cy="693813"/>
          </a:xfrm>
          <a:prstGeom prst="rect">
            <a:avLst/>
          </a:prstGeom>
        </p:spPr>
      </p:pic>
      <p:pic>
        <p:nvPicPr>
          <p:cNvPr id="22" name="図 21">
            <a:extLst>
              <a:ext uri="{FF2B5EF4-FFF2-40B4-BE49-F238E27FC236}">
                <a16:creationId xmlns:a16="http://schemas.microsoft.com/office/drawing/2014/main" id="{CE28C718-5983-4E72-9DA1-CA817FD06C9E}"/>
              </a:ext>
            </a:extLst>
          </p:cNvPr>
          <p:cNvPicPr>
            <a:picLocks noChangeAspect="1"/>
          </p:cNvPicPr>
          <p:nvPr/>
        </p:nvPicPr>
        <p:blipFill>
          <a:blip r:embed="rId6"/>
          <a:stretch>
            <a:fillRect/>
          </a:stretch>
        </p:blipFill>
        <p:spPr>
          <a:xfrm>
            <a:off x="5464627" y="1730241"/>
            <a:ext cx="952500" cy="1190625"/>
          </a:xfrm>
          <a:prstGeom prst="rect">
            <a:avLst/>
          </a:prstGeom>
        </p:spPr>
      </p:pic>
      <p:sp>
        <p:nvSpPr>
          <p:cNvPr id="23" name="フローチャート: 端子 22">
            <a:extLst>
              <a:ext uri="{FF2B5EF4-FFF2-40B4-BE49-F238E27FC236}">
                <a16:creationId xmlns:a16="http://schemas.microsoft.com/office/drawing/2014/main" id="{105BD1BC-101A-46FC-A995-38FBD55667E2}"/>
              </a:ext>
            </a:extLst>
          </p:cNvPr>
          <p:cNvSpPr/>
          <p:nvPr/>
        </p:nvSpPr>
        <p:spPr>
          <a:xfrm>
            <a:off x="6417127" y="2031070"/>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pic>
        <p:nvPicPr>
          <p:cNvPr id="24" name="図 23">
            <a:extLst>
              <a:ext uri="{FF2B5EF4-FFF2-40B4-BE49-F238E27FC236}">
                <a16:creationId xmlns:a16="http://schemas.microsoft.com/office/drawing/2014/main" id="{52F94EE1-0E72-42F3-BF4E-A04E89208F8D}"/>
              </a:ext>
            </a:extLst>
          </p:cNvPr>
          <p:cNvPicPr>
            <a:picLocks noChangeAspect="1"/>
          </p:cNvPicPr>
          <p:nvPr/>
        </p:nvPicPr>
        <p:blipFill>
          <a:blip r:embed="rId7"/>
          <a:stretch>
            <a:fillRect/>
          </a:stretch>
        </p:blipFill>
        <p:spPr>
          <a:xfrm>
            <a:off x="7578804" y="3162896"/>
            <a:ext cx="1040619" cy="1081588"/>
          </a:xfrm>
          <a:prstGeom prst="rect">
            <a:avLst/>
          </a:prstGeom>
        </p:spPr>
      </p:pic>
      <p:sp>
        <p:nvSpPr>
          <p:cNvPr id="25" name="フローチャート: 端子 24">
            <a:extLst>
              <a:ext uri="{FF2B5EF4-FFF2-40B4-BE49-F238E27FC236}">
                <a16:creationId xmlns:a16="http://schemas.microsoft.com/office/drawing/2014/main" id="{97E75C11-A3F7-4A38-A7E3-2E14C95DEE18}"/>
              </a:ext>
            </a:extLst>
          </p:cNvPr>
          <p:cNvSpPr/>
          <p:nvPr/>
        </p:nvSpPr>
        <p:spPr>
          <a:xfrm>
            <a:off x="5438953" y="3179198"/>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NK</a:t>
            </a:r>
            <a:r>
              <a:rPr kumimoji="1" lang="ja-JP" altLang="en-US" sz="3200" dirty="0">
                <a:solidFill>
                  <a:schemeClr val="tx1"/>
                </a:solidFill>
                <a:latin typeface="+mn-ea"/>
              </a:rPr>
              <a:t>細胞</a:t>
            </a:r>
          </a:p>
        </p:txBody>
      </p:sp>
      <p:pic>
        <p:nvPicPr>
          <p:cNvPr id="26" name="図 25">
            <a:extLst>
              <a:ext uri="{FF2B5EF4-FFF2-40B4-BE49-F238E27FC236}">
                <a16:creationId xmlns:a16="http://schemas.microsoft.com/office/drawing/2014/main" id="{6362BE83-40BC-4CA0-8EC4-938268B331EC}"/>
              </a:ext>
            </a:extLst>
          </p:cNvPr>
          <p:cNvPicPr>
            <a:picLocks noChangeAspect="1"/>
          </p:cNvPicPr>
          <p:nvPr/>
        </p:nvPicPr>
        <p:blipFill>
          <a:blip r:embed="rId8"/>
          <a:stretch>
            <a:fillRect/>
          </a:stretch>
        </p:blipFill>
        <p:spPr>
          <a:xfrm flipH="1">
            <a:off x="3116125" y="3176605"/>
            <a:ext cx="658901" cy="778702"/>
          </a:xfrm>
          <a:prstGeom prst="rect">
            <a:avLst/>
          </a:prstGeom>
        </p:spPr>
      </p:pic>
      <p:sp>
        <p:nvSpPr>
          <p:cNvPr id="27" name="フローチャート: 端子 26">
            <a:extLst>
              <a:ext uri="{FF2B5EF4-FFF2-40B4-BE49-F238E27FC236}">
                <a16:creationId xmlns:a16="http://schemas.microsoft.com/office/drawing/2014/main" id="{5285D932-A1CA-488E-8361-E2AE75F43D10}"/>
              </a:ext>
            </a:extLst>
          </p:cNvPr>
          <p:cNvSpPr/>
          <p:nvPr/>
        </p:nvSpPr>
        <p:spPr>
          <a:xfrm>
            <a:off x="1122274" y="3229317"/>
            <a:ext cx="1847851"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B</a:t>
            </a:r>
            <a:r>
              <a:rPr kumimoji="1" lang="ja-JP" altLang="en-US" sz="3200" dirty="0">
                <a:solidFill>
                  <a:schemeClr val="tx1"/>
                </a:solidFill>
                <a:latin typeface="+mn-ea"/>
              </a:rPr>
              <a:t>細胞</a:t>
            </a:r>
          </a:p>
        </p:txBody>
      </p:sp>
    </p:spTree>
    <p:extLst>
      <p:ext uri="{BB962C8B-B14F-4D97-AF65-F5344CB8AC3E}">
        <p14:creationId xmlns:p14="http://schemas.microsoft.com/office/powerpoint/2010/main" val="144328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端子 5">
            <a:extLst>
              <a:ext uri="{FF2B5EF4-FFF2-40B4-BE49-F238E27FC236}">
                <a16:creationId xmlns:a16="http://schemas.microsoft.com/office/drawing/2014/main" id="{A03D42EC-B564-4D6E-82A3-34D11A0709CC}"/>
              </a:ext>
            </a:extLst>
          </p:cNvPr>
          <p:cNvSpPr/>
          <p:nvPr/>
        </p:nvSpPr>
        <p:spPr>
          <a:xfrm>
            <a:off x="3272806" y="1027403"/>
            <a:ext cx="2232627"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免疫</a:t>
            </a:r>
            <a:endParaRPr kumimoji="1" lang="ja-JP" altLang="en-US" sz="2000" dirty="0">
              <a:solidFill>
                <a:schemeClr val="tx1"/>
              </a:solidFill>
              <a:latin typeface="+mn-ea"/>
            </a:endParaRPr>
          </a:p>
        </p:txBody>
      </p:sp>
      <p:sp>
        <p:nvSpPr>
          <p:cNvPr id="7" name="思考の吹き出し: 雲形 6">
            <a:extLst>
              <a:ext uri="{FF2B5EF4-FFF2-40B4-BE49-F238E27FC236}">
                <a16:creationId xmlns:a16="http://schemas.microsoft.com/office/drawing/2014/main" id="{78EA9198-8022-4A56-9F7D-B6B50F5ABE78}"/>
              </a:ext>
            </a:extLst>
          </p:cNvPr>
          <p:cNvSpPr/>
          <p:nvPr/>
        </p:nvSpPr>
        <p:spPr>
          <a:xfrm>
            <a:off x="106315" y="250257"/>
            <a:ext cx="3330342" cy="1272077"/>
          </a:xfrm>
          <a:prstGeom prst="cloudCallout">
            <a:avLst>
              <a:gd name="adj1" fmla="val 40758"/>
              <a:gd name="adj2" fmla="val 666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a:solidFill>
                  <a:schemeClr val="tx1"/>
                </a:solidFill>
              </a:rPr>
              <a:t>働きすぎると</a:t>
            </a:r>
          </a:p>
        </p:txBody>
      </p:sp>
      <p:sp>
        <p:nvSpPr>
          <p:cNvPr id="8" name="フローチャート: 端子 7">
            <a:extLst>
              <a:ext uri="{FF2B5EF4-FFF2-40B4-BE49-F238E27FC236}">
                <a16:creationId xmlns:a16="http://schemas.microsoft.com/office/drawing/2014/main" id="{A4E6488C-DD25-4C18-B134-87014798EB43}"/>
              </a:ext>
            </a:extLst>
          </p:cNvPr>
          <p:cNvSpPr/>
          <p:nvPr/>
        </p:nvSpPr>
        <p:spPr>
          <a:xfrm>
            <a:off x="3060942" y="3932627"/>
            <a:ext cx="2656354"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自分の細胞</a:t>
            </a:r>
            <a:endParaRPr kumimoji="1" lang="ja-JP" altLang="en-US" sz="2000" dirty="0">
              <a:solidFill>
                <a:schemeClr val="tx1"/>
              </a:solidFill>
              <a:latin typeface="+mn-ea"/>
            </a:endParaRPr>
          </a:p>
        </p:txBody>
      </p:sp>
    </p:spTree>
    <p:extLst>
      <p:ext uri="{BB962C8B-B14F-4D97-AF65-F5344CB8AC3E}">
        <p14:creationId xmlns:p14="http://schemas.microsoft.com/office/powerpoint/2010/main" val="1405532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端子 2">
            <a:extLst>
              <a:ext uri="{FF2B5EF4-FFF2-40B4-BE49-F238E27FC236}">
                <a16:creationId xmlns:a16="http://schemas.microsoft.com/office/drawing/2014/main" id="{291EE45B-95AE-427A-93C8-F2421E1F46DB}"/>
              </a:ext>
            </a:extLst>
          </p:cNvPr>
          <p:cNvSpPr/>
          <p:nvPr/>
        </p:nvSpPr>
        <p:spPr>
          <a:xfrm>
            <a:off x="3272806" y="1027403"/>
            <a:ext cx="2232627"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免疫</a:t>
            </a:r>
            <a:endParaRPr kumimoji="1" lang="ja-JP" altLang="en-US" sz="2000" dirty="0">
              <a:solidFill>
                <a:schemeClr val="tx1"/>
              </a:solidFill>
              <a:latin typeface="+mn-ea"/>
            </a:endParaRPr>
          </a:p>
        </p:txBody>
      </p:sp>
      <p:sp>
        <p:nvSpPr>
          <p:cNvPr id="4" name="思考の吹き出し: 雲形 3">
            <a:extLst>
              <a:ext uri="{FF2B5EF4-FFF2-40B4-BE49-F238E27FC236}">
                <a16:creationId xmlns:a16="http://schemas.microsoft.com/office/drawing/2014/main" id="{35FEC16A-0795-49B3-8380-000CFDD62FF0}"/>
              </a:ext>
            </a:extLst>
          </p:cNvPr>
          <p:cNvSpPr/>
          <p:nvPr/>
        </p:nvSpPr>
        <p:spPr>
          <a:xfrm>
            <a:off x="106315" y="250257"/>
            <a:ext cx="3330342" cy="1272077"/>
          </a:xfrm>
          <a:prstGeom prst="cloudCallout">
            <a:avLst>
              <a:gd name="adj1" fmla="val 40758"/>
              <a:gd name="adj2" fmla="val 666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a:solidFill>
                  <a:schemeClr val="tx1"/>
                </a:solidFill>
              </a:rPr>
              <a:t>働きすぎると</a:t>
            </a:r>
          </a:p>
        </p:txBody>
      </p:sp>
      <p:sp>
        <p:nvSpPr>
          <p:cNvPr id="5" name="思考の吹き出し: 雲形 4">
            <a:extLst>
              <a:ext uri="{FF2B5EF4-FFF2-40B4-BE49-F238E27FC236}">
                <a16:creationId xmlns:a16="http://schemas.microsoft.com/office/drawing/2014/main" id="{326F56B8-F59C-4B25-B64B-579789E8760F}"/>
              </a:ext>
            </a:extLst>
          </p:cNvPr>
          <p:cNvSpPr/>
          <p:nvPr/>
        </p:nvSpPr>
        <p:spPr>
          <a:xfrm>
            <a:off x="5582215" y="1252383"/>
            <a:ext cx="3330341" cy="1783103"/>
          </a:xfrm>
          <a:prstGeom prst="cloudCallout">
            <a:avLst>
              <a:gd name="adj1" fmla="val -53830"/>
              <a:gd name="adj2" fmla="val 453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a:solidFill>
                  <a:schemeClr val="tx1"/>
                </a:solidFill>
              </a:rPr>
              <a:t>自分の細胞を攻撃することがある</a:t>
            </a:r>
          </a:p>
        </p:txBody>
      </p:sp>
      <p:sp>
        <p:nvSpPr>
          <p:cNvPr id="6" name="フローチャート: 端子 5">
            <a:extLst>
              <a:ext uri="{FF2B5EF4-FFF2-40B4-BE49-F238E27FC236}">
                <a16:creationId xmlns:a16="http://schemas.microsoft.com/office/drawing/2014/main" id="{3B7936F6-4D16-4DC6-BBFE-448830C6CF02}"/>
              </a:ext>
            </a:extLst>
          </p:cNvPr>
          <p:cNvSpPr/>
          <p:nvPr/>
        </p:nvSpPr>
        <p:spPr>
          <a:xfrm>
            <a:off x="3060942" y="3932627"/>
            <a:ext cx="2656354"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自分の細胞</a:t>
            </a:r>
            <a:endParaRPr kumimoji="1" lang="ja-JP" altLang="en-US" sz="2000" dirty="0">
              <a:solidFill>
                <a:schemeClr val="tx1"/>
              </a:solidFill>
              <a:latin typeface="+mn-ea"/>
            </a:endParaRPr>
          </a:p>
        </p:txBody>
      </p:sp>
      <p:sp>
        <p:nvSpPr>
          <p:cNvPr id="7" name="矢印: 下 6">
            <a:extLst>
              <a:ext uri="{FF2B5EF4-FFF2-40B4-BE49-F238E27FC236}">
                <a16:creationId xmlns:a16="http://schemas.microsoft.com/office/drawing/2014/main" id="{30F8D505-BF01-46B1-A237-3156639909CD}"/>
              </a:ext>
            </a:extLst>
          </p:cNvPr>
          <p:cNvSpPr/>
          <p:nvPr/>
        </p:nvSpPr>
        <p:spPr>
          <a:xfrm>
            <a:off x="4022296" y="2559025"/>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843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端子 2">
            <a:extLst>
              <a:ext uri="{FF2B5EF4-FFF2-40B4-BE49-F238E27FC236}">
                <a16:creationId xmlns:a16="http://schemas.microsoft.com/office/drawing/2014/main" id="{291EE45B-95AE-427A-93C8-F2421E1F46DB}"/>
              </a:ext>
            </a:extLst>
          </p:cNvPr>
          <p:cNvSpPr/>
          <p:nvPr/>
        </p:nvSpPr>
        <p:spPr>
          <a:xfrm>
            <a:off x="3272806" y="1027403"/>
            <a:ext cx="2232627"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免疫</a:t>
            </a:r>
            <a:endParaRPr kumimoji="1" lang="ja-JP" altLang="en-US" sz="2000" dirty="0">
              <a:solidFill>
                <a:schemeClr val="tx1"/>
              </a:solidFill>
              <a:latin typeface="+mn-ea"/>
            </a:endParaRPr>
          </a:p>
        </p:txBody>
      </p:sp>
      <p:sp>
        <p:nvSpPr>
          <p:cNvPr id="6" name="フローチャート: 端子 5">
            <a:extLst>
              <a:ext uri="{FF2B5EF4-FFF2-40B4-BE49-F238E27FC236}">
                <a16:creationId xmlns:a16="http://schemas.microsoft.com/office/drawing/2014/main" id="{3B7936F6-4D16-4DC6-BBFE-448830C6CF02}"/>
              </a:ext>
            </a:extLst>
          </p:cNvPr>
          <p:cNvSpPr/>
          <p:nvPr/>
        </p:nvSpPr>
        <p:spPr>
          <a:xfrm>
            <a:off x="3060942" y="3932627"/>
            <a:ext cx="2656354"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自分の細胞</a:t>
            </a:r>
            <a:endParaRPr kumimoji="1" lang="ja-JP" altLang="en-US" sz="2000" dirty="0">
              <a:solidFill>
                <a:schemeClr val="tx1"/>
              </a:solidFill>
              <a:latin typeface="+mn-ea"/>
            </a:endParaRPr>
          </a:p>
        </p:txBody>
      </p:sp>
      <p:sp>
        <p:nvSpPr>
          <p:cNvPr id="7" name="矢印: 下 6">
            <a:extLst>
              <a:ext uri="{FF2B5EF4-FFF2-40B4-BE49-F238E27FC236}">
                <a16:creationId xmlns:a16="http://schemas.microsoft.com/office/drawing/2014/main" id="{30F8D505-BF01-46B1-A237-3156639909CD}"/>
              </a:ext>
            </a:extLst>
          </p:cNvPr>
          <p:cNvSpPr/>
          <p:nvPr/>
        </p:nvSpPr>
        <p:spPr>
          <a:xfrm>
            <a:off x="4022296" y="2559025"/>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端子 7">
            <a:extLst>
              <a:ext uri="{FF2B5EF4-FFF2-40B4-BE49-F238E27FC236}">
                <a16:creationId xmlns:a16="http://schemas.microsoft.com/office/drawing/2014/main" id="{151D64DF-1429-41A3-8156-568183E180C8}"/>
              </a:ext>
            </a:extLst>
          </p:cNvPr>
          <p:cNvSpPr/>
          <p:nvPr/>
        </p:nvSpPr>
        <p:spPr>
          <a:xfrm>
            <a:off x="231444" y="2652477"/>
            <a:ext cx="3427004" cy="830997"/>
          </a:xfrm>
          <a:prstGeom prst="flowChartTerminator">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制御性</a:t>
            </a:r>
            <a:r>
              <a:rPr kumimoji="1" lang="en-US" altLang="ja-JP" sz="3200" dirty="0">
                <a:solidFill>
                  <a:schemeClr val="tx1"/>
                </a:solidFill>
                <a:latin typeface="+mn-ea"/>
              </a:rPr>
              <a:t>T</a:t>
            </a:r>
            <a:r>
              <a:rPr kumimoji="1" lang="ja-JP" altLang="en-US" sz="3200" dirty="0">
                <a:solidFill>
                  <a:schemeClr val="tx1"/>
                </a:solidFill>
                <a:latin typeface="+mn-ea"/>
              </a:rPr>
              <a:t>細胞</a:t>
            </a:r>
            <a:r>
              <a:rPr kumimoji="1" lang="ja-JP" altLang="en-US" sz="2400" dirty="0">
                <a:solidFill>
                  <a:schemeClr val="tx1"/>
                </a:solidFill>
                <a:latin typeface="+mn-ea"/>
              </a:rPr>
              <a:t>など</a:t>
            </a:r>
          </a:p>
        </p:txBody>
      </p:sp>
      <p:cxnSp>
        <p:nvCxnSpPr>
          <p:cNvPr id="9" name="直線矢印コネクタ 8">
            <a:extLst>
              <a:ext uri="{FF2B5EF4-FFF2-40B4-BE49-F238E27FC236}">
                <a16:creationId xmlns:a16="http://schemas.microsoft.com/office/drawing/2014/main" id="{3225685C-96CF-44C3-9E25-FC326710502A}"/>
              </a:ext>
            </a:extLst>
          </p:cNvPr>
          <p:cNvCxnSpPr/>
          <p:nvPr/>
        </p:nvCxnSpPr>
        <p:spPr>
          <a:xfrm flipV="1">
            <a:off x="2502568" y="1858400"/>
            <a:ext cx="770238" cy="586417"/>
          </a:xfrm>
          <a:prstGeom prst="straightConnector1">
            <a:avLst/>
          </a:prstGeom>
          <a:ln w="889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CDFCA22-596F-463E-A649-066BA3BA5169}"/>
              </a:ext>
            </a:extLst>
          </p:cNvPr>
          <p:cNvSpPr txBox="1"/>
          <p:nvPr/>
        </p:nvSpPr>
        <p:spPr>
          <a:xfrm>
            <a:off x="981885" y="1671485"/>
            <a:ext cx="1905802" cy="584775"/>
          </a:xfrm>
          <a:prstGeom prst="rect">
            <a:avLst/>
          </a:prstGeom>
          <a:noFill/>
        </p:spPr>
        <p:txBody>
          <a:bodyPr wrap="square" rtlCol="0">
            <a:spAutoFit/>
          </a:bodyPr>
          <a:lstStyle/>
          <a:p>
            <a:r>
              <a:rPr kumimoji="1" lang="ja-JP" altLang="en-US" sz="3200" dirty="0"/>
              <a:t>ブレーキ</a:t>
            </a:r>
          </a:p>
        </p:txBody>
      </p:sp>
    </p:spTree>
    <p:extLst>
      <p:ext uri="{BB962C8B-B14F-4D97-AF65-F5344CB8AC3E}">
        <p14:creationId xmlns:p14="http://schemas.microsoft.com/office/powerpoint/2010/main" val="240463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端子 2">
            <a:extLst>
              <a:ext uri="{FF2B5EF4-FFF2-40B4-BE49-F238E27FC236}">
                <a16:creationId xmlns:a16="http://schemas.microsoft.com/office/drawing/2014/main" id="{291EE45B-95AE-427A-93C8-F2421E1F46DB}"/>
              </a:ext>
            </a:extLst>
          </p:cNvPr>
          <p:cNvSpPr/>
          <p:nvPr/>
        </p:nvSpPr>
        <p:spPr>
          <a:xfrm>
            <a:off x="3272806" y="1027403"/>
            <a:ext cx="2232627"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免疫</a:t>
            </a:r>
            <a:endParaRPr kumimoji="1" lang="ja-JP" altLang="en-US" sz="2000" dirty="0">
              <a:solidFill>
                <a:schemeClr val="tx1"/>
              </a:solidFill>
              <a:latin typeface="+mn-ea"/>
            </a:endParaRPr>
          </a:p>
        </p:txBody>
      </p:sp>
      <p:sp>
        <p:nvSpPr>
          <p:cNvPr id="6" name="フローチャート: 端子 5">
            <a:extLst>
              <a:ext uri="{FF2B5EF4-FFF2-40B4-BE49-F238E27FC236}">
                <a16:creationId xmlns:a16="http://schemas.microsoft.com/office/drawing/2014/main" id="{3B7936F6-4D16-4DC6-BBFE-448830C6CF02}"/>
              </a:ext>
            </a:extLst>
          </p:cNvPr>
          <p:cNvSpPr/>
          <p:nvPr/>
        </p:nvSpPr>
        <p:spPr>
          <a:xfrm>
            <a:off x="3060942" y="3932627"/>
            <a:ext cx="2656354"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自分の細胞</a:t>
            </a:r>
            <a:endParaRPr kumimoji="1" lang="ja-JP" altLang="en-US" sz="2000" dirty="0">
              <a:solidFill>
                <a:schemeClr val="tx1"/>
              </a:solidFill>
              <a:latin typeface="+mn-ea"/>
            </a:endParaRPr>
          </a:p>
        </p:txBody>
      </p:sp>
      <p:sp>
        <p:nvSpPr>
          <p:cNvPr id="7" name="矢印: 下 6">
            <a:extLst>
              <a:ext uri="{FF2B5EF4-FFF2-40B4-BE49-F238E27FC236}">
                <a16:creationId xmlns:a16="http://schemas.microsoft.com/office/drawing/2014/main" id="{30F8D505-BF01-46B1-A237-3156639909CD}"/>
              </a:ext>
            </a:extLst>
          </p:cNvPr>
          <p:cNvSpPr/>
          <p:nvPr/>
        </p:nvSpPr>
        <p:spPr>
          <a:xfrm>
            <a:off x="4022296" y="2559025"/>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端子 7">
            <a:extLst>
              <a:ext uri="{FF2B5EF4-FFF2-40B4-BE49-F238E27FC236}">
                <a16:creationId xmlns:a16="http://schemas.microsoft.com/office/drawing/2014/main" id="{151D64DF-1429-41A3-8156-568183E180C8}"/>
              </a:ext>
            </a:extLst>
          </p:cNvPr>
          <p:cNvSpPr/>
          <p:nvPr/>
        </p:nvSpPr>
        <p:spPr>
          <a:xfrm>
            <a:off x="231444" y="2652477"/>
            <a:ext cx="3427004" cy="830997"/>
          </a:xfrm>
          <a:prstGeom prst="flowChartTerminator">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制御性</a:t>
            </a:r>
            <a:r>
              <a:rPr kumimoji="1" lang="en-US" altLang="ja-JP" sz="3200" dirty="0">
                <a:solidFill>
                  <a:schemeClr val="tx1"/>
                </a:solidFill>
                <a:latin typeface="+mn-ea"/>
              </a:rPr>
              <a:t>T</a:t>
            </a:r>
            <a:r>
              <a:rPr kumimoji="1" lang="ja-JP" altLang="en-US" sz="3200" dirty="0">
                <a:solidFill>
                  <a:schemeClr val="tx1"/>
                </a:solidFill>
                <a:latin typeface="+mn-ea"/>
              </a:rPr>
              <a:t>細胞</a:t>
            </a:r>
            <a:r>
              <a:rPr kumimoji="1" lang="ja-JP" altLang="en-US" sz="2400" dirty="0">
                <a:solidFill>
                  <a:schemeClr val="tx1"/>
                </a:solidFill>
                <a:latin typeface="+mn-ea"/>
              </a:rPr>
              <a:t>など</a:t>
            </a:r>
          </a:p>
        </p:txBody>
      </p:sp>
      <p:cxnSp>
        <p:nvCxnSpPr>
          <p:cNvPr id="9" name="直線矢印コネクタ 8">
            <a:extLst>
              <a:ext uri="{FF2B5EF4-FFF2-40B4-BE49-F238E27FC236}">
                <a16:creationId xmlns:a16="http://schemas.microsoft.com/office/drawing/2014/main" id="{3225685C-96CF-44C3-9E25-FC326710502A}"/>
              </a:ext>
            </a:extLst>
          </p:cNvPr>
          <p:cNvCxnSpPr/>
          <p:nvPr/>
        </p:nvCxnSpPr>
        <p:spPr>
          <a:xfrm flipV="1">
            <a:off x="2502568" y="1858400"/>
            <a:ext cx="770238" cy="586417"/>
          </a:xfrm>
          <a:prstGeom prst="straightConnector1">
            <a:avLst/>
          </a:prstGeom>
          <a:ln w="889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CDFCA22-596F-463E-A649-066BA3BA5169}"/>
              </a:ext>
            </a:extLst>
          </p:cNvPr>
          <p:cNvSpPr txBox="1"/>
          <p:nvPr/>
        </p:nvSpPr>
        <p:spPr>
          <a:xfrm>
            <a:off x="981885" y="1671485"/>
            <a:ext cx="1905802" cy="584775"/>
          </a:xfrm>
          <a:prstGeom prst="rect">
            <a:avLst/>
          </a:prstGeom>
          <a:noFill/>
        </p:spPr>
        <p:txBody>
          <a:bodyPr wrap="square" rtlCol="0">
            <a:spAutoFit/>
          </a:bodyPr>
          <a:lstStyle/>
          <a:p>
            <a:r>
              <a:rPr kumimoji="1" lang="ja-JP" altLang="en-US" sz="3200" dirty="0"/>
              <a:t>ブレーキ</a:t>
            </a:r>
          </a:p>
        </p:txBody>
      </p:sp>
      <p:sp>
        <p:nvSpPr>
          <p:cNvPr id="11" name="思考の吹き出し: 雲形 10">
            <a:extLst>
              <a:ext uri="{FF2B5EF4-FFF2-40B4-BE49-F238E27FC236}">
                <a16:creationId xmlns:a16="http://schemas.microsoft.com/office/drawing/2014/main" id="{E9334B13-BCEC-488E-A6ED-0ED3404D0912}"/>
              </a:ext>
            </a:extLst>
          </p:cNvPr>
          <p:cNvSpPr/>
          <p:nvPr/>
        </p:nvSpPr>
        <p:spPr>
          <a:xfrm>
            <a:off x="4966636" y="1371028"/>
            <a:ext cx="4061861" cy="2838677"/>
          </a:xfrm>
          <a:prstGeom prst="cloudCallout">
            <a:avLst>
              <a:gd name="adj1" fmla="val -36740"/>
              <a:gd name="adj2" fmla="val -612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a:solidFill>
                  <a:schemeClr val="tx1"/>
                </a:solidFill>
              </a:rPr>
              <a:t>異物の処理後に</a:t>
            </a:r>
            <a:endParaRPr kumimoji="1" lang="en-US" altLang="ja-JP" sz="2600" dirty="0">
              <a:solidFill>
                <a:schemeClr val="tx1"/>
              </a:solidFill>
            </a:endParaRPr>
          </a:p>
          <a:p>
            <a:pPr algn="ctr"/>
            <a:r>
              <a:rPr kumimoji="1" lang="ja-JP" altLang="en-US" sz="2600" dirty="0">
                <a:solidFill>
                  <a:schemeClr val="tx1"/>
                </a:solidFill>
              </a:rPr>
              <a:t>活性化した免疫にブレーキをか</a:t>
            </a:r>
          </a:p>
          <a:p>
            <a:pPr algn="ctr"/>
            <a:r>
              <a:rPr kumimoji="1" lang="ja-JP" altLang="en-US" sz="2600" dirty="0">
                <a:solidFill>
                  <a:schemeClr val="tx1"/>
                </a:solidFill>
              </a:rPr>
              <a:t>けるシステムが備えられている</a:t>
            </a:r>
          </a:p>
        </p:txBody>
      </p:sp>
    </p:spTree>
    <p:extLst>
      <p:ext uri="{BB962C8B-B14F-4D97-AF65-F5344CB8AC3E}">
        <p14:creationId xmlns:p14="http://schemas.microsoft.com/office/powerpoint/2010/main" val="1680586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免疫を担当する白血球が二段構えでがん細胞と闘う</a:t>
            </a:r>
          </a:p>
          <a:p>
            <a:pPr marL="457200" indent="-457200">
              <a:lnSpc>
                <a:spcPct val="150000"/>
              </a:lnSpc>
              <a:buClr>
                <a:schemeClr val="accent4"/>
              </a:buClr>
              <a:buFont typeface="Arial" panose="020B0604020202020204" pitchFamily="34" charset="0"/>
              <a:buChar char="•"/>
            </a:pPr>
            <a:r>
              <a:rPr kumimoji="1" lang="ja-JP" altLang="en-US" sz="2800" dirty="0"/>
              <a:t>免疫療法や薬物療法の効果を左右する、がんの遺伝子、体質や環境因子</a:t>
            </a:r>
            <a:endParaRPr kumimoji="1" lang="en-US" altLang="ja-JP" sz="2800" dirty="0"/>
          </a:p>
          <a:p>
            <a:pPr marL="457200" indent="-457200">
              <a:lnSpc>
                <a:spcPct val="150000"/>
              </a:lnSpc>
              <a:buClr>
                <a:schemeClr val="accent4"/>
              </a:buClr>
              <a:buFont typeface="Arial" panose="020B0604020202020204" pitchFamily="34" charset="0"/>
              <a:buChar char="•"/>
            </a:pPr>
            <a:r>
              <a:rPr kumimoji="1" lang="ja-JP" altLang="en-US" sz="2800" dirty="0">
                <a:solidFill>
                  <a:schemeClr val="bg2"/>
                </a:solidFill>
              </a:rPr>
              <a:t>がん細胞は免疫から逃れるために免疫のブレーキ機構を悪用して増殖する</a:t>
            </a:r>
            <a:endParaRPr kumimoji="1" lang="ja-JP" altLang="en-US" sz="2800" dirty="0"/>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免疫の仕組みと、免疫から逃れようとするがんの働き</a:t>
            </a:r>
          </a:p>
        </p:txBody>
      </p:sp>
    </p:spTree>
    <p:extLst>
      <p:ext uri="{BB962C8B-B14F-4D97-AF65-F5344CB8AC3E}">
        <p14:creationId xmlns:p14="http://schemas.microsoft.com/office/powerpoint/2010/main" val="154534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ACF99-56F6-4789-AE3F-3B6A08F940F5}"/>
              </a:ext>
            </a:extLst>
          </p:cNvPr>
          <p:cNvSpPr>
            <a:spLocks noGrp="1"/>
          </p:cNvSpPr>
          <p:nvPr>
            <p:ph type="title"/>
          </p:nvPr>
        </p:nvSpPr>
        <p:spPr>
          <a:xfrm>
            <a:off x="628650" y="245857"/>
            <a:ext cx="7886700" cy="1233085"/>
          </a:xfrm>
        </p:spPr>
        <p:txBody>
          <a:bodyPr>
            <a:normAutofit/>
          </a:bodyPr>
          <a:lstStyle/>
          <a:p>
            <a:pPr algn="ctr"/>
            <a:r>
              <a:rPr kumimoji="1" lang="ja-JP" altLang="en-US" sz="3200" b="1" dirty="0">
                <a:latin typeface="+mn-ea"/>
                <a:ea typeface="+mn-ea"/>
              </a:rPr>
              <a:t>もっと知ってほしいがん免疫療法のこと</a:t>
            </a:r>
          </a:p>
        </p:txBody>
      </p:sp>
      <p:sp>
        <p:nvSpPr>
          <p:cNvPr id="3" name="テキスト ボックス 2">
            <a:extLst>
              <a:ext uri="{FF2B5EF4-FFF2-40B4-BE49-F238E27FC236}">
                <a16:creationId xmlns:a16="http://schemas.microsoft.com/office/drawing/2014/main" id="{3A251106-8437-4C61-8462-775B16B81A47}"/>
              </a:ext>
            </a:extLst>
          </p:cNvPr>
          <p:cNvSpPr txBox="1"/>
          <p:nvPr/>
        </p:nvSpPr>
        <p:spPr>
          <a:xfrm>
            <a:off x="791154" y="1630018"/>
            <a:ext cx="7561691" cy="4455259"/>
          </a:xfrm>
          <a:prstGeom prst="rect">
            <a:avLst/>
          </a:prstGeom>
          <a:noFill/>
        </p:spPr>
        <p:txBody>
          <a:bodyPr wrap="square" rtlCol="0">
            <a:spAutoFit/>
          </a:bodyPr>
          <a:lstStyle/>
          <a:p>
            <a:pPr marL="285750" indent="-285750">
              <a:lnSpc>
                <a:spcPct val="150000"/>
              </a:lnSpc>
              <a:buClr>
                <a:schemeClr val="accent2"/>
              </a:buClr>
              <a:buFont typeface="Wingdings" panose="05000000000000000000" pitchFamily="2" charset="2"/>
              <a:buChar char="l"/>
            </a:pPr>
            <a:r>
              <a:rPr kumimoji="1" lang="ja-JP" altLang="en-US" sz="3200" dirty="0">
                <a:latin typeface="+mn-ea"/>
              </a:rPr>
              <a:t>がんを排除する免疫の仕組み</a:t>
            </a:r>
          </a:p>
          <a:p>
            <a:pPr marL="285750" indent="-285750">
              <a:lnSpc>
                <a:spcPct val="150000"/>
              </a:lnSpc>
              <a:buClr>
                <a:schemeClr val="accent2"/>
              </a:buClr>
              <a:buFont typeface="Wingdings" panose="05000000000000000000" pitchFamily="2" charset="2"/>
              <a:buChar char="l"/>
            </a:pPr>
            <a:r>
              <a:rPr kumimoji="1" lang="ja-JP" altLang="en-US" sz="3200" dirty="0">
                <a:latin typeface="+mn-ea"/>
              </a:rPr>
              <a:t>がんの免疫療法の種類と効果</a:t>
            </a:r>
          </a:p>
          <a:p>
            <a:pPr marL="285750" indent="-285750">
              <a:lnSpc>
                <a:spcPct val="150000"/>
              </a:lnSpc>
              <a:buClr>
                <a:schemeClr val="accent2"/>
              </a:buClr>
              <a:buFont typeface="Wingdings" panose="05000000000000000000" pitchFamily="2" charset="2"/>
              <a:buChar char="l"/>
            </a:pPr>
            <a:r>
              <a:rPr kumimoji="1" lang="ja-JP" altLang="en-US" sz="3200" dirty="0">
                <a:latin typeface="+mn-ea"/>
              </a:rPr>
              <a:t>免疫チェックポイント阻害療法が効くメカニズムと薬の種類</a:t>
            </a:r>
          </a:p>
          <a:p>
            <a:pPr marL="285750" indent="-285750">
              <a:lnSpc>
                <a:spcPct val="150000"/>
              </a:lnSpc>
              <a:buClr>
                <a:schemeClr val="accent2"/>
              </a:buClr>
              <a:buFont typeface="Wingdings" panose="05000000000000000000" pitchFamily="2" charset="2"/>
              <a:buChar char="l"/>
            </a:pPr>
            <a:r>
              <a:rPr kumimoji="1" lang="ja-JP" altLang="en-US" sz="3200" dirty="0">
                <a:latin typeface="+mn-ea"/>
              </a:rPr>
              <a:t>免疫チェックポイント阻害薬の副作用</a:t>
            </a:r>
            <a:endParaRPr kumimoji="1" lang="en-US" altLang="ja-JP" sz="3200" dirty="0">
              <a:latin typeface="+mn-ea"/>
            </a:endParaRPr>
          </a:p>
          <a:p>
            <a:pPr marL="285750" indent="-285750">
              <a:lnSpc>
                <a:spcPct val="150000"/>
              </a:lnSpc>
              <a:buClr>
                <a:schemeClr val="accent2"/>
              </a:buClr>
              <a:buFont typeface="Wingdings" panose="05000000000000000000" pitchFamily="2" charset="2"/>
              <a:buChar char="l"/>
            </a:pPr>
            <a:r>
              <a:rPr kumimoji="1" lang="ja-JP" altLang="en-US" sz="3200" dirty="0">
                <a:latin typeface="+mn-ea"/>
              </a:rPr>
              <a:t>患者とともに確認しておきたいこと</a:t>
            </a:r>
          </a:p>
        </p:txBody>
      </p:sp>
    </p:spTree>
    <p:extLst>
      <p:ext uri="{BB962C8B-B14F-4D97-AF65-F5344CB8AC3E}">
        <p14:creationId xmlns:p14="http://schemas.microsoft.com/office/powerpoint/2010/main" val="2504218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8A88B08-3D20-48DD-910A-45A2698E8BDE}"/>
              </a:ext>
            </a:extLst>
          </p:cNvPr>
          <p:cNvSpPr txBox="1"/>
          <p:nvPr/>
        </p:nvSpPr>
        <p:spPr>
          <a:xfrm>
            <a:off x="616017" y="471639"/>
            <a:ext cx="7844589" cy="1815882"/>
          </a:xfrm>
          <a:prstGeom prst="rect">
            <a:avLst/>
          </a:prstGeom>
          <a:noFill/>
        </p:spPr>
        <p:txBody>
          <a:bodyPr wrap="square" rtlCol="0">
            <a:spAutoFit/>
          </a:bodyPr>
          <a:lstStyle/>
          <a:p>
            <a:r>
              <a:rPr kumimoji="1" lang="ja-JP" altLang="en-US" sz="2800" dirty="0"/>
              <a:t>がんと免疫は強い結びつきがあります。</a:t>
            </a:r>
            <a:endParaRPr kumimoji="1" lang="en-US" altLang="ja-JP" sz="2800" dirty="0"/>
          </a:p>
          <a:p>
            <a:r>
              <a:rPr kumimoji="1" lang="ja-JP" altLang="en-US" sz="2800" dirty="0"/>
              <a:t>がんの種類、大きさ、性質をはじめ、薬物療法の効果や副作用と関連する因子には、個人差があります。</a:t>
            </a:r>
          </a:p>
        </p:txBody>
      </p:sp>
    </p:spTree>
    <p:extLst>
      <p:ext uri="{BB962C8B-B14F-4D97-AF65-F5344CB8AC3E}">
        <p14:creationId xmlns:p14="http://schemas.microsoft.com/office/powerpoint/2010/main" val="96390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FA57C5-5BCB-46B5-9954-2027429131CE}"/>
              </a:ext>
            </a:extLst>
          </p:cNvPr>
          <p:cNvSpPr txBox="1"/>
          <p:nvPr/>
        </p:nvSpPr>
        <p:spPr>
          <a:xfrm>
            <a:off x="534202" y="2884958"/>
            <a:ext cx="8075596" cy="32621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sz="2800" dirty="0"/>
              <a:t>がんの細胞が持っている遺伝子異常</a:t>
            </a:r>
          </a:p>
          <a:p>
            <a:pPr marL="285750" indent="-285750">
              <a:lnSpc>
                <a:spcPct val="150000"/>
              </a:lnSpc>
              <a:buFont typeface="Arial" panose="020B0604020202020204" pitchFamily="34" charset="0"/>
              <a:buChar char="•"/>
            </a:pPr>
            <a:r>
              <a:rPr kumimoji="1" lang="ja-JP" altLang="en-US" sz="2800" dirty="0"/>
              <a:t>もともと持っている遺伝的な免疫体質（遺伝子多型、</a:t>
            </a:r>
            <a:r>
              <a:rPr kumimoji="1" lang="en-US" altLang="ja-JP" sz="2800" dirty="0"/>
              <a:t>HLA</a:t>
            </a:r>
            <a:r>
              <a:rPr kumimoji="1" lang="ja-JP" altLang="en-US" sz="2800" dirty="0"/>
              <a:t>のタイプ）</a:t>
            </a:r>
          </a:p>
          <a:p>
            <a:pPr marL="285750" indent="-285750">
              <a:lnSpc>
                <a:spcPct val="150000"/>
              </a:lnSpc>
              <a:buFont typeface="Arial" panose="020B0604020202020204" pitchFamily="34" charset="0"/>
              <a:buChar char="•"/>
            </a:pPr>
            <a:r>
              <a:rPr kumimoji="1" lang="ja-JP" altLang="en-US" sz="2800" dirty="0"/>
              <a:t>さまざまな環境因子（喫煙、紫外線、腸内細菌、食事、肥満・やせ、ストレスなど）</a:t>
            </a:r>
          </a:p>
        </p:txBody>
      </p:sp>
      <p:sp>
        <p:nvSpPr>
          <p:cNvPr id="5" name="矢印: 下 4">
            <a:extLst>
              <a:ext uri="{FF2B5EF4-FFF2-40B4-BE49-F238E27FC236}">
                <a16:creationId xmlns:a16="http://schemas.microsoft.com/office/drawing/2014/main" id="{364CE560-66AE-4652-A0B3-7BEAF6AD1499}"/>
              </a:ext>
            </a:extLst>
          </p:cNvPr>
          <p:cNvSpPr/>
          <p:nvPr/>
        </p:nvSpPr>
        <p:spPr>
          <a:xfrm>
            <a:off x="3974170" y="2287521"/>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ECC0B16-784F-4652-A9F0-0F0288BB3BA1}"/>
              </a:ext>
            </a:extLst>
          </p:cNvPr>
          <p:cNvSpPr txBox="1"/>
          <p:nvPr/>
        </p:nvSpPr>
        <p:spPr>
          <a:xfrm>
            <a:off x="616017" y="471639"/>
            <a:ext cx="7844589" cy="1815882"/>
          </a:xfrm>
          <a:prstGeom prst="rect">
            <a:avLst/>
          </a:prstGeom>
          <a:noFill/>
        </p:spPr>
        <p:txBody>
          <a:bodyPr wrap="square" rtlCol="0">
            <a:spAutoFit/>
          </a:bodyPr>
          <a:lstStyle/>
          <a:p>
            <a:r>
              <a:rPr kumimoji="1" lang="ja-JP" altLang="en-US" sz="2800" dirty="0"/>
              <a:t>がんと免疫は強い結びつきがあります。</a:t>
            </a:r>
            <a:endParaRPr kumimoji="1" lang="en-US" altLang="ja-JP" sz="2800" dirty="0"/>
          </a:p>
          <a:p>
            <a:r>
              <a:rPr kumimoji="1" lang="ja-JP" altLang="en-US" sz="2800" dirty="0"/>
              <a:t>がんの種類、大きさ、性質をはじめ、薬物療法の効果や副作用と関連する因子には、個人差があります。</a:t>
            </a:r>
          </a:p>
        </p:txBody>
      </p:sp>
    </p:spTree>
    <p:extLst>
      <p:ext uri="{BB962C8B-B14F-4D97-AF65-F5344CB8AC3E}">
        <p14:creationId xmlns:p14="http://schemas.microsoft.com/office/powerpoint/2010/main" val="1648986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8A88B08-3D20-48DD-910A-45A2698E8BDE}"/>
              </a:ext>
            </a:extLst>
          </p:cNvPr>
          <p:cNvSpPr txBox="1"/>
          <p:nvPr/>
        </p:nvSpPr>
        <p:spPr>
          <a:xfrm>
            <a:off x="577515" y="1260911"/>
            <a:ext cx="7844589" cy="1323119"/>
          </a:xfrm>
          <a:prstGeom prst="rect">
            <a:avLst/>
          </a:prstGeom>
          <a:noFill/>
        </p:spPr>
        <p:txBody>
          <a:bodyPr wrap="square" rtlCol="0">
            <a:spAutoFit/>
          </a:bodyPr>
          <a:lstStyle/>
          <a:p>
            <a:pPr>
              <a:lnSpc>
                <a:spcPct val="150000"/>
              </a:lnSpc>
            </a:pPr>
            <a:r>
              <a:rPr kumimoji="1" lang="ja-JP" altLang="en-US" sz="2800" dirty="0"/>
              <a:t>患者一人一人のがん細胞の特徴や体質、環境因子などを考慮して、適切な治療行う</a:t>
            </a:r>
          </a:p>
        </p:txBody>
      </p:sp>
    </p:spTree>
    <p:extLst>
      <p:ext uri="{BB962C8B-B14F-4D97-AF65-F5344CB8AC3E}">
        <p14:creationId xmlns:p14="http://schemas.microsoft.com/office/powerpoint/2010/main" val="4154997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FA57C5-5BCB-46B5-9954-2027429131CE}"/>
              </a:ext>
            </a:extLst>
          </p:cNvPr>
          <p:cNvSpPr txBox="1"/>
          <p:nvPr/>
        </p:nvSpPr>
        <p:spPr>
          <a:xfrm>
            <a:off x="495700" y="3674230"/>
            <a:ext cx="8075596" cy="1323119"/>
          </a:xfrm>
          <a:prstGeom prst="rect">
            <a:avLst/>
          </a:prstGeom>
          <a:noFill/>
        </p:spPr>
        <p:txBody>
          <a:bodyPr wrap="square" rtlCol="0">
            <a:spAutoFit/>
          </a:bodyPr>
          <a:lstStyle/>
          <a:p>
            <a:pPr>
              <a:lnSpc>
                <a:spcPct val="150000"/>
              </a:lnSpc>
            </a:pPr>
            <a:r>
              <a:rPr kumimoji="1" lang="ja-JP" altLang="en-US" sz="2800" dirty="0"/>
              <a:t>「個別化医療」「プレシジョン・メディシン」「パーソナル医療」などと呼ばれている</a:t>
            </a:r>
          </a:p>
        </p:txBody>
      </p:sp>
      <p:sp>
        <p:nvSpPr>
          <p:cNvPr id="5" name="矢印: 下 4">
            <a:extLst>
              <a:ext uri="{FF2B5EF4-FFF2-40B4-BE49-F238E27FC236}">
                <a16:creationId xmlns:a16="http://schemas.microsoft.com/office/drawing/2014/main" id="{364CE560-66AE-4652-A0B3-7BEAF6AD1499}"/>
              </a:ext>
            </a:extLst>
          </p:cNvPr>
          <p:cNvSpPr/>
          <p:nvPr/>
        </p:nvSpPr>
        <p:spPr>
          <a:xfrm>
            <a:off x="4060797" y="2820786"/>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9C676C2-7805-4BEA-806A-454C4491225F}"/>
              </a:ext>
            </a:extLst>
          </p:cNvPr>
          <p:cNvSpPr txBox="1"/>
          <p:nvPr/>
        </p:nvSpPr>
        <p:spPr>
          <a:xfrm>
            <a:off x="577515" y="1260911"/>
            <a:ext cx="7844589" cy="1323119"/>
          </a:xfrm>
          <a:prstGeom prst="rect">
            <a:avLst/>
          </a:prstGeom>
          <a:noFill/>
        </p:spPr>
        <p:txBody>
          <a:bodyPr wrap="square" rtlCol="0">
            <a:spAutoFit/>
          </a:bodyPr>
          <a:lstStyle/>
          <a:p>
            <a:pPr>
              <a:lnSpc>
                <a:spcPct val="150000"/>
              </a:lnSpc>
            </a:pPr>
            <a:r>
              <a:rPr kumimoji="1" lang="ja-JP" altLang="en-US" sz="2800" dirty="0"/>
              <a:t>患者一人一人のがん細胞の特徴や体質、環境因子などを考慮して、適切な治療行う</a:t>
            </a:r>
          </a:p>
        </p:txBody>
      </p:sp>
    </p:spTree>
    <p:extLst>
      <p:ext uri="{BB962C8B-B14F-4D97-AF65-F5344CB8AC3E}">
        <p14:creationId xmlns:p14="http://schemas.microsoft.com/office/powerpoint/2010/main" val="1741712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8A88B08-3D20-48DD-910A-45A2698E8BDE}"/>
              </a:ext>
            </a:extLst>
          </p:cNvPr>
          <p:cNvSpPr txBox="1"/>
          <p:nvPr/>
        </p:nvSpPr>
        <p:spPr>
          <a:xfrm>
            <a:off x="505325" y="732958"/>
            <a:ext cx="7964907" cy="1969450"/>
          </a:xfrm>
          <a:prstGeom prst="rect">
            <a:avLst/>
          </a:prstGeom>
          <a:noFill/>
        </p:spPr>
        <p:txBody>
          <a:bodyPr wrap="square" rtlCol="0">
            <a:spAutoFit/>
          </a:bodyPr>
          <a:lstStyle/>
          <a:p>
            <a:pPr>
              <a:lnSpc>
                <a:spcPct val="150000"/>
              </a:lnSpc>
            </a:pPr>
            <a:r>
              <a:rPr kumimoji="1" lang="ja-JP" altLang="en-US" sz="2800" dirty="0"/>
              <a:t>とくにがん細胞が持っている遺伝子や染色体の異常に対応した診断・治療は「がんゲノム医療」として進められている</a:t>
            </a:r>
          </a:p>
        </p:txBody>
      </p:sp>
    </p:spTree>
    <p:extLst>
      <p:ext uri="{BB962C8B-B14F-4D97-AF65-F5344CB8AC3E}">
        <p14:creationId xmlns:p14="http://schemas.microsoft.com/office/powerpoint/2010/main" val="1792141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FA57C5-5BCB-46B5-9954-2027429131CE}"/>
              </a:ext>
            </a:extLst>
          </p:cNvPr>
          <p:cNvSpPr txBox="1"/>
          <p:nvPr/>
        </p:nvSpPr>
        <p:spPr>
          <a:xfrm>
            <a:off x="495700" y="3674230"/>
            <a:ext cx="8075596" cy="1969450"/>
          </a:xfrm>
          <a:prstGeom prst="rect">
            <a:avLst/>
          </a:prstGeom>
          <a:noFill/>
        </p:spPr>
        <p:txBody>
          <a:bodyPr wrap="square" rtlCol="0">
            <a:spAutoFit/>
          </a:bodyPr>
          <a:lstStyle/>
          <a:p>
            <a:pPr>
              <a:lnSpc>
                <a:spcPct val="150000"/>
              </a:lnSpc>
            </a:pPr>
            <a:r>
              <a:rPr kumimoji="1" lang="ja-JP" altLang="en-US" sz="2800" dirty="0"/>
              <a:t>免疫療法においても、このような患者の体質やがんの状態に応じて薬の種類や組み合わせを勘案するようになってきている</a:t>
            </a:r>
          </a:p>
        </p:txBody>
      </p:sp>
      <p:sp>
        <p:nvSpPr>
          <p:cNvPr id="4" name="テキスト ボックス 3">
            <a:extLst>
              <a:ext uri="{FF2B5EF4-FFF2-40B4-BE49-F238E27FC236}">
                <a16:creationId xmlns:a16="http://schemas.microsoft.com/office/drawing/2014/main" id="{E8A88B08-3D20-48DD-910A-45A2698E8BDE}"/>
              </a:ext>
            </a:extLst>
          </p:cNvPr>
          <p:cNvSpPr txBox="1"/>
          <p:nvPr/>
        </p:nvSpPr>
        <p:spPr>
          <a:xfrm>
            <a:off x="505325" y="732958"/>
            <a:ext cx="7844589" cy="1969450"/>
          </a:xfrm>
          <a:prstGeom prst="rect">
            <a:avLst/>
          </a:prstGeom>
          <a:noFill/>
        </p:spPr>
        <p:txBody>
          <a:bodyPr wrap="square" rtlCol="0">
            <a:spAutoFit/>
          </a:bodyPr>
          <a:lstStyle/>
          <a:p>
            <a:pPr>
              <a:lnSpc>
                <a:spcPct val="150000"/>
              </a:lnSpc>
            </a:pPr>
            <a:r>
              <a:rPr kumimoji="1" lang="ja-JP" altLang="en-US" sz="2800" dirty="0"/>
              <a:t>とくにがん細胞が持っている遺伝子や染色体の異常に対応した診断・治療は「がんゲノム医療」として進められている</a:t>
            </a:r>
          </a:p>
        </p:txBody>
      </p:sp>
      <p:sp>
        <p:nvSpPr>
          <p:cNvPr id="5" name="矢印: 下 4">
            <a:extLst>
              <a:ext uri="{FF2B5EF4-FFF2-40B4-BE49-F238E27FC236}">
                <a16:creationId xmlns:a16="http://schemas.microsoft.com/office/drawing/2014/main" id="{364CE560-66AE-4652-A0B3-7BEAF6AD1499}"/>
              </a:ext>
            </a:extLst>
          </p:cNvPr>
          <p:cNvSpPr/>
          <p:nvPr/>
        </p:nvSpPr>
        <p:spPr>
          <a:xfrm>
            <a:off x="4060796" y="2879975"/>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2235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免疫を担当する白血球が二段構えでがん細胞と闘う</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免疫療法や薬物療法の効果を左右する、がんの遺伝子、体質や環境因子</a:t>
            </a:r>
            <a:endParaRPr kumimoji="1" lang="en-US" altLang="ja-JP" sz="2800" dirty="0">
              <a:solidFill>
                <a:schemeClr val="bg2"/>
              </a:solidFill>
            </a:endParaRPr>
          </a:p>
          <a:p>
            <a:pPr marL="457200" indent="-457200">
              <a:lnSpc>
                <a:spcPct val="150000"/>
              </a:lnSpc>
              <a:buClr>
                <a:schemeClr val="accent4"/>
              </a:buClr>
              <a:buFont typeface="Arial" panose="020B0604020202020204" pitchFamily="34" charset="0"/>
              <a:buChar char="•"/>
            </a:pPr>
            <a:r>
              <a:rPr kumimoji="1" lang="ja-JP" altLang="en-US" sz="2800" dirty="0"/>
              <a:t>がん細胞は免疫から逃れるために免疫のブレーキ機構を悪用して増殖する</a:t>
            </a:r>
            <a:endParaRPr kumimoji="1" lang="ja-JP" altLang="en-US" sz="2800" dirty="0">
              <a:solidFill>
                <a:schemeClr val="bg2"/>
              </a:solidFill>
            </a:endParaRP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免疫の仕組みと、免疫から逃れようとするがんの働き</a:t>
            </a:r>
          </a:p>
        </p:txBody>
      </p:sp>
    </p:spTree>
    <p:extLst>
      <p:ext uri="{BB962C8B-B14F-4D97-AF65-F5344CB8AC3E}">
        <p14:creationId xmlns:p14="http://schemas.microsoft.com/office/powerpoint/2010/main" val="1844712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76D519-79D0-4402-8B90-070071FBC84E}"/>
              </a:ext>
            </a:extLst>
          </p:cNvPr>
          <p:cNvSpPr txBox="1"/>
          <p:nvPr/>
        </p:nvSpPr>
        <p:spPr>
          <a:xfrm>
            <a:off x="904774" y="644004"/>
            <a:ext cx="7334451" cy="1384995"/>
          </a:xfrm>
          <a:prstGeom prst="rect">
            <a:avLst/>
          </a:prstGeom>
          <a:noFill/>
        </p:spPr>
        <p:txBody>
          <a:bodyPr wrap="square" rtlCol="0">
            <a:spAutoFit/>
          </a:bodyPr>
          <a:lstStyle/>
          <a:p>
            <a:r>
              <a:rPr kumimoji="1" lang="ja-JP" altLang="en-US" sz="2800" dirty="0"/>
              <a:t>がん細胞は正常細胞から発生するが、正常細胞とは異なる物質を出している</a:t>
            </a:r>
            <a:endParaRPr kumimoji="1" lang="en-US" altLang="ja-JP" sz="2800" dirty="0"/>
          </a:p>
          <a:p>
            <a:endParaRPr kumimoji="1" lang="ja-JP" altLang="en-US" sz="2800" dirty="0"/>
          </a:p>
        </p:txBody>
      </p:sp>
      <p:pic>
        <p:nvPicPr>
          <p:cNvPr id="9" name="図 8">
            <a:extLst>
              <a:ext uri="{FF2B5EF4-FFF2-40B4-BE49-F238E27FC236}">
                <a16:creationId xmlns:a16="http://schemas.microsoft.com/office/drawing/2014/main" id="{09E7E760-C807-471E-8FAF-16CD2E6A487E}"/>
              </a:ext>
            </a:extLst>
          </p:cNvPr>
          <p:cNvPicPr>
            <a:picLocks noChangeAspect="1"/>
          </p:cNvPicPr>
          <p:nvPr/>
        </p:nvPicPr>
        <p:blipFill>
          <a:blip r:embed="rId2"/>
          <a:stretch>
            <a:fillRect/>
          </a:stretch>
        </p:blipFill>
        <p:spPr>
          <a:xfrm>
            <a:off x="6150582" y="1076634"/>
            <a:ext cx="1105822" cy="1051214"/>
          </a:xfrm>
          <a:prstGeom prst="rect">
            <a:avLst/>
          </a:prstGeom>
        </p:spPr>
      </p:pic>
      <p:sp>
        <p:nvSpPr>
          <p:cNvPr id="10" name="楕円 9">
            <a:extLst>
              <a:ext uri="{FF2B5EF4-FFF2-40B4-BE49-F238E27FC236}">
                <a16:creationId xmlns:a16="http://schemas.microsoft.com/office/drawing/2014/main" id="{FF6950F9-9456-44D6-B0D6-6C929F4F34B6}"/>
              </a:ext>
            </a:extLst>
          </p:cNvPr>
          <p:cNvSpPr/>
          <p:nvPr/>
        </p:nvSpPr>
        <p:spPr>
          <a:xfrm>
            <a:off x="7324825" y="1336501"/>
            <a:ext cx="145790" cy="14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2A0CFBD7-7D8D-45BA-A702-4D9E9EE16A6A}"/>
              </a:ext>
            </a:extLst>
          </p:cNvPr>
          <p:cNvSpPr/>
          <p:nvPr/>
        </p:nvSpPr>
        <p:spPr>
          <a:xfrm>
            <a:off x="7110614" y="1190711"/>
            <a:ext cx="145790" cy="14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0032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76D519-79D0-4402-8B90-070071FBC84E}"/>
              </a:ext>
            </a:extLst>
          </p:cNvPr>
          <p:cNvSpPr txBox="1"/>
          <p:nvPr/>
        </p:nvSpPr>
        <p:spPr>
          <a:xfrm>
            <a:off x="904774" y="644004"/>
            <a:ext cx="7334451" cy="1384995"/>
          </a:xfrm>
          <a:prstGeom prst="rect">
            <a:avLst/>
          </a:prstGeom>
          <a:noFill/>
        </p:spPr>
        <p:txBody>
          <a:bodyPr wrap="square" rtlCol="0">
            <a:spAutoFit/>
          </a:bodyPr>
          <a:lstStyle/>
          <a:p>
            <a:r>
              <a:rPr kumimoji="1" lang="ja-JP" altLang="en-US" sz="2800" dirty="0"/>
              <a:t>がん細胞は正常細胞から発生するが、正常細胞とは異なる物質を出している</a:t>
            </a:r>
            <a:endParaRPr kumimoji="1" lang="en-US" altLang="ja-JP" sz="2800" dirty="0"/>
          </a:p>
          <a:p>
            <a:endParaRPr kumimoji="1" lang="ja-JP" altLang="en-US" sz="2800" dirty="0"/>
          </a:p>
        </p:txBody>
      </p:sp>
      <p:sp>
        <p:nvSpPr>
          <p:cNvPr id="6" name="テキスト ボックス 5">
            <a:extLst>
              <a:ext uri="{FF2B5EF4-FFF2-40B4-BE49-F238E27FC236}">
                <a16:creationId xmlns:a16="http://schemas.microsoft.com/office/drawing/2014/main" id="{D0243B05-AF3A-428F-BB2B-D284F2278415}"/>
              </a:ext>
            </a:extLst>
          </p:cNvPr>
          <p:cNvSpPr txBox="1"/>
          <p:nvPr/>
        </p:nvSpPr>
        <p:spPr>
          <a:xfrm>
            <a:off x="943275" y="2368441"/>
            <a:ext cx="6506678" cy="523220"/>
          </a:xfrm>
          <a:prstGeom prst="rect">
            <a:avLst/>
          </a:prstGeom>
          <a:noFill/>
        </p:spPr>
        <p:txBody>
          <a:bodyPr wrap="square" rtlCol="0">
            <a:spAutoFit/>
          </a:bodyPr>
          <a:lstStyle/>
          <a:p>
            <a:r>
              <a:rPr kumimoji="1" lang="ja-JP" altLang="en-US" sz="2800" dirty="0"/>
              <a:t>それを</a:t>
            </a:r>
            <a:r>
              <a:rPr kumimoji="1" lang="en-US" altLang="ja-JP" sz="2800" dirty="0"/>
              <a:t>T</a:t>
            </a:r>
            <a:r>
              <a:rPr kumimoji="1" lang="ja-JP" altLang="en-US" sz="2800" dirty="0"/>
              <a:t>細胞などが感知して攻撃する</a:t>
            </a:r>
          </a:p>
        </p:txBody>
      </p:sp>
      <p:pic>
        <p:nvPicPr>
          <p:cNvPr id="8" name="図 7">
            <a:extLst>
              <a:ext uri="{FF2B5EF4-FFF2-40B4-BE49-F238E27FC236}">
                <a16:creationId xmlns:a16="http://schemas.microsoft.com/office/drawing/2014/main" id="{AD504CA6-405D-425B-8C32-D8B61D293FF9}"/>
              </a:ext>
            </a:extLst>
          </p:cNvPr>
          <p:cNvPicPr>
            <a:picLocks noChangeAspect="1"/>
          </p:cNvPicPr>
          <p:nvPr/>
        </p:nvPicPr>
        <p:blipFill>
          <a:blip r:embed="rId2"/>
          <a:stretch>
            <a:fillRect/>
          </a:stretch>
        </p:blipFill>
        <p:spPr>
          <a:xfrm>
            <a:off x="7256404" y="2368441"/>
            <a:ext cx="730293" cy="695791"/>
          </a:xfrm>
          <a:prstGeom prst="rect">
            <a:avLst/>
          </a:prstGeom>
        </p:spPr>
      </p:pic>
      <p:pic>
        <p:nvPicPr>
          <p:cNvPr id="9" name="図 8">
            <a:extLst>
              <a:ext uri="{FF2B5EF4-FFF2-40B4-BE49-F238E27FC236}">
                <a16:creationId xmlns:a16="http://schemas.microsoft.com/office/drawing/2014/main" id="{09E7E760-C807-471E-8FAF-16CD2E6A487E}"/>
              </a:ext>
            </a:extLst>
          </p:cNvPr>
          <p:cNvPicPr>
            <a:picLocks noChangeAspect="1"/>
          </p:cNvPicPr>
          <p:nvPr/>
        </p:nvPicPr>
        <p:blipFill>
          <a:blip r:embed="rId3"/>
          <a:stretch>
            <a:fillRect/>
          </a:stretch>
        </p:blipFill>
        <p:spPr>
          <a:xfrm>
            <a:off x="6150582" y="1076634"/>
            <a:ext cx="1105822" cy="1051214"/>
          </a:xfrm>
          <a:prstGeom prst="rect">
            <a:avLst/>
          </a:prstGeom>
        </p:spPr>
      </p:pic>
      <p:sp>
        <p:nvSpPr>
          <p:cNvPr id="10" name="楕円 9">
            <a:extLst>
              <a:ext uri="{FF2B5EF4-FFF2-40B4-BE49-F238E27FC236}">
                <a16:creationId xmlns:a16="http://schemas.microsoft.com/office/drawing/2014/main" id="{FF6950F9-9456-44D6-B0D6-6C929F4F34B6}"/>
              </a:ext>
            </a:extLst>
          </p:cNvPr>
          <p:cNvSpPr/>
          <p:nvPr/>
        </p:nvSpPr>
        <p:spPr>
          <a:xfrm>
            <a:off x="7324825" y="1336501"/>
            <a:ext cx="145790" cy="14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2A0CFBD7-7D8D-45BA-A702-4D9E9EE16A6A}"/>
              </a:ext>
            </a:extLst>
          </p:cNvPr>
          <p:cNvSpPr/>
          <p:nvPr/>
        </p:nvSpPr>
        <p:spPr>
          <a:xfrm>
            <a:off x="7110614" y="1190711"/>
            <a:ext cx="145790" cy="14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57F45133-0714-4021-88DD-E96C1662F0EB}"/>
              </a:ext>
            </a:extLst>
          </p:cNvPr>
          <p:cNvSpPr/>
          <p:nvPr/>
        </p:nvSpPr>
        <p:spPr>
          <a:xfrm>
            <a:off x="3560282" y="1602241"/>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0708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76D519-79D0-4402-8B90-070071FBC84E}"/>
              </a:ext>
            </a:extLst>
          </p:cNvPr>
          <p:cNvSpPr txBox="1"/>
          <p:nvPr/>
        </p:nvSpPr>
        <p:spPr>
          <a:xfrm>
            <a:off x="904774" y="644004"/>
            <a:ext cx="7334451" cy="1384995"/>
          </a:xfrm>
          <a:prstGeom prst="rect">
            <a:avLst/>
          </a:prstGeom>
          <a:noFill/>
        </p:spPr>
        <p:txBody>
          <a:bodyPr wrap="square" rtlCol="0">
            <a:spAutoFit/>
          </a:bodyPr>
          <a:lstStyle/>
          <a:p>
            <a:r>
              <a:rPr kumimoji="1" lang="ja-JP" altLang="en-US" sz="2800" dirty="0"/>
              <a:t>がん細胞は正常細胞から発生するが、正常細胞とは異なる物質を出している</a:t>
            </a:r>
            <a:endParaRPr kumimoji="1" lang="en-US" altLang="ja-JP" sz="2800" dirty="0"/>
          </a:p>
          <a:p>
            <a:endParaRPr kumimoji="1" lang="ja-JP" altLang="en-US" sz="2800" dirty="0"/>
          </a:p>
        </p:txBody>
      </p:sp>
      <p:sp>
        <p:nvSpPr>
          <p:cNvPr id="4" name="テキスト ボックス 3">
            <a:extLst>
              <a:ext uri="{FF2B5EF4-FFF2-40B4-BE49-F238E27FC236}">
                <a16:creationId xmlns:a16="http://schemas.microsoft.com/office/drawing/2014/main" id="{FAD8AE34-A6CF-4804-99C2-8C16B6279AD3}"/>
              </a:ext>
            </a:extLst>
          </p:cNvPr>
          <p:cNvSpPr txBox="1"/>
          <p:nvPr/>
        </p:nvSpPr>
        <p:spPr>
          <a:xfrm>
            <a:off x="664142" y="3603924"/>
            <a:ext cx="7815714" cy="1815882"/>
          </a:xfrm>
          <a:prstGeom prst="rect">
            <a:avLst/>
          </a:prstGeom>
          <a:noFill/>
        </p:spPr>
        <p:txBody>
          <a:bodyPr wrap="square" rtlCol="0">
            <a:spAutoFit/>
          </a:bodyPr>
          <a:lstStyle/>
          <a:p>
            <a:r>
              <a:rPr kumimoji="1" lang="ja-JP" altLang="en-US" sz="2800" dirty="0"/>
              <a:t>がん細胞は</a:t>
            </a:r>
            <a:r>
              <a:rPr kumimoji="1" lang="en-US" altLang="ja-JP" sz="2800" dirty="0"/>
              <a:t>T</a:t>
            </a:r>
            <a:r>
              <a:rPr kumimoji="1" lang="ja-JP" altLang="en-US" sz="2800" dirty="0"/>
              <a:t>細胞に認識される抗原を出さないために獲得免疫がおこらなかったり、免疫にブレーキをかける物質を作って、免疫の働きを抑え、獲得免疫から逃れる</a:t>
            </a:r>
          </a:p>
        </p:txBody>
      </p:sp>
      <p:sp>
        <p:nvSpPr>
          <p:cNvPr id="6" name="テキスト ボックス 5">
            <a:extLst>
              <a:ext uri="{FF2B5EF4-FFF2-40B4-BE49-F238E27FC236}">
                <a16:creationId xmlns:a16="http://schemas.microsoft.com/office/drawing/2014/main" id="{D0243B05-AF3A-428F-BB2B-D284F2278415}"/>
              </a:ext>
            </a:extLst>
          </p:cNvPr>
          <p:cNvSpPr txBox="1"/>
          <p:nvPr/>
        </p:nvSpPr>
        <p:spPr>
          <a:xfrm>
            <a:off x="943275" y="2368441"/>
            <a:ext cx="6506678" cy="523220"/>
          </a:xfrm>
          <a:prstGeom prst="rect">
            <a:avLst/>
          </a:prstGeom>
          <a:noFill/>
        </p:spPr>
        <p:txBody>
          <a:bodyPr wrap="square" rtlCol="0">
            <a:spAutoFit/>
          </a:bodyPr>
          <a:lstStyle/>
          <a:p>
            <a:r>
              <a:rPr kumimoji="1" lang="ja-JP" altLang="en-US" sz="2800" dirty="0"/>
              <a:t>それを</a:t>
            </a:r>
            <a:r>
              <a:rPr kumimoji="1" lang="en-US" altLang="ja-JP" sz="2800" dirty="0"/>
              <a:t>T</a:t>
            </a:r>
            <a:r>
              <a:rPr kumimoji="1" lang="ja-JP" altLang="en-US" sz="2800" dirty="0"/>
              <a:t>細胞などが感知して攻撃する</a:t>
            </a:r>
          </a:p>
        </p:txBody>
      </p:sp>
      <p:pic>
        <p:nvPicPr>
          <p:cNvPr id="8" name="図 7">
            <a:extLst>
              <a:ext uri="{FF2B5EF4-FFF2-40B4-BE49-F238E27FC236}">
                <a16:creationId xmlns:a16="http://schemas.microsoft.com/office/drawing/2014/main" id="{AD504CA6-405D-425B-8C32-D8B61D293FF9}"/>
              </a:ext>
            </a:extLst>
          </p:cNvPr>
          <p:cNvPicPr>
            <a:picLocks noChangeAspect="1"/>
          </p:cNvPicPr>
          <p:nvPr/>
        </p:nvPicPr>
        <p:blipFill>
          <a:blip r:embed="rId2"/>
          <a:stretch>
            <a:fillRect/>
          </a:stretch>
        </p:blipFill>
        <p:spPr>
          <a:xfrm>
            <a:off x="7256404" y="2368441"/>
            <a:ext cx="730293" cy="695791"/>
          </a:xfrm>
          <a:prstGeom prst="rect">
            <a:avLst/>
          </a:prstGeom>
        </p:spPr>
      </p:pic>
      <p:pic>
        <p:nvPicPr>
          <p:cNvPr id="9" name="図 8">
            <a:extLst>
              <a:ext uri="{FF2B5EF4-FFF2-40B4-BE49-F238E27FC236}">
                <a16:creationId xmlns:a16="http://schemas.microsoft.com/office/drawing/2014/main" id="{09E7E760-C807-471E-8FAF-16CD2E6A487E}"/>
              </a:ext>
            </a:extLst>
          </p:cNvPr>
          <p:cNvPicPr>
            <a:picLocks noChangeAspect="1"/>
          </p:cNvPicPr>
          <p:nvPr/>
        </p:nvPicPr>
        <p:blipFill>
          <a:blip r:embed="rId3"/>
          <a:stretch>
            <a:fillRect/>
          </a:stretch>
        </p:blipFill>
        <p:spPr>
          <a:xfrm>
            <a:off x="6150582" y="1076634"/>
            <a:ext cx="1105822" cy="1051214"/>
          </a:xfrm>
          <a:prstGeom prst="rect">
            <a:avLst/>
          </a:prstGeom>
        </p:spPr>
      </p:pic>
      <p:sp>
        <p:nvSpPr>
          <p:cNvPr id="10" name="楕円 9">
            <a:extLst>
              <a:ext uri="{FF2B5EF4-FFF2-40B4-BE49-F238E27FC236}">
                <a16:creationId xmlns:a16="http://schemas.microsoft.com/office/drawing/2014/main" id="{FF6950F9-9456-44D6-B0D6-6C929F4F34B6}"/>
              </a:ext>
            </a:extLst>
          </p:cNvPr>
          <p:cNvSpPr/>
          <p:nvPr/>
        </p:nvSpPr>
        <p:spPr>
          <a:xfrm>
            <a:off x="7324825" y="1336501"/>
            <a:ext cx="145790" cy="14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2A0CFBD7-7D8D-45BA-A702-4D9E9EE16A6A}"/>
              </a:ext>
            </a:extLst>
          </p:cNvPr>
          <p:cNvSpPr/>
          <p:nvPr/>
        </p:nvSpPr>
        <p:spPr>
          <a:xfrm>
            <a:off x="7110614" y="1190711"/>
            <a:ext cx="145790" cy="14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57F45133-0714-4021-88DD-E96C1662F0EB}"/>
              </a:ext>
            </a:extLst>
          </p:cNvPr>
          <p:cNvSpPr/>
          <p:nvPr/>
        </p:nvSpPr>
        <p:spPr>
          <a:xfrm>
            <a:off x="3560282" y="1602241"/>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B959C8F-45D8-4D05-8B91-74C0420CDE5E}"/>
              </a:ext>
            </a:extLst>
          </p:cNvPr>
          <p:cNvSpPr/>
          <p:nvPr/>
        </p:nvSpPr>
        <p:spPr>
          <a:xfrm>
            <a:off x="3560282" y="2987236"/>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337A49AB-DCC9-483D-8A3E-C186ADA92F5E}"/>
              </a:ext>
            </a:extLst>
          </p:cNvPr>
          <p:cNvPicPr>
            <a:picLocks noChangeAspect="1"/>
          </p:cNvPicPr>
          <p:nvPr/>
        </p:nvPicPr>
        <p:blipFill>
          <a:blip r:embed="rId4"/>
          <a:stretch>
            <a:fillRect/>
          </a:stretch>
        </p:blipFill>
        <p:spPr>
          <a:xfrm>
            <a:off x="6404489" y="5423617"/>
            <a:ext cx="1963721" cy="1051993"/>
          </a:xfrm>
          <a:prstGeom prst="rect">
            <a:avLst/>
          </a:prstGeom>
        </p:spPr>
      </p:pic>
      <p:pic>
        <p:nvPicPr>
          <p:cNvPr id="15" name="図 14">
            <a:extLst>
              <a:ext uri="{FF2B5EF4-FFF2-40B4-BE49-F238E27FC236}">
                <a16:creationId xmlns:a16="http://schemas.microsoft.com/office/drawing/2014/main" id="{B986D3B5-FCDD-466B-A48D-60C8724E62F4}"/>
              </a:ext>
            </a:extLst>
          </p:cNvPr>
          <p:cNvPicPr>
            <a:picLocks noChangeAspect="1"/>
          </p:cNvPicPr>
          <p:nvPr/>
        </p:nvPicPr>
        <p:blipFill>
          <a:blip r:embed="rId5"/>
          <a:stretch>
            <a:fillRect/>
          </a:stretch>
        </p:blipFill>
        <p:spPr>
          <a:xfrm>
            <a:off x="4764491" y="5419806"/>
            <a:ext cx="1638762" cy="1045195"/>
          </a:xfrm>
          <a:prstGeom prst="rect">
            <a:avLst/>
          </a:prstGeom>
        </p:spPr>
      </p:pic>
    </p:spTree>
    <p:extLst>
      <p:ext uri="{BB962C8B-B14F-4D97-AF65-F5344CB8AC3E}">
        <p14:creationId xmlns:p14="http://schemas.microsoft.com/office/powerpoint/2010/main" val="241871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ACF99-56F6-4789-AE3F-3B6A08F940F5}"/>
              </a:ext>
            </a:extLst>
          </p:cNvPr>
          <p:cNvSpPr>
            <a:spLocks noGrp="1"/>
          </p:cNvSpPr>
          <p:nvPr>
            <p:ph type="title"/>
          </p:nvPr>
        </p:nvSpPr>
        <p:spPr>
          <a:xfrm>
            <a:off x="628650" y="245857"/>
            <a:ext cx="7886700" cy="1233085"/>
          </a:xfrm>
        </p:spPr>
        <p:txBody>
          <a:bodyPr>
            <a:normAutofit/>
          </a:bodyPr>
          <a:lstStyle/>
          <a:p>
            <a:pPr algn="ctr"/>
            <a:r>
              <a:rPr kumimoji="1" lang="ja-JP" altLang="en-US" sz="3200" b="1" dirty="0">
                <a:latin typeface="+mn-ea"/>
                <a:ea typeface="+mn-ea"/>
              </a:rPr>
              <a:t>もっと知ってほしいがん免疫療法のこと</a:t>
            </a:r>
          </a:p>
        </p:txBody>
      </p:sp>
      <p:sp>
        <p:nvSpPr>
          <p:cNvPr id="4" name="テキスト ボックス 3">
            <a:extLst>
              <a:ext uri="{FF2B5EF4-FFF2-40B4-BE49-F238E27FC236}">
                <a16:creationId xmlns:a16="http://schemas.microsoft.com/office/drawing/2014/main" id="{5AC4113E-5310-4423-8C22-B6E3ED50C1AE}"/>
              </a:ext>
            </a:extLst>
          </p:cNvPr>
          <p:cNvSpPr txBox="1"/>
          <p:nvPr/>
        </p:nvSpPr>
        <p:spPr>
          <a:xfrm>
            <a:off x="791154" y="1630018"/>
            <a:ext cx="7561691" cy="4455259"/>
          </a:xfrm>
          <a:prstGeom prst="rect">
            <a:avLst/>
          </a:prstGeom>
          <a:noFill/>
        </p:spPr>
        <p:txBody>
          <a:bodyPr wrap="square" rtlCol="0">
            <a:spAutoFit/>
          </a:bodyPr>
          <a:lstStyle/>
          <a:p>
            <a:pPr marL="285750" indent="-285750">
              <a:lnSpc>
                <a:spcPct val="150000"/>
              </a:lnSpc>
              <a:buClr>
                <a:schemeClr val="accent2"/>
              </a:buClr>
              <a:buFont typeface="Wingdings" panose="05000000000000000000" pitchFamily="2" charset="2"/>
              <a:buChar char="l"/>
            </a:pPr>
            <a:r>
              <a:rPr kumimoji="1" lang="ja-JP" altLang="en-US" sz="3200" dirty="0">
                <a:latin typeface="+mn-ea"/>
              </a:rPr>
              <a:t>がんを排除する免疫の仕組み</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がんの免疫療法の種類と効果</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免疫チェックポイント阻害療法が効くメカニズムと薬の種類</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免疫チェックポイント阻害薬の副作用</a:t>
            </a:r>
            <a:endParaRPr kumimoji="1" lang="en-US" altLang="ja-JP" sz="3200" dirty="0">
              <a:solidFill>
                <a:schemeClr val="bg2"/>
              </a:solidFill>
              <a:latin typeface="+mn-ea"/>
            </a:endParaRP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患者とともに確認しておきたいこと</a:t>
            </a:r>
          </a:p>
        </p:txBody>
      </p:sp>
    </p:spTree>
    <p:extLst>
      <p:ext uri="{BB962C8B-B14F-4D97-AF65-F5344CB8AC3E}">
        <p14:creationId xmlns:p14="http://schemas.microsoft.com/office/powerpoint/2010/main" val="81104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76D519-79D0-4402-8B90-070071FBC84E}"/>
              </a:ext>
            </a:extLst>
          </p:cNvPr>
          <p:cNvSpPr txBox="1"/>
          <p:nvPr/>
        </p:nvSpPr>
        <p:spPr>
          <a:xfrm>
            <a:off x="904774" y="644004"/>
            <a:ext cx="7334451" cy="1384995"/>
          </a:xfrm>
          <a:prstGeom prst="rect">
            <a:avLst/>
          </a:prstGeom>
          <a:noFill/>
        </p:spPr>
        <p:txBody>
          <a:bodyPr wrap="square" rtlCol="0">
            <a:spAutoFit/>
          </a:bodyPr>
          <a:lstStyle/>
          <a:p>
            <a:r>
              <a:rPr kumimoji="1" lang="ja-JP" altLang="en-US" sz="2800" dirty="0"/>
              <a:t>がん細胞は正常細胞から発生するが、正常細胞とは異なる物質を出している</a:t>
            </a:r>
            <a:endParaRPr kumimoji="1" lang="en-US" altLang="ja-JP" sz="2800" dirty="0"/>
          </a:p>
          <a:p>
            <a:endParaRPr kumimoji="1" lang="ja-JP" altLang="en-US" sz="2800" dirty="0"/>
          </a:p>
        </p:txBody>
      </p:sp>
      <p:sp>
        <p:nvSpPr>
          <p:cNvPr id="6" name="テキスト ボックス 5">
            <a:extLst>
              <a:ext uri="{FF2B5EF4-FFF2-40B4-BE49-F238E27FC236}">
                <a16:creationId xmlns:a16="http://schemas.microsoft.com/office/drawing/2014/main" id="{D0243B05-AF3A-428F-BB2B-D284F2278415}"/>
              </a:ext>
            </a:extLst>
          </p:cNvPr>
          <p:cNvSpPr txBox="1"/>
          <p:nvPr/>
        </p:nvSpPr>
        <p:spPr>
          <a:xfrm>
            <a:off x="943275" y="2368441"/>
            <a:ext cx="6506678" cy="523220"/>
          </a:xfrm>
          <a:prstGeom prst="rect">
            <a:avLst/>
          </a:prstGeom>
          <a:noFill/>
        </p:spPr>
        <p:txBody>
          <a:bodyPr wrap="square" rtlCol="0">
            <a:spAutoFit/>
          </a:bodyPr>
          <a:lstStyle/>
          <a:p>
            <a:r>
              <a:rPr kumimoji="1" lang="ja-JP" altLang="en-US" sz="2800" dirty="0"/>
              <a:t>それを</a:t>
            </a:r>
            <a:r>
              <a:rPr kumimoji="1" lang="en-US" altLang="ja-JP" sz="2800" dirty="0"/>
              <a:t>T</a:t>
            </a:r>
            <a:r>
              <a:rPr kumimoji="1" lang="ja-JP" altLang="en-US" sz="2800" dirty="0"/>
              <a:t>細胞などが感知して攻撃する</a:t>
            </a:r>
          </a:p>
        </p:txBody>
      </p:sp>
      <p:pic>
        <p:nvPicPr>
          <p:cNvPr id="8" name="図 7">
            <a:extLst>
              <a:ext uri="{FF2B5EF4-FFF2-40B4-BE49-F238E27FC236}">
                <a16:creationId xmlns:a16="http://schemas.microsoft.com/office/drawing/2014/main" id="{AD504CA6-405D-425B-8C32-D8B61D293FF9}"/>
              </a:ext>
            </a:extLst>
          </p:cNvPr>
          <p:cNvPicPr>
            <a:picLocks noChangeAspect="1"/>
          </p:cNvPicPr>
          <p:nvPr/>
        </p:nvPicPr>
        <p:blipFill>
          <a:blip r:embed="rId2"/>
          <a:stretch>
            <a:fillRect/>
          </a:stretch>
        </p:blipFill>
        <p:spPr>
          <a:xfrm>
            <a:off x="7256404" y="2368441"/>
            <a:ext cx="730293" cy="695791"/>
          </a:xfrm>
          <a:prstGeom prst="rect">
            <a:avLst/>
          </a:prstGeom>
        </p:spPr>
      </p:pic>
      <p:pic>
        <p:nvPicPr>
          <p:cNvPr id="9" name="図 8">
            <a:extLst>
              <a:ext uri="{FF2B5EF4-FFF2-40B4-BE49-F238E27FC236}">
                <a16:creationId xmlns:a16="http://schemas.microsoft.com/office/drawing/2014/main" id="{09E7E760-C807-471E-8FAF-16CD2E6A487E}"/>
              </a:ext>
            </a:extLst>
          </p:cNvPr>
          <p:cNvPicPr>
            <a:picLocks noChangeAspect="1"/>
          </p:cNvPicPr>
          <p:nvPr/>
        </p:nvPicPr>
        <p:blipFill>
          <a:blip r:embed="rId3"/>
          <a:stretch>
            <a:fillRect/>
          </a:stretch>
        </p:blipFill>
        <p:spPr>
          <a:xfrm>
            <a:off x="6150582" y="1076634"/>
            <a:ext cx="1105822" cy="1051214"/>
          </a:xfrm>
          <a:prstGeom prst="rect">
            <a:avLst/>
          </a:prstGeom>
        </p:spPr>
      </p:pic>
      <p:sp>
        <p:nvSpPr>
          <p:cNvPr id="10" name="楕円 9">
            <a:extLst>
              <a:ext uri="{FF2B5EF4-FFF2-40B4-BE49-F238E27FC236}">
                <a16:creationId xmlns:a16="http://schemas.microsoft.com/office/drawing/2014/main" id="{FF6950F9-9456-44D6-B0D6-6C929F4F34B6}"/>
              </a:ext>
            </a:extLst>
          </p:cNvPr>
          <p:cNvSpPr/>
          <p:nvPr/>
        </p:nvSpPr>
        <p:spPr>
          <a:xfrm>
            <a:off x="7324825" y="1336501"/>
            <a:ext cx="145790" cy="14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2A0CFBD7-7D8D-45BA-A702-4D9E9EE16A6A}"/>
              </a:ext>
            </a:extLst>
          </p:cNvPr>
          <p:cNvSpPr/>
          <p:nvPr/>
        </p:nvSpPr>
        <p:spPr>
          <a:xfrm>
            <a:off x="7110614" y="1190711"/>
            <a:ext cx="145790" cy="14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57F45133-0714-4021-88DD-E96C1662F0EB}"/>
              </a:ext>
            </a:extLst>
          </p:cNvPr>
          <p:cNvSpPr/>
          <p:nvPr/>
        </p:nvSpPr>
        <p:spPr>
          <a:xfrm>
            <a:off x="3560282" y="1602241"/>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B959C8F-45D8-4D05-8B91-74C0420CDE5E}"/>
              </a:ext>
            </a:extLst>
          </p:cNvPr>
          <p:cNvSpPr/>
          <p:nvPr/>
        </p:nvSpPr>
        <p:spPr>
          <a:xfrm>
            <a:off x="3560282" y="2987236"/>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B2A898B1-D8DE-4A99-B0C0-16F819A4B095}"/>
              </a:ext>
            </a:extLst>
          </p:cNvPr>
          <p:cNvSpPr/>
          <p:nvPr/>
        </p:nvSpPr>
        <p:spPr>
          <a:xfrm>
            <a:off x="3555365" y="5508215"/>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6B6BF5DA-4EC7-4D46-8D9E-8CB8002FEEF2}"/>
              </a:ext>
            </a:extLst>
          </p:cNvPr>
          <p:cNvPicPr>
            <a:picLocks noChangeAspect="1"/>
          </p:cNvPicPr>
          <p:nvPr/>
        </p:nvPicPr>
        <p:blipFill>
          <a:blip r:embed="rId4"/>
          <a:stretch>
            <a:fillRect/>
          </a:stretch>
        </p:blipFill>
        <p:spPr>
          <a:xfrm>
            <a:off x="6404489" y="5423617"/>
            <a:ext cx="1963721" cy="1051993"/>
          </a:xfrm>
          <a:prstGeom prst="rect">
            <a:avLst/>
          </a:prstGeom>
        </p:spPr>
      </p:pic>
      <p:pic>
        <p:nvPicPr>
          <p:cNvPr id="19" name="図 18">
            <a:extLst>
              <a:ext uri="{FF2B5EF4-FFF2-40B4-BE49-F238E27FC236}">
                <a16:creationId xmlns:a16="http://schemas.microsoft.com/office/drawing/2014/main" id="{0768E163-4623-4523-B523-00D3E32DFC8B}"/>
              </a:ext>
            </a:extLst>
          </p:cNvPr>
          <p:cNvPicPr>
            <a:picLocks noChangeAspect="1"/>
          </p:cNvPicPr>
          <p:nvPr/>
        </p:nvPicPr>
        <p:blipFill>
          <a:blip r:embed="rId5"/>
          <a:stretch>
            <a:fillRect/>
          </a:stretch>
        </p:blipFill>
        <p:spPr>
          <a:xfrm>
            <a:off x="4764491" y="5419806"/>
            <a:ext cx="1638762" cy="1045195"/>
          </a:xfrm>
          <a:prstGeom prst="rect">
            <a:avLst/>
          </a:prstGeom>
        </p:spPr>
      </p:pic>
      <p:sp>
        <p:nvSpPr>
          <p:cNvPr id="14" name="テキスト ボックス 13">
            <a:extLst>
              <a:ext uri="{FF2B5EF4-FFF2-40B4-BE49-F238E27FC236}">
                <a16:creationId xmlns:a16="http://schemas.microsoft.com/office/drawing/2014/main" id="{0152374C-118C-427E-9129-E9B5B096A2AE}"/>
              </a:ext>
            </a:extLst>
          </p:cNvPr>
          <p:cNvSpPr txBox="1"/>
          <p:nvPr/>
        </p:nvSpPr>
        <p:spPr>
          <a:xfrm>
            <a:off x="664142" y="3603924"/>
            <a:ext cx="7815714" cy="1815882"/>
          </a:xfrm>
          <a:prstGeom prst="rect">
            <a:avLst/>
          </a:prstGeom>
          <a:noFill/>
        </p:spPr>
        <p:txBody>
          <a:bodyPr wrap="square" rtlCol="0">
            <a:spAutoFit/>
          </a:bodyPr>
          <a:lstStyle/>
          <a:p>
            <a:r>
              <a:rPr kumimoji="1" lang="ja-JP" altLang="en-US" sz="2800" dirty="0"/>
              <a:t>がん細胞は</a:t>
            </a:r>
            <a:r>
              <a:rPr kumimoji="1" lang="en-US" altLang="ja-JP" sz="2800" dirty="0"/>
              <a:t>T</a:t>
            </a:r>
            <a:r>
              <a:rPr kumimoji="1" lang="ja-JP" altLang="en-US" sz="2800" dirty="0"/>
              <a:t>細胞に認識される抗原を出さないために獲得免疫がおこらなかったり、免疫にブレーキをかける物質を作って、免疫の働きを抑え、獲得免疫から逃れる</a:t>
            </a:r>
          </a:p>
        </p:txBody>
      </p:sp>
    </p:spTree>
    <p:extLst>
      <p:ext uri="{BB962C8B-B14F-4D97-AF65-F5344CB8AC3E}">
        <p14:creationId xmlns:p14="http://schemas.microsoft.com/office/powerpoint/2010/main" val="3243606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11275DD-2164-4536-817E-07A245676479}"/>
              </a:ext>
            </a:extLst>
          </p:cNvPr>
          <p:cNvSpPr txBox="1"/>
          <p:nvPr/>
        </p:nvSpPr>
        <p:spPr>
          <a:xfrm>
            <a:off x="1145405" y="2413337"/>
            <a:ext cx="7170821" cy="2246769"/>
          </a:xfrm>
          <a:prstGeom prst="rect">
            <a:avLst/>
          </a:prstGeom>
          <a:noFill/>
        </p:spPr>
        <p:txBody>
          <a:bodyPr wrap="square" rtlCol="0">
            <a:spAutoFit/>
          </a:bodyPr>
          <a:lstStyle/>
          <a:p>
            <a:r>
              <a:rPr kumimoji="1" lang="ja-JP" altLang="en-US" sz="2800" dirty="0"/>
              <a:t>こうして、がん細胞は増え続けます。</a:t>
            </a:r>
            <a:endParaRPr kumimoji="1" lang="en-US" altLang="ja-JP" sz="2800" dirty="0"/>
          </a:p>
          <a:p>
            <a:r>
              <a:rPr kumimoji="1" lang="ja-JP" altLang="en-US" sz="2800" dirty="0"/>
              <a:t>さらに、がんが増殖するにつれて、がんの組織内でがん細胞自体が変化していくため、免疫による排除や治療が難しくなっていきます。</a:t>
            </a:r>
          </a:p>
        </p:txBody>
      </p:sp>
      <p:sp>
        <p:nvSpPr>
          <p:cNvPr id="4" name="矢印: 下 3">
            <a:extLst>
              <a:ext uri="{FF2B5EF4-FFF2-40B4-BE49-F238E27FC236}">
                <a16:creationId xmlns:a16="http://schemas.microsoft.com/office/drawing/2014/main" id="{AE23B7BA-6BDC-4132-AB2A-BB8880E957E2}"/>
              </a:ext>
            </a:extLst>
          </p:cNvPr>
          <p:cNvSpPr/>
          <p:nvPr/>
        </p:nvSpPr>
        <p:spPr>
          <a:xfrm>
            <a:off x="3838354" y="1186472"/>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427F9F24-9255-44EF-8C8A-4C4FF092A703}"/>
              </a:ext>
            </a:extLst>
          </p:cNvPr>
          <p:cNvPicPr>
            <a:picLocks noChangeAspect="1"/>
          </p:cNvPicPr>
          <p:nvPr/>
        </p:nvPicPr>
        <p:blipFill>
          <a:blip r:embed="rId2"/>
          <a:stretch>
            <a:fillRect/>
          </a:stretch>
        </p:blipFill>
        <p:spPr>
          <a:xfrm>
            <a:off x="5641488" y="4620314"/>
            <a:ext cx="1105822" cy="1051214"/>
          </a:xfrm>
          <a:prstGeom prst="rect">
            <a:avLst/>
          </a:prstGeom>
        </p:spPr>
      </p:pic>
      <p:pic>
        <p:nvPicPr>
          <p:cNvPr id="8" name="図 7">
            <a:extLst>
              <a:ext uri="{FF2B5EF4-FFF2-40B4-BE49-F238E27FC236}">
                <a16:creationId xmlns:a16="http://schemas.microsoft.com/office/drawing/2014/main" id="{6E0876F2-25B2-4F14-89DF-5779D7CFB721}"/>
              </a:ext>
            </a:extLst>
          </p:cNvPr>
          <p:cNvPicPr>
            <a:picLocks noChangeAspect="1"/>
          </p:cNvPicPr>
          <p:nvPr/>
        </p:nvPicPr>
        <p:blipFill>
          <a:blip r:embed="rId3"/>
          <a:stretch>
            <a:fillRect/>
          </a:stretch>
        </p:blipFill>
        <p:spPr>
          <a:xfrm>
            <a:off x="4390203" y="5094200"/>
            <a:ext cx="1104900" cy="1047750"/>
          </a:xfrm>
          <a:prstGeom prst="rect">
            <a:avLst/>
          </a:prstGeom>
        </p:spPr>
      </p:pic>
      <p:pic>
        <p:nvPicPr>
          <p:cNvPr id="9" name="図 8">
            <a:extLst>
              <a:ext uri="{FF2B5EF4-FFF2-40B4-BE49-F238E27FC236}">
                <a16:creationId xmlns:a16="http://schemas.microsoft.com/office/drawing/2014/main" id="{174CBD3C-4875-47D8-846C-D53562EB17C7}"/>
              </a:ext>
            </a:extLst>
          </p:cNvPr>
          <p:cNvPicPr>
            <a:picLocks noChangeAspect="1"/>
          </p:cNvPicPr>
          <p:nvPr/>
        </p:nvPicPr>
        <p:blipFill>
          <a:blip r:embed="rId3"/>
          <a:stretch>
            <a:fillRect/>
          </a:stretch>
        </p:blipFill>
        <p:spPr>
          <a:xfrm>
            <a:off x="6893695" y="4746408"/>
            <a:ext cx="1104900" cy="1047750"/>
          </a:xfrm>
          <a:prstGeom prst="rect">
            <a:avLst/>
          </a:prstGeom>
        </p:spPr>
      </p:pic>
    </p:spTree>
    <p:extLst>
      <p:ext uri="{BB962C8B-B14F-4D97-AF65-F5344CB8AC3E}">
        <p14:creationId xmlns:p14="http://schemas.microsoft.com/office/powerpoint/2010/main" val="2939699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免疫を担当する白血球が二段構えでがん細胞と闘う</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免疫療法や薬物療法の効果を左右する、がんの遺伝子、体質や環境因子</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がん細胞は免疫から逃れるために免疫のブレーキ機構を悪用して増殖する</a:t>
            </a:r>
            <a:endParaRPr kumimoji="1" lang="en-US" altLang="ja-JP" sz="2800" dirty="0">
              <a:solidFill>
                <a:schemeClr val="bg2"/>
              </a:solidFill>
            </a:endParaRPr>
          </a:p>
          <a:p>
            <a:pPr marL="457200" indent="-457200">
              <a:lnSpc>
                <a:spcPct val="150000"/>
              </a:lnSpc>
              <a:buClr>
                <a:schemeClr val="accent4"/>
              </a:buClr>
              <a:buFont typeface="Arial" panose="020B0604020202020204" pitchFamily="34" charset="0"/>
              <a:buChar char="•"/>
            </a:pPr>
            <a:r>
              <a:rPr kumimoji="1" lang="ja-JP" altLang="en-US" sz="2800" dirty="0"/>
              <a:t>免疫の仕組みと、免疫から逃れようとするがんの働き</a:t>
            </a:r>
          </a:p>
        </p:txBody>
      </p:sp>
    </p:spTree>
    <p:extLst>
      <p:ext uri="{BB962C8B-B14F-4D97-AF65-F5344CB8AC3E}">
        <p14:creationId xmlns:p14="http://schemas.microsoft.com/office/powerpoint/2010/main" val="1188079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54C4838-9731-485C-BE4A-9FF357165D1C}"/>
              </a:ext>
            </a:extLst>
          </p:cNvPr>
          <p:cNvSpPr txBox="1"/>
          <p:nvPr/>
        </p:nvSpPr>
        <p:spPr>
          <a:xfrm>
            <a:off x="1885950" y="915383"/>
            <a:ext cx="5372100" cy="523220"/>
          </a:xfrm>
          <a:prstGeom prst="rect">
            <a:avLst/>
          </a:prstGeom>
          <a:noFill/>
        </p:spPr>
        <p:txBody>
          <a:bodyPr wrap="square" rtlCol="0">
            <a:spAutoFit/>
          </a:bodyPr>
          <a:lstStyle/>
          <a:p>
            <a:r>
              <a:rPr kumimoji="1" lang="ja-JP" altLang="en-US" sz="2800" dirty="0">
                <a:latin typeface="+mn-ea"/>
              </a:rPr>
              <a:t>異物の侵入・がん細胞の発生</a:t>
            </a:r>
          </a:p>
        </p:txBody>
      </p:sp>
      <p:pic>
        <p:nvPicPr>
          <p:cNvPr id="3" name="図 2">
            <a:extLst>
              <a:ext uri="{FF2B5EF4-FFF2-40B4-BE49-F238E27FC236}">
                <a16:creationId xmlns:a16="http://schemas.microsoft.com/office/drawing/2014/main" id="{B3F5CFB3-CC5D-485F-A317-CFE2FCBC1004}"/>
              </a:ext>
            </a:extLst>
          </p:cNvPr>
          <p:cNvPicPr>
            <a:picLocks noChangeAspect="1"/>
          </p:cNvPicPr>
          <p:nvPr/>
        </p:nvPicPr>
        <p:blipFill>
          <a:blip r:embed="rId2"/>
          <a:stretch>
            <a:fillRect/>
          </a:stretch>
        </p:blipFill>
        <p:spPr>
          <a:xfrm>
            <a:off x="1228725" y="834093"/>
            <a:ext cx="657225" cy="685800"/>
          </a:xfrm>
          <a:prstGeom prst="rect">
            <a:avLst/>
          </a:prstGeom>
        </p:spPr>
      </p:pic>
      <p:pic>
        <p:nvPicPr>
          <p:cNvPr id="5" name="図 4">
            <a:extLst>
              <a:ext uri="{FF2B5EF4-FFF2-40B4-BE49-F238E27FC236}">
                <a16:creationId xmlns:a16="http://schemas.microsoft.com/office/drawing/2014/main" id="{BC32660B-13D7-4C2D-9DD3-83DB5AB7BC1D}"/>
              </a:ext>
            </a:extLst>
          </p:cNvPr>
          <p:cNvPicPr>
            <a:picLocks noChangeAspect="1"/>
          </p:cNvPicPr>
          <p:nvPr/>
        </p:nvPicPr>
        <p:blipFill>
          <a:blip r:embed="rId3"/>
          <a:stretch>
            <a:fillRect/>
          </a:stretch>
        </p:blipFill>
        <p:spPr>
          <a:xfrm>
            <a:off x="876300" y="1885950"/>
            <a:ext cx="7391400" cy="4229100"/>
          </a:xfrm>
          <a:prstGeom prst="rect">
            <a:avLst/>
          </a:prstGeom>
        </p:spPr>
      </p:pic>
    </p:spTree>
    <p:extLst>
      <p:ext uri="{BB962C8B-B14F-4D97-AF65-F5344CB8AC3E}">
        <p14:creationId xmlns:p14="http://schemas.microsoft.com/office/powerpoint/2010/main" val="3591660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AAA426D-5C09-4090-90DD-7F48A85FA764}"/>
              </a:ext>
            </a:extLst>
          </p:cNvPr>
          <p:cNvSpPr txBox="1"/>
          <p:nvPr/>
        </p:nvSpPr>
        <p:spPr>
          <a:xfrm>
            <a:off x="1678366" y="481014"/>
            <a:ext cx="5559961" cy="954107"/>
          </a:xfrm>
          <a:prstGeom prst="rect">
            <a:avLst/>
          </a:prstGeom>
          <a:noFill/>
        </p:spPr>
        <p:txBody>
          <a:bodyPr wrap="square" rtlCol="0">
            <a:spAutoFit/>
          </a:bodyPr>
          <a:lstStyle/>
          <a:p>
            <a:r>
              <a:rPr kumimoji="1" lang="ja-JP" altLang="en-US" sz="2800" dirty="0">
                <a:latin typeface="+mn-ea"/>
              </a:rPr>
              <a:t>自然免疫チームの細胞が体内をパトロールし、見つけた異物を攻撃</a:t>
            </a:r>
          </a:p>
        </p:txBody>
      </p:sp>
      <p:pic>
        <p:nvPicPr>
          <p:cNvPr id="5" name="図 4">
            <a:extLst>
              <a:ext uri="{FF2B5EF4-FFF2-40B4-BE49-F238E27FC236}">
                <a16:creationId xmlns:a16="http://schemas.microsoft.com/office/drawing/2014/main" id="{B2D99992-4437-4566-AD8D-F5088AE651B4}"/>
              </a:ext>
            </a:extLst>
          </p:cNvPr>
          <p:cNvPicPr>
            <a:picLocks noChangeAspect="1"/>
          </p:cNvPicPr>
          <p:nvPr/>
        </p:nvPicPr>
        <p:blipFill>
          <a:blip r:embed="rId2"/>
          <a:stretch>
            <a:fillRect/>
          </a:stretch>
        </p:blipFill>
        <p:spPr>
          <a:xfrm>
            <a:off x="857250" y="629454"/>
            <a:ext cx="552450" cy="657225"/>
          </a:xfrm>
          <a:prstGeom prst="rect">
            <a:avLst/>
          </a:prstGeom>
        </p:spPr>
      </p:pic>
      <p:pic>
        <p:nvPicPr>
          <p:cNvPr id="6" name="図 5">
            <a:extLst>
              <a:ext uri="{FF2B5EF4-FFF2-40B4-BE49-F238E27FC236}">
                <a16:creationId xmlns:a16="http://schemas.microsoft.com/office/drawing/2014/main" id="{A6BE6C2B-DE95-4A34-8BD8-B5892959A015}"/>
              </a:ext>
            </a:extLst>
          </p:cNvPr>
          <p:cNvPicPr>
            <a:picLocks noChangeAspect="1"/>
          </p:cNvPicPr>
          <p:nvPr/>
        </p:nvPicPr>
        <p:blipFill>
          <a:blip r:embed="rId3"/>
          <a:stretch>
            <a:fillRect/>
          </a:stretch>
        </p:blipFill>
        <p:spPr>
          <a:xfrm>
            <a:off x="3400425" y="1574809"/>
            <a:ext cx="4819650" cy="2886075"/>
          </a:xfrm>
          <a:prstGeom prst="rect">
            <a:avLst/>
          </a:prstGeom>
        </p:spPr>
      </p:pic>
      <p:pic>
        <p:nvPicPr>
          <p:cNvPr id="11" name="図 10">
            <a:extLst>
              <a:ext uri="{FF2B5EF4-FFF2-40B4-BE49-F238E27FC236}">
                <a16:creationId xmlns:a16="http://schemas.microsoft.com/office/drawing/2014/main" id="{7113BC82-983B-4756-B6A2-6F3801FAF97F}"/>
              </a:ext>
            </a:extLst>
          </p:cNvPr>
          <p:cNvPicPr>
            <a:picLocks noChangeAspect="1"/>
          </p:cNvPicPr>
          <p:nvPr/>
        </p:nvPicPr>
        <p:blipFill>
          <a:blip r:embed="rId4"/>
          <a:stretch>
            <a:fillRect/>
          </a:stretch>
        </p:blipFill>
        <p:spPr>
          <a:xfrm>
            <a:off x="857250" y="3565534"/>
            <a:ext cx="1304925" cy="895350"/>
          </a:xfrm>
          <a:prstGeom prst="rect">
            <a:avLst/>
          </a:prstGeom>
        </p:spPr>
      </p:pic>
      <p:pic>
        <p:nvPicPr>
          <p:cNvPr id="12" name="図 11">
            <a:extLst>
              <a:ext uri="{FF2B5EF4-FFF2-40B4-BE49-F238E27FC236}">
                <a16:creationId xmlns:a16="http://schemas.microsoft.com/office/drawing/2014/main" id="{CBA29E1D-4096-43A8-B283-B61D9F70CDAD}"/>
              </a:ext>
            </a:extLst>
          </p:cNvPr>
          <p:cNvPicPr>
            <a:picLocks noChangeAspect="1"/>
          </p:cNvPicPr>
          <p:nvPr/>
        </p:nvPicPr>
        <p:blipFill>
          <a:blip r:embed="rId5"/>
          <a:stretch>
            <a:fillRect/>
          </a:stretch>
        </p:blipFill>
        <p:spPr>
          <a:xfrm>
            <a:off x="923925" y="4670404"/>
            <a:ext cx="5419725" cy="1647825"/>
          </a:xfrm>
          <a:prstGeom prst="rect">
            <a:avLst/>
          </a:prstGeom>
        </p:spPr>
      </p:pic>
    </p:spTree>
    <p:extLst>
      <p:ext uri="{BB962C8B-B14F-4D97-AF65-F5344CB8AC3E}">
        <p14:creationId xmlns:p14="http://schemas.microsoft.com/office/powerpoint/2010/main" val="1146578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6F4A97A-5101-446B-889F-6F1CFC395E5B}"/>
              </a:ext>
            </a:extLst>
          </p:cNvPr>
          <p:cNvPicPr>
            <a:picLocks noChangeAspect="1"/>
          </p:cNvPicPr>
          <p:nvPr/>
        </p:nvPicPr>
        <p:blipFill>
          <a:blip r:embed="rId2"/>
          <a:stretch>
            <a:fillRect/>
          </a:stretch>
        </p:blipFill>
        <p:spPr>
          <a:xfrm>
            <a:off x="691121" y="2144742"/>
            <a:ext cx="2303381" cy="2964639"/>
          </a:xfrm>
          <a:prstGeom prst="rect">
            <a:avLst/>
          </a:prstGeom>
        </p:spPr>
      </p:pic>
      <p:pic>
        <p:nvPicPr>
          <p:cNvPr id="7" name="図 6">
            <a:extLst>
              <a:ext uri="{FF2B5EF4-FFF2-40B4-BE49-F238E27FC236}">
                <a16:creationId xmlns:a16="http://schemas.microsoft.com/office/drawing/2014/main" id="{B1C4D6BD-3890-4357-BF8A-D076D4D34765}"/>
              </a:ext>
            </a:extLst>
          </p:cNvPr>
          <p:cNvPicPr>
            <a:picLocks noChangeAspect="1"/>
          </p:cNvPicPr>
          <p:nvPr/>
        </p:nvPicPr>
        <p:blipFill>
          <a:blip r:embed="rId3"/>
          <a:stretch>
            <a:fillRect/>
          </a:stretch>
        </p:blipFill>
        <p:spPr>
          <a:xfrm>
            <a:off x="691121" y="711547"/>
            <a:ext cx="476250" cy="666750"/>
          </a:xfrm>
          <a:prstGeom prst="rect">
            <a:avLst/>
          </a:prstGeom>
        </p:spPr>
      </p:pic>
      <p:sp>
        <p:nvSpPr>
          <p:cNvPr id="8" name="テキスト ボックス 7">
            <a:extLst>
              <a:ext uri="{FF2B5EF4-FFF2-40B4-BE49-F238E27FC236}">
                <a16:creationId xmlns:a16="http://schemas.microsoft.com/office/drawing/2014/main" id="{1C1E08A5-CECA-49F7-99F7-DE0E289420B1}"/>
              </a:ext>
            </a:extLst>
          </p:cNvPr>
          <p:cNvSpPr txBox="1"/>
          <p:nvPr/>
        </p:nvSpPr>
        <p:spPr>
          <a:xfrm>
            <a:off x="1167371" y="685800"/>
            <a:ext cx="7490853" cy="1384995"/>
          </a:xfrm>
          <a:prstGeom prst="rect">
            <a:avLst/>
          </a:prstGeom>
          <a:noFill/>
        </p:spPr>
        <p:txBody>
          <a:bodyPr wrap="square" rtlCol="0">
            <a:spAutoFit/>
          </a:bodyPr>
          <a:lstStyle/>
          <a:p>
            <a:r>
              <a:rPr kumimoji="1" lang="ja-JP" altLang="en-US" sz="2800" dirty="0">
                <a:latin typeface="+mn-ea"/>
              </a:rPr>
              <a:t>自然免疫チームの一員である樹状細胞が</a:t>
            </a:r>
            <a:endParaRPr kumimoji="1" lang="en-US" altLang="ja-JP" sz="2800" dirty="0">
              <a:latin typeface="+mn-ea"/>
            </a:endParaRPr>
          </a:p>
          <a:p>
            <a:r>
              <a:rPr kumimoji="1" lang="ja-JP" altLang="en-US" sz="2800" dirty="0">
                <a:latin typeface="+mn-ea"/>
              </a:rPr>
              <a:t>獲得免疫チームに異物の目印である「抗原」の情報をリンパ球（</a:t>
            </a:r>
            <a:r>
              <a:rPr kumimoji="1" lang="en-US" altLang="ja-JP" sz="2800" dirty="0">
                <a:latin typeface="+mn-ea"/>
              </a:rPr>
              <a:t>T</a:t>
            </a:r>
            <a:r>
              <a:rPr kumimoji="1" lang="ja-JP" altLang="en-US" sz="2800" dirty="0">
                <a:latin typeface="+mn-ea"/>
              </a:rPr>
              <a:t>細胞、</a:t>
            </a:r>
            <a:r>
              <a:rPr kumimoji="1" lang="en-US" altLang="ja-JP" sz="2800" dirty="0">
                <a:latin typeface="+mn-ea"/>
              </a:rPr>
              <a:t>B</a:t>
            </a:r>
            <a:r>
              <a:rPr kumimoji="1" lang="ja-JP" altLang="en-US" sz="2800" dirty="0">
                <a:latin typeface="+mn-ea"/>
              </a:rPr>
              <a:t>細胞）に伝える</a:t>
            </a:r>
          </a:p>
        </p:txBody>
      </p:sp>
      <p:pic>
        <p:nvPicPr>
          <p:cNvPr id="19" name="図 18">
            <a:extLst>
              <a:ext uri="{FF2B5EF4-FFF2-40B4-BE49-F238E27FC236}">
                <a16:creationId xmlns:a16="http://schemas.microsoft.com/office/drawing/2014/main" id="{F6D4D0D2-779A-479F-89A1-80AC406BCFEF}"/>
              </a:ext>
            </a:extLst>
          </p:cNvPr>
          <p:cNvPicPr>
            <a:picLocks noChangeAspect="1"/>
          </p:cNvPicPr>
          <p:nvPr/>
        </p:nvPicPr>
        <p:blipFill>
          <a:blip r:embed="rId4"/>
          <a:stretch>
            <a:fillRect/>
          </a:stretch>
        </p:blipFill>
        <p:spPr>
          <a:xfrm flipH="1">
            <a:off x="2238936" y="4879891"/>
            <a:ext cx="1200184" cy="1418402"/>
          </a:xfrm>
          <a:prstGeom prst="rect">
            <a:avLst/>
          </a:prstGeom>
        </p:spPr>
      </p:pic>
      <p:pic>
        <p:nvPicPr>
          <p:cNvPr id="20" name="図 19">
            <a:extLst>
              <a:ext uri="{FF2B5EF4-FFF2-40B4-BE49-F238E27FC236}">
                <a16:creationId xmlns:a16="http://schemas.microsoft.com/office/drawing/2014/main" id="{06ED03CC-5EE7-4BFA-955B-7D3BCA17E650}"/>
              </a:ext>
            </a:extLst>
          </p:cNvPr>
          <p:cNvPicPr>
            <a:picLocks noChangeAspect="1"/>
          </p:cNvPicPr>
          <p:nvPr/>
        </p:nvPicPr>
        <p:blipFill>
          <a:blip r:embed="rId5"/>
          <a:stretch>
            <a:fillRect/>
          </a:stretch>
        </p:blipFill>
        <p:spPr>
          <a:xfrm>
            <a:off x="691121" y="4972369"/>
            <a:ext cx="1085850" cy="1266825"/>
          </a:xfrm>
          <a:prstGeom prst="rect">
            <a:avLst/>
          </a:prstGeom>
        </p:spPr>
      </p:pic>
      <p:pic>
        <p:nvPicPr>
          <p:cNvPr id="21" name="図 20">
            <a:extLst>
              <a:ext uri="{FF2B5EF4-FFF2-40B4-BE49-F238E27FC236}">
                <a16:creationId xmlns:a16="http://schemas.microsoft.com/office/drawing/2014/main" id="{B3704555-6857-472A-9265-4FF5BF90F03F}"/>
              </a:ext>
            </a:extLst>
          </p:cNvPr>
          <p:cNvPicPr>
            <a:picLocks noChangeAspect="1"/>
          </p:cNvPicPr>
          <p:nvPr/>
        </p:nvPicPr>
        <p:blipFill>
          <a:blip r:embed="rId6"/>
          <a:stretch>
            <a:fillRect/>
          </a:stretch>
        </p:blipFill>
        <p:spPr>
          <a:xfrm>
            <a:off x="990807" y="6239194"/>
            <a:ext cx="546520" cy="284970"/>
          </a:xfrm>
          <a:prstGeom prst="rect">
            <a:avLst/>
          </a:prstGeom>
        </p:spPr>
      </p:pic>
      <p:pic>
        <p:nvPicPr>
          <p:cNvPr id="22" name="図 21">
            <a:extLst>
              <a:ext uri="{FF2B5EF4-FFF2-40B4-BE49-F238E27FC236}">
                <a16:creationId xmlns:a16="http://schemas.microsoft.com/office/drawing/2014/main" id="{F6EEBB8C-B529-4BBD-9996-1378452F860B}"/>
              </a:ext>
            </a:extLst>
          </p:cNvPr>
          <p:cNvPicPr>
            <a:picLocks noChangeAspect="1"/>
          </p:cNvPicPr>
          <p:nvPr/>
        </p:nvPicPr>
        <p:blipFill>
          <a:blip r:embed="rId7"/>
          <a:stretch>
            <a:fillRect/>
          </a:stretch>
        </p:blipFill>
        <p:spPr>
          <a:xfrm>
            <a:off x="2431920" y="6298293"/>
            <a:ext cx="533400" cy="285750"/>
          </a:xfrm>
          <a:prstGeom prst="rect">
            <a:avLst/>
          </a:prstGeom>
        </p:spPr>
      </p:pic>
    </p:spTree>
    <p:extLst>
      <p:ext uri="{BB962C8B-B14F-4D97-AF65-F5344CB8AC3E}">
        <p14:creationId xmlns:p14="http://schemas.microsoft.com/office/powerpoint/2010/main" val="985311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1C4D6BD-3890-4357-BF8A-D076D4D34765}"/>
              </a:ext>
            </a:extLst>
          </p:cNvPr>
          <p:cNvPicPr>
            <a:picLocks noChangeAspect="1"/>
          </p:cNvPicPr>
          <p:nvPr/>
        </p:nvPicPr>
        <p:blipFill>
          <a:blip r:embed="rId2"/>
          <a:stretch>
            <a:fillRect/>
          </a:stretch>
        </p:blipFill>
        <p:spPr>
          <a:xfrm>
            <a:off x="691121" y="711547"/>
            <a:ext cx="476250" cy="666750"/>
          </a:xfrm>
          <a:prstGeom prst="rect">
            <a:avLst/>
          </a:prstGeom>
        </p:spPr>
      </p:pic>
      <p:sp>
        <p:nvSpPr>
          <p:cNvPr id="8" name="テキスト ボックス 7">
            <a:extLst>
              <a:ext uri="{FF2B5EF4-FFF2-40B4-BE49-F238E27FC236}">
                <a16:creationId xmlns:a16="http://schemas.microsoft.com/office/drawing/2014/main" id="{1C1E08A5-CECA-49F7-99F7-DE0E289420B1}"/>
              </a:ext>
            </a:extLst>
          </p:cNvPr>
          <p:cNvSpPr txBox="1"/>
          <p:nvPr/>
        </p:nvSpPr>
        <p:spPr>
          <a:xfrm>
            <a:off x="1167371" y="685800"/>
            <a:ext cx="7490853" cy="1384995"/>
          </a:xfrm>
          <a:prstGeom prst="rect">
            <a:avLst/>
          </a:prstGeom>
          <a:noFill/>
        </p:spPr>
        <p:txBody>
          <a:bodyPr wrap="square" rtlCol="0">
            <a:spAutoFit/>
          </a:bodyPr>
          <a:lstStyle/>
          <a:p>
            <a:r>
              <a:rPr kumimoji="1" lang="ja-JP" altLang="en-US" sz="2800" dirty="0">
                <a:latin typeface="+mn-ea"/>
              </a:rPr>
              <a:t>自然免疫チームの一員である樹状細胞が</a:t>
            </a:r>
            <a:endParaRPr kumimoji="1" lang="en-US" altLang="ja-JP" sz="2800" dirty="0">
              <a:latin typeface="+mn-ea"/>
            </a:endParaRPr>
          </a:p>
          <a:p>
            <a:r>
              <a:rPr kumimoji="1" lang="ja-JP" altLang="en-US" sz="2800" dirty="0">
                <a:latin typeface="+mn-ea"/>
              </a:rPr>
              <a:t>獲得免疫チームに異物の目印である「抗原」の情報をリンパ球（</a:t>
            </a:r>
            <a:r>
              <a:rPr kumimoji="1" lang="en-US" altLang="ja-JP" sz="2800" dirty="0">
                <a:latin typeface="+mn-ea"/>
              </a:rPr>
              <a:t>T</a:t>
            </a:r>
            <a:r>
              <a:rPr kumimoji="1" lang="ja-JP" altLang="en-US" sz="2800" dirty="0">
                <a:latin typeface="+mn-ea"/>
              </a:rPr>
              <a:t>細胞、</a:t>
            </a:r>
            <a:r>
              <a:rPr kumimoji="1" lang="en-US" altLang="ja-JP" sz="2800" dirty="0">
                <a:latin typeface="+mn-ea"/>
              </a:rPr>
              <a:t>B</a:t>
            </a:r>
            <a:r>
              <a:rPr kumimoji="1" lang="ja-JP" altLang="en-US" sz="2800" dirty="0">
                <a:latin typeface="+mn-ea"/>
              </a:rPr>
              <a:t>細胞）に伝える</a:t>
            </a:r>
          </a:p>
        </p:txBody>
      </p:sp>
      <p:pic>
        <p:nvPicPr>
          <p:cNvPr id="5" name="図 4">
            <a:extLst>
              <a:ext uri="{FF2B5EF4-FFF2-40B4-BE49-F238E27FC236}">
                <a16:creationId xmlns:a16="http://schemas.microsoft.com/office/drawing/2014/main" id="{3D7D895E-B8F5-45DC-A15B-AC53DF10B55F}"/>
              </a:ext>
            </a:extLst>
          </p:cNvPr>
          <p:cNvPicPr>
            <a:picLocks noChangeAspect="1"/>
          </p:cNvPicPr>
          <p:nvPr/>
        </p:nvPicPr>
        <p:blipFill>
          <a:blip r:embed="rId3"/>
          <a:stretch>
            <a:fillRect/>
          </a:stretch>
        </p:blipFill>
        <p:spPr>
          <a:xfrm>
            <a:off x="3276599" y="2872681"/>
            <a:ext cx="5381625" cy="1914525"/>
          </a:xfrm>
          <a:prstGeom prst="rect">
            <a:avLst/>
          </a:prstGeom>
        </p:spPr>
      </p:pic>
      <p:pic>
        <p:nvPicPr>
          <p:cNvPr id="9" name="図 8">
            <a:extLst>
              <a:ext uri="{FF2B5EF4-FFF2-40B4-BE49-F238E27FC236}">
                <a16:creationId xmlns:a16="http://schemas.microsoft.com/office/drawing/2014/main" id="{71161A63-B962-4121-92F0-F2D198D19003}"/>
              </a:ext>
            </a:extLst>
          </p:cNvPr>
          <p:cNvPicPr>
            <a:picLocks noChangeAspect="1"/>
          </p:cNvPicPr>
          <p:nvPr/>
        </p:nvPicPr>
        <p:blipFill>
          <a:blip r:embed="rId4"/>
          <a:stretch>
            <a:fillRect/>
          </a:stretch>
        </p:blipFill>
        <p:spPr>
          <a:xfrm>
            <a:off x="691121" y="2144742"/>
            <a:ext cx="2303381" cy="2964639"/>
          </a:xfrm>
          <a:prstGeom prst="rect">
            <a:avLst/>
          </a:prstGeom>
        </p:spPr>
      </p:pic>
      <p:pic>
        <p:nvPicPr>
          <p:cNvPr id="10" name="図 9">
            <a:extLst>
              <a:ext uri="{FF2B5EF4-FFF2-40B4-BE49-F238E27FC236}">
                <a16:creationId xmlns:a16="http://schemas.microsoft.com/office/drawing/2014/main" id="{726C6FF2-2A97-4871-9A6A-8A0F7DC1C8C9}"/>
              </a:ext>
            </a:extLst>
          </p:cNvPr>
          <p:cNvPicPr>
            <a:picLocks noChangeAspect="1"/>
          </p:cNvPicPr>
          <p:nvPr/>
        </p:nvPicPr>
        <p:blipFill>
          <a:blip r:embed="rId5"/>
          <a:stretch>
            <a:fillRect/>
          </a:stretch>
        </p:blipFill>
        <p:spPr>
          <a:xfrm flipH="1">
            <a:off x="2238936" y="4879891"/>
            <a:ext cx="1200184" cy="1418402"/>
          </a:xfrm>
          <a:prstGeom prst="rect">
            <a:avLst/>
          </a:prstGeom>
        </p:spPr>
      </p:pic>
      <p:pic>
        <p:nvPicPr>
          <p:cNvPr id="11" name="図 10">
            <a:extLst>
              <a:ext uri="{FF2B5EF4-FFF2-40B4-BE49-F238E27FC236}">
                <a16:creationId xmlns:a16="http://schemas.microsoft.com/office/drawing/2014/main" id="{CE091060-9056-4115-BC22-A6F2D9B17B54}"/>
              </a:ext>
            </a:extLst>
          </p:cNvPr>
          <p:cNvPicPr>
            <a:picLocks noChangeAspect="1"/>
          </p:cNvPicPr>
          <p:nvPr/>
        </p:nvPicPr>
        <p:blipFill>
          <a:blip r:embed="rId6"/>
          <a:stretch>
            <a:fillRect/>
          </a:stretch>
        </p:blipFill>
        <p:spPr>
          <a:xfrm>
            <a:off x="691121" y="4972369"/>
            <a:ext cx="1085850" cy="1266825"/>
          </a:xfrm>
          <a:prstGeom prst="rect">
            <a:avLst/>
          </a:prstGeom>
        </p:spPr>
      </p:pic>
      <p:pic>
        <p:nvPicPr>
          <p:cNvPr id="13" name="図 12">
            <a:extLst>
              <a:ext uri="{FF2B5EF4-FFF2-40B4-BE49-F238E27FC236}">
                <a16:creationId xmlns:a16="http://schemas.microsoft.com/office/drawing/2014/main" id="{E09C0F64-D2F8-4D44-AEDE-5483B61DE26C}"/>
              </a:ext>
            </a:extLst>
          </p:cNvPr>
          <p:cNvPicPr>
            <a:picLocks noChangeAspect="1"/>
          </p:cNvPicPr>
          <p:nvPr/>
        </p:nvPicPr>
        <p:blipFill>
          <a:blip r:embed="rId7"/>
          <a:stretch>
            <a:fillRect/>
          </a:stretch>
        </p:blipFill>
        <p:spPr>
          <a:xfrm>
            <a:off x="990807" y="6239194"/>
            <a:ext cx="546520" cy="284970"/>
          </a:xfrm>
          <a:prstGeom prst="rect">
            <a:avLst/>
          </a:prstGeom>
        </p:spPr>
      </p:pic>
      <p:pic>
        <p:nvPicPr>
          <p:cNvPr id="14" name="図 13">
            <a:extLst>
              <a:ext uri="{FF2B5EF4-FFF2-40B4-BE49-F238E27FC236}">
                <a16:creationId xmlns:a16="http://schemas.microsoft.com/office/drawing/2014/main" id="{EACAA613-A867-49C3-885C-3DC244E7F096}"/>
              </a:ext>
            </a:extLst>
          </p:cNvPr>
          <p:cNvPicPr>
            <a:picLocks noChangeAspect="1"/>
          </p:cNvPicPr>
          <p:nvPr/>
        </p:nvPicPr>
        <p:blipFill>
          <a:blip r:embed="rId8"/>
          <a:stretch>
            <a:fillRect/>
          </a:stretch>
        </p:blipFill>
        <p:spPr>
          <a:xfrm>
            <a:off x="2431920" y="6298293"/>
            <a:ext cx="533400" cy="285750"/>
          </a:xfrm>
          <a:prstGeom prst="rect">
            <a:avLst/>
          </a:prstGeom>
        </p:spPr>
      </p:pic>
    </p:spTree>
    <p:extLst>
      <p:ext uri="{BB962C8B-B14F-4D97-AF65-F5344CB8AC3E}">
        <p14:creationId xmlns:p14="http://schemas.microsoft.com/office/powerpoint/2010/main" val="2314546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92867B5-FDB9-47C7-A174-F1CBF6507679}"/>
              </a:ext>
            </a:extLst>
          </p:cNvPr>
          <p:cNvPicPr>
            <a:picLocks noChangeAspect="1"/>
          </p:cNvPicPr>
          <p:nvPr/>
        </p:nvPicPr>
        <p:blipFill>
          <a:blip r:embed="rId2"/>
          <a:stretch>
            <a:fillRect/>
          </a:stretch>
        </p:blipFill>
        <p:spPr>
          <a:xfrm>
            <a:off x="419100" y="537031"/>
            <a:ext cx="581025" cy="733425"/>
          </a:xfrm>
          <a:prstGeom prst="rect">
            <a:avLst/>
          </a:prstGeom>
        </p:spPr>
      </p:pic>
      <p:sp>
        <p:nvSpPr>
          <p:cNvPr id="10" name="テキスト ボックス 9">
            <a:extLst>
              <a:ext uri="{FF2B5EF4-FFF2-40B4-BE49-F238E27FC236}">
                <a16:creationId xmlns:a16="http://schemas.microsoft.com/office/drawing/2014/main" id="{5F363134-91E6-4477-99EB-E1B4B6ECA3C9}"/>
              </a:ext>
            </a:extLst>
          </p:cNvPr>
          <p:cNvSpPr txBox="1"/>
          <p:nvPr/>
        </p:nvSpPr>
        <p:spPr>
          <a:xfrm>
            <a:off x="1000125" y="537031"/>
            <a:ext cx="7700302" cy="2246769"/>
          </a:xfrm>
          <a:prstGeom prst="rect">
            <a:avLst/>
          </a:prstGeom>
          <a:noFill/>
        </p:spPr>
        <p:txBody>
          <a:bodyPr wrap="square" rtlCol="0">
            <a:spAutoFit/>
          </a:bodyPr>
          <a:lstStyle/>
          <a:p>
            <a:r>
              <a:rPr kumimoji="1" lang="ja-JP" altLang="en-US" sz="2800" dirty="0">
                <a:latin typeface="+mn-ea"/>
              </a:rPr>
              <a:t>獲得免疫チームは自然免疫チームから</a:t>
            </a:r>
            <a:endParaRPr kumimoji="1" lang="en-US" altLang="ja-JP" sz="2800" dirty="0">
              <a:latin typeface="+mn-ea"/>
            </a:endParaRPr>
          </a:p>
          <a:p>
            <a:r>
              <a:rPr kumimoji="1" lang="ja-JP" altLang="en-US" sz="2800" dirty="0">
                <a:latin typeface="+mn-ea"/>
              </a:rPr>
              <a:t>「抗原」の情報を受け取ると活性化して増殖し、異物を攻撃する。</a:t>
            </a:r>
            <a:endParaRPr kumimoji="1" lang="en-US" altLang="ja-JP" sz="2800" dirty="0">
              <a:latin typeface="+mn-ea"/>
            </a:endParaRPr>
          </a:p>
          <a:p>
            <a:r>
              <a:rPr kumimoji="1" lang="ja-JP" altLang="en-US" sz="2800" dirty="0">
                <a:latin typeface="+mn-ea"/>
              </a:rPr>
              <a:t>さらに、異物の目印を記憶し、次の攻撃に備える</a:t>
            </a:r>
          </a:p>
        </p:txBody>
      </p:sp>
      <p:pic>
        <p:nvPicPr>
          <p:cNvPr id="11" name="図 10">
            <a:extLst>
              <a:ext uri="{FF2B5EF4-FFF2-40B4-BE49-F238E27FC236}">
                <a16:creationId xmlns:a16="http://schemas.microsoft.com/office/drawing/2014/main" id="{1B83381A-C971-411A-B5F7-F46271EA629E}"/>
              </a:ext>
            </a:extLst>
          </p:cNvPr>
          <p:cNvPicPr>
            <a:picLocks noChangeAspect="1"/>
          </p:cNvPicPr>
          <p:nvPr/>
        </p:nvPicPr>
        <p:blipFill>
          <a:blip r:embed="rId3"/>
          <a:stretch>
            <a:fillRect/>
          </a:stretch>
        </p:blipFill>
        <p:spPr>
          <a:xfrm>
            <a:off x="139660" y="3188383"/>
            <a:ext cx="4727059" cy="2537177"/>
          </a:xfrm>
          <a:prstGeom prst="rect">
            <a:avLst/>
          </a:prstGeom>
        </p:spPr>
      </p:pic>
    </p:spTree>
    <p:extLst>
      <p:ext uri="{BB962C8B-B14F-4D97-AF65-F5344CB8AC3E}">
        <p14:creationId xmlns:p14="http://schemas.microsoft.com/office/powerpoint/2010/main" val="3860869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69E2123-5DDA-4FCB-9B97-DDA37F607E5D}"/>
              </a:ext>
            </a:extLst>
          </p:cNvPr>
          <p:cNvPicPr>
            <a:picLocks noChangeAspect="1"/>
          </p:cNvPicPr>
          <p:nvPr/>
        </p:nvPicPr>
        <p:blipFill>
          <a:blip r:embed="rId2"/>
          <a:stretch>
            <a:fillRect/>
          </a:stretch>
        </p:blipFill>
        <p:spPr>
          <a:xfrm>
            <a:off x="139660" y="3188383"/>
            <a:ext cx="4727059" cy="2537177"/>
          </a:xfrm>
          <a:prstGeom prst="rect">
            <a:avLst/>
          </a:prstGeom>
        </p:spPr>
      </p:pic>
      <p:pic>
        <p:nvPicPr>
          <p:cNvPr id="7" name="図 6">
            <a:extLst>
              <a:ext uri="{FF2B5EF4-FFF2-40B4-BE49-F238E27FC236}">
                <a16:creationId xmlns:a16="http://schemas.microsoft.com/office/drawing/2014/main" id="{83AAD66A-BD23-4243-A848-221FD7C057E3}"/>
              </a:ext>
            </a:extLst>
          </p:cNvPr>
          <p:cNvPicPr>
            <a:picLocks noChangeAspect="1"/>
          </p:cNvPicPr>
          <p:nvPr/>
        </p:nvPicPr>
        <p:blipFill>
          <a:blip r:embed="rId3"/>
          <a:stretch>
            <a:fillRect/>
          </a:stretch>
        </p:blipFill>
        <p:spPr>
          <a:xfrm>
            <a:off x="419100" y="537031"/>
            <a:ext cx="581025" cy="733425"/>
          </a:xfrm>
          <a:prstGeom prst="rect">
            <a:avLst/>
          </a:prstGeom>
        </p:spPr>
      </p:pic>
      <p:sp>
        <p:nvSpPr>
          <p:cNvPr id="8" name="テキスト ボックス 7">
            <a:extLst>
              <a:ext uri="{FF2B5EF4-FFF2-40B4-BE49-F238E27FC236}">
                <a16:creationId xmlns:a16="http://schemas.microsoft.com/office/drawing/2014/main" id="{E6B218BE-D15E-4BC5-B04A-A22C71689B77}"/>
              </a:ext>
            </a:extLst>
          </p:cNvPr>
          <p:cNvSpPr txBox="1"/>
          <p:nvPr/>
        </p:nvSpPr>
        <p:spPr>
          <a:xfrm>
            <a:off x="1000125" y="537031"/>
            <a:ext cx="7700302" cy="2246769"/>
          </a:xfrm>
          <a:prstGeom prst="rect">
            <a:avLst/>
          </a:prstGeom>
          <a:noFill/>
        </p:spPr>
        <p:txBody>
          <a:bodyPr wrap="square" rtlCol="0">
            <a:spAutoFit/>
          </a:bodyPr>
          <a:lstStyle/>
          <a:p>
            <a:r>
              <a:rPr kumimoji="1" lang="ja-JP" altLang="en-US" sz="2800" dirty="0">
                <a:latin typeface="+mn-ea"/>
              </a:rPr>
              <a:t>獲得免疫チームは自然免疫チームから</a:t>
            </a:r>
            <a:endParaRPr kumimoji="1" lang="en-US" altLang="ja-JP" sz="2800" dirty="0">
              <a:latin typeface="+mn-ea"/>
            </a:endParaRPr>
          </a:p>
          <a:p>
            <a:r>
              <a:rPr kumimoji="1" lang="ja-JP" altLang="en-US" sz="2800" dirty="0">
                <a:latin typeface="+mn-ea"/>
              </a:rPr>
              <a:t>「抗原」の情報を受け取ると活性化して増殖し、異物を攻撃する。</a:t>
            </a:r>
            <a:endParaRPr kumimoji="1" lang="en-US" altLang="ja-JP" sz="2800" dirty="0">
              <a:latin typeface="+mn-ea"/>
            </a:endParaRPr>
          </a:p>
          <a:p>
            <a:r>
              <a:rPr kumimoji="1" lang="ja-JP" altLang="en-US" sz="2800" dirty="0">
                <a:latin typeface="+mn-ea"/>
              </a:rPr>
              <a:t>さらに、異物の目印を記憶し、次の攻撃に備える</a:t>
            </a:r>
          </a:p>
        </p:txBody>
      </p:sp>
      <p:pic>
        <p:nvPicPr>
          <p:cNvPr id="4" name="図 3">
            <a:extLst>
              <a:ext uri="{FF2B5EF4-FFF2-40B4-BE49-F238E27FC236}">
                <a16:creationId xmlns:a16="http://schemas.microsoft.com/office/drawing/2014/main" id="{1C194511-BA78-43E0-9EE7-8053F573B77C}"/>
              </a:ext>
            </a:extLst>
          </p:cNvPr>
          <p:cNvPicPr>
            <a:picLocks noChangeAspect="1"/>
          </p:cNvPicPr>
          <p:nvPr/>
        </p:nvPicPr>
        <p:blipFill>
          <a:blip r:embed="rId4"/>
          <a:stretch>
            <a:fillRect/>
          </a:stretch>
        </p:blipFill>
        <p:spPr>
          <a:xfrm>
            <a:off x="4992873" y="2423385"/>
            <a:ext cx="3581400" cy="4067175"/>
          </a:xfrm>
          <a:prstGeom prst="rect">
            <a:avLst/>
          </a:prstGeom>
        </p:spPr>
      </p:pic>
    </p:spTree>
    <p:extLst>
      <p:ext uri="{BB962C8B-B14F-4D97-AF65-F5344CB8AC3E}">
        <p14:creationId xmlns:p14="http://schemas.microsoft.com/office/powerpoint/2010/main" val="337876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D82A433-2BBB-452C-BB03-B6461ED0804D}"/>
              </a:ext>
            </a:extLst>
          </p:cNvPr>
          <p:cNvPicPr>
            <a:picLocks noChangeAspect="1"/>
          </p:cNvPicPr>
          <p:nvPr/>
        </p:nvPicPr>
        <p:blipFill>
          <a:blip r:embed="rId2"/>
          <a:stretch>
            <a:fillRect/>
          </a:stretch>
        </p:blipFill>
        <p:spPr>
          <a:xfrm>
            <a:off x="855382" y="702119"/>
            <a:ext cx="608881" cy="733425"/>
          </a:xfrm>
          <a:prstGeom prst="rect">
            <a:avLst/>
          </a:prstGeom>
        </p:spPr>
      </p:pic>
      <p:sp>
        <p:nvSpPr>
          <p:cNvPr id="6" name="テキスト ボックス 5">
            <a:extLst>
              <a:ext uri="{FF2B5EF4-FFF2-40B4-BE49-F238E27FC236}">
                <a16:creationId xmlns:a16="http://schemas.microsoft.com/office/drawing/2014/main" id="{ED39C0EF-CE53-4FCD-97B9-4E61886F1ACA}"/>
              </a:ext>
            </a:extLst>
          </p:cNvPr>
          <p:cNvSpPr txBox="1"/>
          <p:nvPr/>
        </p:nvSpPr>
        <p:spPr>
          <a:xfrm>
            <a:off x="1603169" y="807222"/>
            <a:ext cx="5937662" cy="523220"/>
          </a:xfrm>
          <a:prstGeom prst="rect">
            <a:avLst/>
          </a:prstGeom>
          <a:noFill/>
        </p:spPr>
        <p:txBody>
          <a:bodyPr wrap="square" rtlCol="0">
            <a:spAutoFit/>
          </a:bodyPr>
          <a:lstStyle/>
          <a:p>
            <a:r>
              <a:rPr kumimoji="1" lang="ja-JP" altLang="en-US" sz="2800" dirty="0">
                <a:latin typeface="+mn-ea"/>
              </a:rPr>
              <a:t>異物の再侵入・がん細胞の再発</a:t>
            </a:r>
          </a:p>
        </p:txBody>
      </p:sp>
      <p:pic>
        <p:nvPicPr>
          <p:cNvPr id="7" name="図 6">
            <a:extLst>
              <a:ext uri="{FF2B5EF4-FFF2-40B4-BE49-F238E27FC236}">
                <a16:creationId xmlns:a16="http://schemas.microsoft.com/office/drawing/2014/main" id="{E4070761-B989-494F-9429-6B16B3DC87B5}"/>
              </a:ext>
            </a:extLst>
          </p:cNvPr>
          <p:cNvPicPr>
            <a:picLocks noChangeAspect="1"/>
          </p:cNvPicPr>
          <p:nvPr/>
        </p:nvPicPr>
        <p:blipFill>
          <a:blip r:embed="rId3"/>
          <a:stretch>
            <a:fillRect/>
          </a:stretch>
        </p:blipFill>
        <p:spPr>
          <a:xfrm>
            <a:off x="2928937" y="1325282"/>
            <a:ext cx="3286125" cy="2838450"/>
          </a:xfrm>
          <a:prstGeom prst="rect">
            <a:avLst/>
          </a:prstGeom>
        </p:spPr>
      </p:pic>
    </p:spTree>
    <p:extLst>
      <p:ext uri="{BB962C8B-B14F-4D97-AF65-F5344CB8AC3E}">
        <p14:creationId xmlns:p14="http://schemas.microsoft.com/office/powerpoint/2010/main" val="397849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buClr>
              <a:buFont typeface="Arial" panose="020B0604020202020204" pitchFamily="34" charset="0"/>
              <a:buChar char="•"/>
            </a:pPr>
            <a:r>
              <a:rPr kumimoji="1" lang="ja-JP" altLang="en-US" sz="2800" dirty="0"/>
              <a:t>免疫を担当する白血球が二段構えでがん細胞と闘う</a:t>
            </a:r>
          </a:p>
          <a:p>
            <a:pPr marL="457200" indent="-457200">
              <a:lnSpc>
                <a:spcPct val="150000"/>
              </a:lnSpc>
              <a:buClr>
                <a:schemeClr val="accent4"/>
              </a:buClr>
              <a:buFont typeface="Arial" panose="020B0604020202020204" pitchFamily="34" charset="0"/>
              <a:buChar char="•"/>
            </a:pPr>
            <a:r>
              <a:rPr kumimoji="1" lang="ja-JP" altLang="en-US" sz="2800" dirty="0"/>
              <a:t>免疫療法や薬物療法の効果を左右する、がんの遺伝子、体質や環境因子</a:t>
            </a:r>
            <a:endParaRPr kumimoji="1" lang="en-US" altLang="ja-JP" sz="2800" dirty="0"/>
          </a:p>
          <a:p>
            <a:pPr marL="457200" indent="-457200">
              <a:lnSpc>
                <a:spcPct val="150000"/>
              </a:lnSpc>
              <a:buClr>
                <a:schemeClr val="accent4"/>
              </a:buClr>
              <a:buFont typeface="Arial" panose="020B0604020202020204" pitchFamily="34" charset="0"/>
              <a:buChar char="•"/>
            </a:pPr>
            <a:r>
              <a:rPr kumimoji="1" lang="ja-JP" altLang="en-US" sz="2800" dirty="0"/>
              <a:t>がん細胞は免疫から逃れるために免疫のブレーキ機構を悪用して増殖する</a:t>
            </a:r>
          </a:p>
          <a:p>
            <a:pPr marL="457200" indent="-457200">
              <a:lnSpc>
                <a:spcPct val="150000"/>
              </a:lnSpc>
              <a:buClr>
                <a:schemeClr val="accent4"/>
              </a:buClr>
              <a:buFont typeface="Arial" panose="020B0604020202020204" pitchFamily="34" charset="0"/>
              <a:buChar char="•"/>
            </a:pPr>
            <a:r>
              <a:rPr kumimoji="1" lang="ja-JP" altLang="en-US" sz="2800" dirty="0"/>
              <a:t>免疫の仕組みと、免疫から逃れようとするがんの働き</a:t>
            </a:r>
          </a:p>
        </p:txBody>
      </p:sp>
    </p:spTree>
    <p:extLst>
      <p:ext uri="{BB962C8B-B14F-4D97-AF65-F5344CB8AC3E}">
        <p14:creationId xmlns:p14="http://schemas.microsoft.com/office/powerpoint/2010/main" val="2634096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C444FE7-2403-4050-B89C-5DBB82FD13D6}"/>
              </a:ext>
            </a:extLst>
          </p:cNvPr>
          <p:cNvPicPr>
            <a:picLocks noChangeAspect="1"/>
          </p:cNvPicPr>
          <p:nvPr/>
        </p:nvPicPr>
        <p:blipFill>
          <a:blip r:embed="rId2"/>
          <a:stretch>
            <a:fillRect/>
          </a:stretch>
        </p:blipFill>
        <p:spPr>
          <a:xfrm>
            <a:off x="400853" y="642319"/>
            <a:ext cx="534530" cy="733425"/>
          </a:xfrm>
          <a:prstGeom prst="rect">
            <a:avLst/>
          </a:prstGeom>
        </p:spPr>
      </p:pic>
      <p:sp>
        <p:nvSpPr>
          <p:cNvPr id="4" name="テキスト ボックス 3">
            <a:extLst>
              <a:ext uri="{FF2B5EF4-FFF2-40B4-BE49-F238E27FC236}">
                <a16:creationId xmlns:a16="http://schemas.microsoft.com/office/drawing/2014/main" id="{3517D36D-CCCA-461D-912E-377AEC32AB33}"/>
              </a:ext>
            </a:extLst>
          </p:cNvPr>
          <p:cNvSpPr txBox="1"/>
          <p:nvPr/>
        </p:nvSpPr>
        <p:spPr>
          <a:xfrm>
            <a:off x="1062841" y="642319"/>
            <a:ext cx="6733309" cy="954107"/>
          </a:xfrm>
          <a:prstGeom prst="rect">
            <a:avLst/>
          </a:prstGeom>
          <a:noFill/>
        </p:spPr>
        <p:txBody>
          <a:bodyPr wrap="square" rtlCol="0">
            <a:spAutoFit/>
          </a:bodyPr>
          <a:lstStyle/>
          <a:p>
            <a:r>
              <a:rPr kumimoji="1" lang="ja-JP" altLang="en-US" sz="2800" dirty="0">
                <a:latin typeface="+mn-ea"/>
              </a:rPr>
              <a:t>獲得免疫チームは記憶している異物と同じものを見つけて素早く攻撃する</a:t>
            </a:r>
          </a:p>
        </p:txBody>
      </p:sp>
      <p:pic>
        <p:nvPicPr>
          <p:cNvPr id="5" name="図 4">
            <a:extLst>
              <a:ext uri="{FF2B5EF4-FFF2-40B4-BE49-F238E27FC236}">
                <a16:creationId xmlns:a16="http://schemas.microsoft.com/office/drawing/2014/main" id="{0CC205C2-089E-45E6-A9D9-E92619E4294C}"/>
              </a:ext>
            </a:extLst>
          </p:cNvPr>
          <p:cNvPicPr>
            <a:picLocks noChangeAspect="1"/>
          </p:cNvPicPr>
          <p:nvPr/>
        </p:nvPicPr>
        <p:blipFill>
          <a:blip r:embed="rId3"/>
          <a:stretch>
            <a:fillRect/>
          </a:stretch>
        </p:blipFill>
        <p:spPr>
          <a:xfrm>
            <a:off x="1581414" y="1596426"/>
            <a:ext cx="5981172" cy="3407600"/>
          </a:xfrm>
          <a:prstGeom prst="rect">
            <a:avLst/>
          </a:prstGeom>
        </p:spPr>
      </p:pic>
      <p:pic>
        <p:nvPicPr>
          <p:cNvPr id="6" name="図 5">
            <a:extLst>
              <a:ext uri="{FF2B5EF4-FFF2-40B4-BE49-F238E27FC236}">
                <a16:creationId xmlns:a16="http://schemas.microsoft.com/office/drawing/2014/main" id="{97145B20-06F6-4213-A3B1-54EBACDB23AC}"/>
              </a:ext>
            </a:extLst>
          </p:cNvPr>
          <p:cNvPicPr>
            <a:picLocks noChangeAspect="1"/>
          </p:cNvPicPr>
          <p:nvPr/>
        </p:nvPicPr>
        <p:blipFill>
          <a:blip r:embed="rId4"/>
          <a:stretch>
            <a:fillRect/>
          </a:stretch>
        </p:blipFill>
        <p:spPr>
          <a:xfrm>
            <a:off x="1719632" y="4881129"/>
            <a:ext cx="5419725" cy="1647825"/>
          </a:xfrm>
          <a:prstGeom prst="rect">
            <a:avLst/>
          </a:prstGeom>
        </p:spPr>
      </p:pic>
    </p:spTree>
    <p:extLst>
      <p:ext uri="{BB962C8B-B14F-4D97-AF65-F5344CB8AC3E}">
        <p14:creationId xmlns:p14="http://schemas.microsoft.com/office/powerpoint/2010/main" val="154076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ACF99-56F6-4789-AE3F-3B6A08F940F5}"/>
              </a:ext>
            </a:extLst>
          </p:cNvPr>
          <p:cNvSpPr>
            <a:spLocks noGrp="1"/>
          </p:cNvSpPr>
          <p:nvPr>
            <p:ph type="title"/>
          </p:nvPr>
        </p:nvSpPr>
        <p:spPr>
          <a:xfrm>
            <a:off x="628650" y="245857"/>
            <a:ext cx="7886700" cy="1233085"/>
          </a:xfrm>
        </p:spPr>
        <p:txBody>
          <a:bodyPr>
            <a:normAutofit/>
          </a:bodyPr>
          <a:lstStyle/>
          <a:p>
            <a:pPr algn="ctr"/>
            <a:r>
              <a:rPr kumimoji="1" lang="ja-JP" altLang="en-US" sz="3200" b="1" dirty="0">
                <a:latin typeface="+mn-ea"/>
                <a:ea typeface="+mn-ea"/>
              </a:rPr>
              <a:t>もっと知ってほしいがん免疫療法のこと</a:t>
            </a:r>
          </a:p>
        </p:txBody>
      </p:sp>
      <p:sp>
        <p:nvSpPr>
          <p:cNvPr id="4" name="テキスト ボックス 3">
            <a:extLst>
              <a:ext uri="{FF2B5EF4-FFF2-40B4-BE49-F238E27FC236}">
                <a16:creationId xmlns:a16="http://schemas.microsoft.com/office/drawing/2014/main" id="{5AC4113E-5310-4423-8C22-B6E3ED50C1AE}"/>
              </a:ext>
            </a:extLst>
          </p:cNvPr>
          <p:cNvSpPr txBox="1"/>
          <p:nvPr/>
        </p:nvSpPr>
        <p:spPr>
          <a:xfrm>
            <a:off x="791154" y="1630018"/>
            <a:ext cx="7561691" cy="4455259"/>
          </a:xfrm>
          <a:prstGeom prst="rect">
            <a:avLst/>
          </a:prstGeom>
          <a:noFill/>
        </p:spPr>
        <p:txBody>
          <a:bodyPr wrap="square" rtlCol="0">
            <a:spAutoFit/>
          </a:bodyPr>
          <a:lstStyle/>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がんを排除する免疫の仕組み</a:t>
            </a:r>
          </a:p>
          <a:p>
            <a:pPr marL="285750" indent="-285750">
              <a:lnSpc>
                <a:spcPct val="150000"/>
              </a:lnSpc>
              <a:buClr>
                <a:schemeClr val="accent2"/>
              </a:buClr>
              <a:buFont typeface="Wingdings" panose="05000000000000000000" pitchFamily="2" charset="2"/>
              <a:buChar char="l"/>
            </a:pPr>
            <a:r>
              <a:rPr kumimoji="1" lang="ja-JP" altLang="en-US" sz="3200" dirty="0">
                <a:latin typeface="+mn-ea"/>
              </a:rPr>
              <a:t>がんの免疫療法の種類と効果</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免疫チェックポイント阻害療法が効くメカニズムと薬の種類</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免疫チェックポイント阻害薬の副作用</a:t>
            </a:r>
            <a:endParaRPr kumimoji="1" lang="en-US" altLang="ja-JP" sz="3200" dirty="0">
              <a:solidFill>
                <a:schemeClr val="bg2"/>
              </a:solidFill>
              <a:latin typeface="+mn-ea"/>
            </a:endParaRP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患者とともに確認しておきたいこと</a:t>
            </a:r>
          </a:p>
        </p:txBody>
      </p:sp>
    </p:spTree>
    <p:extLst>
      <p:ext uri="{BB962C8B-B14F-4D97-AF65-F5344CB8AC3E}">
        <p14:creationId xmlns:p14="http://schemas.microsoft.com/office/powerpoint/2010/main" val="985913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1DE6B75-F684-43E1-81FA-275560B21788}"/>
              </a:ext>
            </a:extLst>
          </p:cNvPr>
          <p:cNvSpPr txBox="1"/>
          <p:nvPr/>
        </p:nvSpPr>
        <p:spPr>
          <a:xfrm>
            <a:off x="731519" y="1607419"/>
            <a:ext cx="7680961" cy="2561920"/>
          </a:xfrm>
          <a:prstGeom prst="rect">
            <a:avLst/>
          </a:prstGeom>
          <a:noFill/>
        </p:spPr>
        <p:txBody>
          <a:bodyPr wrap="square" rtlCol="0">
            <a:spAutoFit/>
          </a:bodyPr>
          <a:lstStyle/>
          <a:p>
            <a:pPr marL="457200" indent="-457200">
              <a:lnSpc>
                <a:spcPct val="200000"/>
              </a:lnSpc>
              <a:buClr>
                <a:schemeClr val="accent4"/>
              </a:buClr>
              <a:buFont typeface="Arial" panose="020B0604020202020204" pitchFamily="34" charset="0"/>
              <a:buChar char="•"/>
            </a:pPr>
            <a:r>
              <a:rPr kumimoji="1" lang="ja-JP" altLang="en-US" sz="2800" dirty="0"/>
              <a:t>効果や作用、副作用についてよく説明を受けたうえで選択を</a:t>
            </a:r>
          </a:p>
          <a:p>
            <a:pPr marL="457200" indent="-457200">
              <a:lnSpc>
                <a:spcPct val="200000"/>
              </a:lnSpc>
              <a:buClr>
                <a:schemeClr val="accent4"/>
              </a:buClr>
              <a:buFont typeface="Arial" panose="020B0604020202020204" pitchFamily="34" charset="0"/>
              <a:buChar char="•"/>
            </a:pPr>
            <a:r>
              <a:rPr kumimoji="1" lang="ja-JP" altLang="en-US" sz="2800" dirty="0"/>
              <a:t>免疫療法の種類と効果</a:t>
            </a:r>
          </a:p>
        </p:txBody>
      </p:sp>
    </p:spTree>
    <p:extLst>
      <p:ext uri="{BB962C8B-B14F-4D97-AF65-F5344CB8AC3E}">
        <p14:creationId xmlns:p14="http://schemas.microsoft.com/office/powerpoint/2010/main" val="3112193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F770F56-5085-429B-96E0-F518EC21224C}"/>
              </a:ext>
            </a:extLst>
          </p:cNvPr>
          <p:cNvSpPr txBox="1"/>
          <p:nvPr/>
        </p:nvSpPr>
        <p:spPr>
          <a:xfrm>
            <a:off x="731519" y="1607419"/>
            <a:ext cx="7680961" cy="2561920"/>
          </a:xfrm>
          <a:prstGeom prst="rect">
            <a:avLst/>
          </a:prstGeom>
          <a:noFill/>
        </p:spPr>
        <p:txBody>
          <a:bodyPr wrap="square" rtlCol="0">
            <a:spAutoFit/>
          </a:bodyPr>
          <a:lstStyle/>
          <a:p>
            <a:pPr marL="457200" indent="-457200">
              <a:lnSpc>
                <a:spcPct val="200000"/>
              </a:lnSpc>
              <a:buClr>
                <a:schemeClr val="accent4"/>
              </a:buClr>
              <a:buFont typeface="Arial" panose="020B0604020202020204" pitchFamily="34" charset="0"/>
              <a:buChar char="•"/>
            </a:pPr>
            <a:r>
              <a:rPr kumimoji="1" lang="ja-JP" altLang="en-US" sz="2800" dirty="0"/>
              <a:t>効果や作用、副作用についてよく説明を受けたうえで選択を</a:t>
            </a:r>
          </a:p>
          <a:p>
            <a:pPr marL="457200" indent="-457200">
              <a:lnSpc>
                <a:spcPct val="20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免疫療法の種類と効果</a:t>
            </a:r>
          </a:p>
        </p:txBody>
      </p:sp>
    </p:spTree>
    <p:extLst>
      <p:ext uri="{BB962C8B-B14F-4D97-AF65-F5344CB8AC3E}">
        <p14:creationId xmlns:p14="http://schemas.microsoft.com/office/powerpoint/2010/main" val="623577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48CF4BF-4018-4502-AF99-4F962336ED21}"/>
              </a:ext>
            </a:extLst>
          </p:cNvPr>
          <p:cNvSpPr/>
          <p:nvPr/>
        </p:nvSpPr>
        <p:spPr>
          <a:xfrm>
            <a:off x="2588392" y="587141"/>
            <a:ext cx="3522847"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がんの主な治療法</a:t>
            </a:r>
          </a:p>
        </p:txBody>
      </p:sp>
    </p:spTree>
    <p:extLst>
      <p:ext uri="{BB962C8B-B14F-4D97-AF65-F5344CB8AC3E}">
        <p14:creationId xmlns:p14="http://schemas.microsoft.com/office/powerpoint/2010/main" val="24138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48CF4BF-4018-4502-AF99-4F962336ED21}"/>
              </a:ext>
            </a:extLst>
          </p:cNvPr>
          <p:cNvSpPr/>
          <p:nvPr/>
        </p:nvSpPr>
        <p:spPr>
          <a:xfrm>
            <a:off x="2588392" y="587141"/>
            <a:ext cx="3522847"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がんの主な治療法</a:t>
            </a:r>
          </a:p>
        </p:txBody>
      </p:sp>
      <p:sp>
        <p:nvSpPr>
          <p:cNvPr id="4" name="正方形/長方形 3">
            <a:extLst>
              <a:ext uri="{FF2B5EF4-FFF2-40B4-BE49-F238E27FC236}">
                <a16:creationId xmlns:a16="http://schemas.microsoft.com/office/drawing/2014/main" id="{A19A32C3-E0CA-49A3-B835-9D13E473AFA6}"/>
              </a:ext>
            </a:extLst>
          </p:cNvPr>
          <p:cNvSpPr/>
          <p:nvPr/>
        </p:nvSpPr>
        <p:spPr>
          <a:xfrm>
            <a:off x="614412" y="2799348"/>
            <a:ext cx="1772653"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手術</a:t>
            </a:r>
          </a:p>
        </p:txBody>
      </p:sp>
      <p:sp>
        <p:nvSpPr>
          <p:cNvPr id="5" name="正方形/長方形 4">
            <a:extLst>
              <a:ext uri="{FF2B5EF4-FFF2-40B4-BE49-F238E27FC236}">
                <a16:creationId xmlns:a16="http://schemas.microsoft.com/office/drawing/2014/main" id="{C7B6DC7C-EBFF-493C-8C26-75A67261FD66}"/>
              </a:ext>
            </a:extLst>
          </p:cNvPr>
          <p:cNvSpPr/>
          <p:nvPr/>
        </p:nvSpPr>
        <p:spPr>
          <a:xfrm>
            <a:off x="3241307" y="2799346"/>
            <a:ext cx="2217019"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放射線療法</a:t>
            </a:r>
          </a:p>
        </p:txBody>
      </p:sp>
      <p:sp>
        <p:nvSpPr>
          <p:cNvPr id="6" name="正方形/長方形 5">
            <a:extLst>
              <a:ext uri="{FF2B5EF4-FFF2-40B4-BE49-F238E27FC236}">
                <a16:creationId xmlns:a16="http://schemas.microsoft.com/office/drawing/2014/main" id="{C04B6EEA-3CFA-47DF-B0AF-73B4722D5065}"/>
              </a:ext>
            </a:extLst>
          </p:cNvPr>
          <p:cNvSpPr/>
          <p:nvPr/>
        </p:nvSpPr>
        <p:spPr>
          <a:xfrm>
            <a:off x="6312569" y="2799347"/>
            <a:ext cx="2217019"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薬物療法</a:t>
            </a:r>
          </a:p>
        </p:txBody>
      </p:sp>
      <p:cxnSp>
        <p:nvCxnSpPr>
          <p:cNvPr id="13" name="直線コネクタ 12">
            <a:extLst>
              <a:ext uri="{FF2B5EF4-FFF2-40B4-BE49-F238E27FC236}">
                <a16:creationId xmlns:a16="http://schemas.microsoft.com/office/drawing/2014/main" id="{4A4D92DC-FC79-4AA7-9277-3EF12E88539E}"/>
              </a:ext>
            </a:extLst>
          </p:cNvPr>
          <p:cNvCxnSpPr>
            <a:stCxn id="3" idx="2"/>
            <a:endCxn id="4" idx="0"/>
          </p:cNvCxnSpPr>
          <p:nvPr/>
        </p:nvCxnSpPr>
        <p:spPr>
          <a:xfrm flipH="1">
            <a:off x="1500739" y="1463040"/>
            <a:ext cx="2849077" cy="13363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4ECD05F-5D07-4F7C-BA5A-6D8B34134D59}"/>
              </a:ext>
            </a:extLst>
          </p:cNvPr>
          <p:cNvCxnSpPr>
            <a:stCxn id="3" idx="2"/>
            <a:endCxn id="5" idx="0"/>
          </p:cNvCxnSpPr>
          <p:nvPr/>
        </p:nvCxnSpPr>
        <p:spPr>
          <a:xfrm>
            <a:off x="4349816" y="1463040"/>
            <a:ext cx="1" cy="13363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7B4E547-D90A-4552-9CA8-06C7B5107A5B}"/>
              </a:ext>
            </a:extLst>
          </p:cNvPr>
          <p:cNvCxnSpPr>
            <a:stCxn id="3" idx="2"/>
            <a:endCxn id="6" idx="0"/>
          </p:cNvCxnSpPr>
          <p:nvPr/>
        </p:nvCxnSpPr>
        <p:spPr>
          <a:xfrm>
            <a:off x="4349816" y="1463040"/>
            <a:ext cx="3071263" cy="13363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876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082B3A1-67B5-471E-A7DF-F136C3747443}"/>
              </a:ext>
            </a:extLst>
          </p:cNvPr>
          <p:cNvSpPr/>
          <p:nvPr/>
        </p:nvSpPr>
        <p:spPr>
          <a:xfrm>
            <a:off x="259882" y="2406316"/>
            <a:ext cx="8576110" cy="203093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48CF4BF-4018-4502-AF99-4F962336ED21}"/>
              </a:ext>
            </a:extLst>
          </p:cNvPr>
          <p:cNvSpPr/>
          <p:nvPr/>
        </p:nvSpPr>
        <p:spPr>
          <a:xfrm>
            <a:off x="2588392" y="587141"/>
            <a:ext cx="3522847"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がんの主な治療法</a:t>
            </a:r>
          </a:p>
        </p:txBody>
      </p:sp>
      <p:sp>
        <p:nvSpPr>
          <p:cNvPr id="4" name="正方形/長方形 3">
            <a:extLst>
              <a:ext uri="{FF2B5EF4-FFF2-40B4-BE49-F238E27FC236}">
                <a16:creationId xmlns:a16="http://schemas.microsoft.com/office/drawing/2014/main" id="{A19A32C3-E0CA-49A3-B835-9D13E473AFA6}"/>
              </a:ext>
            </a:extLst>
          </p:cNvPr>
          <p:cNvSpPr/>
          <p:nvPr/>
        </p:nvSpPr>
        <p:spPr>
          <a:xfrm>
            <a:off x="614412" y="2799348"/>
            <a:ext cx="1772653"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手術</a:t>
            </a:r>
          </a:p>
        </p:txBody>
      </p:sp>
      <p:sp>
        <p:nvSpPr>
          <p:cNvPr id="5" name="正方形/長方形 4">
            <a:extLst>
              <a:ext uri="{FF2B5EF4-FFF2-40B4-BE49-F238E27FC236}">
                <a16:creationId xmlns:a16="http://schemas.microsoft.com/office/drawing/2014/main" id="{C7B6DC7C-EBFF-493C-8C26-75A67261FD66}"/>
              </a:ext>
            </a:extLst>
          </p:cNvPr>
          <p:cNvSpPr/>
          <p:nvPr/>
        </p:nvSpPr>
        <p:spPr>
          <a:xfrm>
            <a:off x="3241307" y="2799346"/>
            <a:ext cx="2217019"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放射線療法</a:t>
            </a:r>
          </a:p>
        </p:txBody>
      </p:sp>
      <p:sp>
        <p:nvSpPr>
          <p:cNvPr id="6" name="正方形/長方形 5">
            <a:extLst>
              <a:ext uri="{FF2B5EF4-FFF2-40B4-BE49-F238E27FC236}">
                <a16:creationId xmlns:a16="http://schemas.microsoft.com/office/drawing/2014/main" id="{C04B6EEA-3CFA-47DF-B0AF-73B4722D5065}"/>
              </a:ext>
            </a:extLst>
          </p:cNvPr>
          <p:cNvSpPr/>
          <p:nvPr/>
        </p:nvSpPr>
        <p:spPr>
          <a:xfrm>
            <a:off x="6312569" y="2799347"/>
            <a:ext cx="2217019"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薬物療法</a:t>
            </a:r>
          </a:p>
        </p:txBody>
      </p:sp>
      <p:sp>
        <p:nvSpPr>
          <p:cNvPr id="11" name="楕円 10">
            <a:extLst>
              <a:ext uri="{FF2B5EF4-FFF2-40B4-BE49-F238E27FC236}">
                <a16:creationId xmlns:a16="http://schemas.microsoft.com/office/drawing/2014/main" id="{0E14CA4C-1DAE-4270-8727-07970011174B}"/>
              </a:ext>
            </a:extLst>
          </p:cNvPr>
          <p:cNvSpPr/>
          <p:nvPr/>
        </p:nvSpPr>
        <p:spPr>
          <a:xfrm>
            <a:off x="2574758" y="3942347"/>
            <a:ext cx="3946358" cy="875899"/>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三大治療</a:t>
            </a:r>
          </a:p>
        </p:txBody>
      </p:sp>
      <p:cxnSp>
        <p:nvCxnSpPr>
          <p:cNvPr id="13" name="直線コネクタ 12">
            <a:extLst>
              <a:ext uri="{FF2B5EF4-FFF2-40B4-BE49-F238E27FC236}">
                <a16:creationId xmlns:a16="http://schemas.microsoft.com/office/drawing/2014/main" id="{4A4D92DC-FC79-4AA7-9277-3EF12E88539E}"/>
              </a:ext>
            </a:extLst>
          </p:cNvPr>
          <p:cNvCxnSpPr>
            <a:stCxn id="3" idx="2"/>
            <a:endCxn id="4" idx="0"/>
          </p:cNvCxnSpPr>
          <p:nvPr/>
        </p:nvCxnSpPr>
        <p:spPr>
          <a:xfrm flipH="1">
            <a:off x="1500739" y="1463040"/>
            <a:ext cx="2849077" cy="13363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4ECD05F-5D07-4F7C-BA5A-6D8B34134D59}"/>
              </a:ext>
            </a:extLst>
          </p:cNvPr>
          <p:cNvCxnSpPr>
            <a:stCxn id="3" idx="2"/>
            <a:endCxn id="5" idx="0"/>
          </p:cNvCxnSpPr>
          <p:nvPr/>
        </p:nvCxnSpPr>
        <p:spPr>
          <a:xfrm>
            <a:off x="4349816" y="1463040"/>
            <a:ext cx="1" cy="13363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7B4E547-D90A-4552-9CA8-06C7B5107A5B}"/>
              </a:ext>
            </a:extLst>
          </p:cNvPr>
          <p:cNvCxnSpPr>
            <a:stCxn id="3" idx="2"/>
            <a:endCxn id="6" idx="0"/>
          </p:cNvCxnSpPr>
          <p:nvPr/>
        </p:nvCxnSpPr>
        <p:spPr>
          <a:xfrm>
            <a:off x="4349816" y="1463040"/>
            <a:ext cx="3071263" cy="13363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342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082B3A1-67B5-471E-A7DF-F136C3747443}"/>
              </a:ext>
            </a:extLst>
          </p:cNvPr>
          <p:cNvSpPr/>
          <p:nvPr/>
        </p:nvSpPr>
        <p:spPr>
          <a:xfrm>
            <a:off x="259882" y="2406316"/>
            <a:ext cx="8576110" cy="203093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48CF4BF-4018-4502-AF99-4F962336ED21}"/>
              </a:ext>
            </a:extLst>
          </p:cNvPr>
          <p:cNvSpPr/>
          <p:nvPr/>
        </p:nvSpPr>
        <p:spPr>
          <a:xfrm>
            <a:off x="2588392" y="587141"/>
            <a:ext cx="3522847"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がんの主な治療法</a:t>
            </a:r>
          </a:p>
        </p:txBody>
      </p:sp>
      <p:sp>
        <p:nvSpPr>
          <p:cNvPr id="4" name="正方形/長方形 3">
            <a:extLst>
              <a:ext uri="{FF2B5EF4-FFF2-40B4-BE49-F238E27FC236}">
                <a16:creationId xmlns:a16="http://schemas.microsoft.com/office/drawing/2014/main" id="{A19A32C3-E0CA-49A3-B835-9D13E473AFA6}"/>
              </a:ext>
            </a:extLst>
          </p:cNvPr>
          <p:cNvSpPr/>
          <p:nvPr/>
        </p:nvSpPr>
        <p:spPr>
          <a:xfrm>
            <a:off x="614412" y="2799348"/>
            <a:ext cx="1772653"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手術</a:t>
            </a:r>
          </a:p>
        </p:txBody>
      </p:sp>
      <p:sp>
        <p:nvSpPr>
          <p:cNvPr id="5" name="正方形/長方形 4">
            <a:extLst>
              <a:ext uri="{FF2B5EF4-FFF2-40B4-BE49-F238E27FC236}">
                <a16:creationId xmlns:a16="http://schemas.microsoft.com/office/drawing/2014/main" id="{C7B6DC7C-EBFF-493C-8C26-75A67261FD66}"/>
              </a:ext>
            </a:extLst>
          </p:cNvPr>
          <p:cNvSpPr/>
          <p:nvPr/>
        </p:nvSpPr>
        <p:spPr>
          <a:xfrm>
            <a:off x="3241307" y="2799346"/>
            <a:ext cx="2217019"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放射線療法</a:t>
            </a:r>
          </a:p>
        </p:txBody>
      </p:sp>
      <p:sp>
        <p:nvSpPr>
          <p:cNvPr id="6" name="正方形/長方形 5">
            <a:extLst>
              <a:ext uri="{FF2B5EF4-FFF2-40B4-BE49-F238E27FC236}">
                <a16:creationId xmlns:a16="http://schemas.microsoft.com/office/drawing/2014/main" id="{C04B6EEA-3CFA-47DF-B0AF-73B4722D5065}"/>
              </a:ext>
            </a:extLst>
          </p:cNvPr>
          <p:cNvSpPr/>
          <p:nvPr/>
        </p:nvSpPr>
        <p:spPr>
          <a:xfrm>
            <a:off x="6312569" y="2799347"/>
            <a:ext cx="2217019"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薬物療法</a:t>
            </a:r>
          </a:p>
        </p:txBody>
      </p:sp>
      <p:sp>
        <p:nvSpPr>
          <p:cNvPr id="11" name="楕円 10">
            <a:extLst>
              <a:ext uri="{FF2B5EF4-FFF2-40B4-BE49-F238E27FC236}">
                <a16:creationId xmlns:a16="http://schemas.microsoft.com/office/drawing/2014/main" id="{0E14CA4C-1DAE-4270-8727-07970011174B}"/>
              </a:ext>
            </a:extLst>
          </p:cNvPr>
          <p:cNvSpPr/>
          <p:nvPr/>
        </p:nvSpPr>
        <p:spPr>
          <a:xfrm>
            <a:off x="2574758" y="3942347"/>
            <a:ext cx="3946358" cy="875899"/>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三大治療</a:t>
            </a:r>
          </a:p>
        </p:txBody>
      </p:sp>
      <p:cxnSp>
        <p:nvCxnSpPr>
          <p:cNvPr id="13" name="直線コネクタ 12">
            <a:extLst>
              <a:ext uri="{FF2B5EF4-FFF2-40B4-BE49-F238E27FC236}">
                <a16:creationId xmlns:a16="http://schemas.microsoft.com/office/drawing/2014/main" id="{4A4D92DC-FC79-4AA7-9277-3EF12E88539E}"/>
              </a:ext>
            </a:extLst>
          </p:cNvPr>
          <p:cNvCxnSpPr>
            <a:stCxn id="3" idx="2"/>
            <a:endCxn id="4" idx="0"/>
          </p:cNvCxnSpPr>
          <p:nvPr/>
        </p:nvCxnSpPr>
        <p:spPr>
          <a:xfrm flipH="1">
            <a:off x="1500739" y="1463040"/>
            <a:ext cx="2849077" cy="13363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4ECD05F-5D07-4F7C-BA5A-6D8B34134D59}"/>
              </a:ext>
            </a:extLst>
          </p:cNvPr>
          <p:cNvCxnSpPr>
            <a:stCxn id="3" idx="2"/>
            <a:endCxn id="5" idx="0"/>
          </p:cNvCxnSpPr>
          <p:nvPr/>
        </p:nvCxnSpPr>
        <p:spPr>
          <a:xfrm>
            <a:off x="4349816" y="1463040"/>
            <a:ext cx="1" cy="13363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7B4E547-D90A-4552-9CA8-06C7B5107A5B}"/>
              </a:ext>
            </a:extLst>
          </p:cNvPr>
          <p:cNvCxnSpPr>
            <a:stCxn id="3" idx="2"/>
            <a:endCxn id="6" idx="0"/>
          </p:cNvCxnSpPr>
          <p:nvPr/>
        </p:nvCxnSpPr>
        <p:spPr>
          <a:xfrm>
            <a:off x="4349816" y="1463040"/>
            <a:ext cx="3071263" cy="13363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思考の吹き出し: 雲形 17">
            <a:extLst>
              <a:ext uri="{FF2B5EF4-FFF2-40B4-BE49-F238E27FC236}">
                <a16:creationId xmlns:a16="http://schemas.microsoft.com/office/drawing/2014/main" id="{FA79454A-D855-4E5B-8D20-04EA1B2F947B}"/>
              </a:ext>
            </a:extLst>
          </p:cNvPr>
          <p:cNvSpPr/>
          <p:nvPr/>
        </p:nvSpPr>
        <p:spPr>
          <a:xfrm>
            <a:off x="196114" y="4532093"/>
            <a:ext cx="6116455" cy="2096303"/>
          </a:xfrm>
          <a:prstGeom prst="cloudCallout">
            <a:avLst>
              <a:gd name="adj1" fmla="val -18472"/>
              <a:gd name="adj2" fmla="val -67899"/>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第４の治療法として、免疫の力を活用する方法が長年にわたり研究されてきた</a:t>
            </a:r>
          </a:p>
        </p:txBody>
      </p:sp>
    </p:spTree>
    <p:extLst>
      <p:ext uri="{BB962C8B-B14F-4D97-AF65-F5344CB8AC3E}">
        <p14:creationId xmlns:p14="http://schemas.microsoft.com/office/powerpoint/2010/main" val="2339662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CB5936-BB3C-4BAD-B6DE-EA7D8A925F28}"/>
              </a:ext>
            </a:extLst>
          </p:cNvPr>
          <p:cNvSpPr>
            <a:spLocks noGrp="1"/>
          </p:cNvSpPr>
          <p:nvPr>
            <p:ph type="title"/>
          </p:nvPr>
        </p:nvSpPr>
        <p:spPr>
          <a:xfrm>
            <a:off x="2335630" y="894516"/>
            <a:ext cx="4472739" cy="761030"/>
          </a:xfrm>
        </p:spPr>
        <p:txBody>
          <a:bodyPr>
            <a:normAutofit/>
          </a:bodyPr>
          <a:lstStyle/>
          <a:p>
            <a:r>
              <a:rPr lang="ja-JP" altLang="en-US" sz="3200" dirty="0">
                <a:latin typeface="+mn-ea"/>
                <a:ea typeface="+mn-ea"/>
              </a:rPr>
              <a:t>がんの免疫療法の種類</a:t>
            </a:r>
            <a:endParaRPr kumimoji="1" lang="ja-JP" altLang="en-US" sz="3200" dirty="0">
              <a:latin typeface="+mn-ea"/>
              <a:ea typeface="+mn-ea"/>
            </a:endParaRPr>
          </a:p>
        </p:txBody>
      </p:sp>
      <p:sp>
        <p:nvSpPr>
          <p:cNvPr id="5" name="正方形/長方形 4">
            <a:extLst>
              <a:ext uri="{FF2B5EF4-FFF2-40B4-BE49-F238E27FC236}">
                <a16:creationId xmlns:a16="http://schemas.microsoft.com/office/drawing/2014/main" id="{6F4189C7-B551-4C7E-8A81-ECEF7BE482C9}"/>
              </a:ext>
            </a:extLst>
          </p:cNvPr>
          <p:cNvSpPr/>
          <p:nvPr/>
        </p:nvSpPr>
        <p:spPr>
          <a:xfrm>
            <a:off x="1823584" y="1963554"/>
            <a:ext cx="5496829"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本来備わっている自分の免疫を体内で増強する方法</a:t>
            </a:r>
          </a:p>
        </p:txBody>
      </p:sp>
      <p:sp>
        <p:nvSpPr>
          <p:cNvPr id="6" name="正方形/長方形 5">
            <a:extLst>
              <a:ext uri="{FF2B5EF4-FFF2-40B4-BE49-F238E27FC236}">
                <a16:creationId xmlns:a16="http://schemas.microsoft.com/office/drawing/2014/main" id="{7A418B07-B421-4777-B8FD-2097EF3AC6A0}"/>
              </a:ext>
            </a:extLst>
          </p:cNvPr>
          <p:cNvSpPr/>
          <p:nvPr/>
        </p:nvSpPr>
        <p:spPr>
          <a:xfrm>
            <a:off x="1134176" y="3675247"/>
            <a:ext cx="2725555"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能動免疫療法</a:t>
            </a:r>
          </a:p>
        </p:txBody>
      </p:sp>
      <p:sp>
        <p:nvSpPr>
          <p:cNvPr id="7" name="正方形/長方形 6">
            <a:extLst>
              <a:ext uri="{FF2B5EF4-FFF2-40B4-BE49-F238E27FC236}">
                <a16:creationId xmlns:a16="http://schemas.microsoft.com/office/drawing/2014/main" id="{A9283470-40BC-4548-94E9-4930D1B907F4}"/>
              </a:ext>
            </a:extLst>
          </p:cNvPr>
          <p:cNvSpPr/>
          <p:nvPr/>
        </p:nvSpPr>
        <p:spPr>
          <a:xfrm>
            <a:off x="4872086" y="3675247"/>
            <a:ext cx="3872566"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免疫チェックポイント阻害療法</a:t>
            </a:r>
          </a:p>
        </p:txBody>
      </p:sp>
      <p:cxnSp>
        <p:nvCxnSpPr>
          <p:cNvPr id="8" name="直線コネクタ 7">
            <a:extLst>
              <a:ext uri="{FF2B5EF4-FFF2-40B4-BE49-F238E27FC236}">
                <a16:creationId xmlns:a16="http://schemas.microsoft.com/office/drawing/2014/main" id="{025B85D1-F1BA-446C-8961-536E39796649}"/>
              </a:ext>
            </a:extLst>
          </p:cNvPr>
          <p:cNvCxnSpPr>
            <a:cxnSpLocks/>
            <a:stCxn id="5" idx="2"/>
            <a:endCxn id="6" idx="0"/>
          </p:cNvCxnSpPr>
          <p:nvPr/>
        </p:nvCxnSpPr>
        <p:spPr>
          <a:xfrm flipH="1">
            <a:off x="2496954" y="2839453"/>
            <a:ext cx="2075045" cy="835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F10EB3D-A5D8-49C5-B77C-ECD31C32FE86}"/>
              </a:ext>
            </a:extLst>
          </p:cNvPr>
          <p:cNvCxnSpPr>
            <a:cxnSpLocks/>
            <a:stCxn id="5" idx="2"/>
            <a:endCxn id="7" idx="0"/>
          </p:cNvCxnSpPr>
          <p:nvPr/>
        </p:nvCxnSpPr>
        <p:spPr>
          <a:xfrm>
            <a:off x="4571999" y="2839453"/>
            <a:ext cx="2236370" cy="835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思考の吹き出し: 雲形 13">
            <a:extLst>
              <a:ext uri="{FF2B5EF4-FFF2-40B4-BE49-F238E27FC236}">
                <a16:creationId xmlns:a16="http://schemas.microsoft.com/office/drawing/2014/main" id="{C31E302B-302E-4473-88E4-FE033853E6E4}"/>
              </a:ext>
            </a:extLst>
          </p:cNvPr>
          <p:cNvSpPr/>
          <p:nvPr/>
        </p:nvSpPr>
        <p:spPr>
          <a:xfrm>
            <a:off x="561875" y="4551146"/>
            <a:ext cx="3182353" cy="2096303"/>
          </a:xfrm>
          <a:prstGeom prst="cloudCallout">
            <a:avLst>
              <a:gd name="adj1" fmla="val 24175"/>
              <a:gd name="adj2" fmla="val -5871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がんワクチンなどを使う</a:t>
            </a:r>
          </a:p>
        </p:txBody>
      </p:sp>
      <p:sp>
        <p:nvSpPr>
          <p:cNvPr id="15" name="思考の吹き出し: 雲形 14">
            <a:extLst>
              <a:ext uri="{FF2B5EF4-FFF2-40B4-BE49-F238E27FC236}">
                <a16:creationId xmlns:a16="http://schemas.microsoft.com/office/drawing/2014/main" id="{160B743D-A80E-4FAF-855F-D0DCBD95C367}"/>
              </a:ext>
            </a:extLst>
          </p:cNvPr>
          <p:cNvSpPr/>
          <p:nvPr/>
        </p:nvSpPr>
        <p:spPr>
          <a:xfrm>
            <a:off x="5284271" y="4551146"/>
            <a:ext cx="3182353" cy="2096303"/>
          </a:xfrm>
          <a:prstGeom prst="cloudCallout">
            <a:avLst>
              <a:gd name="adj1" fmla="val -33292"/>
              <a:gd name="adj2" fmla="val -54583"/>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免疫のブレーキをはずす</a:t>
            </a:r>
          </a:p>
        </p:txBody>
      </p:sp>
    </p:spTree>
    <p:extLst>
      <p:ext uri="{BB962C8B-B14F-4D97-AF65-F5344CB8AC3E}">
        <p14:creationId xmlns:p14="http://schemas.microsoft.com/office/powerpoint/2010/main" val="649833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CB5936-BB3C-4BAD-B6DE-EA7D8A925F28}"/>
              </a:ext>
            </a:extLst>
          </p:cNvPr>
          <p:cNvSpPr>
            <a:spLocks noGrp="1"/>
          </p:cNvSpPr>
          <p:nvPr>
            <p:ph type="title"/>
          </p:nvPr>
        </p:nvSpPr>
        <p:spPr>
          <a:xfrm>
            <a:off x="2335630" y="894516"/>
            <a:ext cx="4472739" cy="761030"/>
          </a:xfrm>
        </p:spPr>
        <p:txBody>
          <a:bodyPr>
            <a:normAutofit/>
          </a:bodyPr>
          <a:lstStyle/>
          <a:p>
            <a:r>
              <a:rPr lang="ja-JP" altLang="en-US" sz="3200" dirty="0">
                <a:latin typeface="+mn-ea"/>
                <a:ea typeface="+mn-ea"/>
              </a:rPr>
              <a:t>がんの免疫療法の種類</a:t>
            </a:r>
            <a:endParaRPr kumimoji="1" lang="ja-JP" altLang="en-US" sz="3200" dirty="0">
              <a:latin typeface="+mn-ea"/>
              <a:ea typeface="+mn-ea"/>
            </a:endParaRPr>
          </a:p>
        </p:txBody>
      </p:sp>
      <p:sp>
        <p:nvSpPr>
          <p:cNvPr id="22" name="正方形/長方形 21">
            <a:extLst>
              <a:ext uri="{FF2B5EF4-FFF2-40B4-BE49-F238E27FC236}">
                <a16:creationId xmlns:a16="http://schemas.microsoft.com/office/drawing/2014/main" id="{1FCC43A4-3791-48B8-9CA3-07560FA7637C}"/>
              </a:ext>
            </a:extLst>
          </p:cNvPr>
          <p:cNvSpPr/>
          <p:nvPr/>
        </p:nvSpPr>
        <p:spPr>
          <a:xfrm>
            <a:off x="1192730" y="2312869"/>
            <a:ext cx="6758538" cy="11161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がんを攻撃する免疫の主役</a:t>
            </a:r>
            <a:r>
              <a:rPr kumimoji="1" lang="en-US" altLang="ja-JP" sz="2800" dirty="0">
                <a:solidFill>
                  <a:schemeClr val="tx1"/>
                </a:solidFill>
              </a:rPr>
              <a:t>(T</a:t>
            </a:r>
            <a:r>
              <a:rPr kumimoji="1" lang="ja-JP" altLang="en-US" sz="2800" dirty="0">
                <a:solidFill>
                  <a:schemeClr val="tx1"/>
                </a:solidFill>
              </a:rPr>
              <a:t>細胞や抗体</a:t>
            </a:r>
            <a:r>
              <a:rPr kumimoji="1" lang="en-US" altLang="ja-JP" sz="2800" dirty="0">
                <a:solidFill>
                  <a:schemeClr val="tx1"/>
                </a:solidFill>
              </a:rPr>
              <a:t>)</a:t>
            </a:r>
            <a:r>
              <a:rPr kumimoji="1" lang="ja-JP" altLang="en-US" sz="2800" dirty="0">
                <a:solidFill>
                  <a:schemeClr val="tx1"/>
                </a:solidFill>
              </a:rPr>
              <a:t>を体外で増やして投与する方法</a:t>
            </a:r>
          </a:p>
        </p:txBody>
      </p:sp>
      <p:sp>
        <p:nvSpPr>
          <p:cNvPr id="23" name="正方形/長方形 22">
            <a:extLst>
              <a:ext uri="{FF2B5EF4-FFF2-40B4-BE49-F238E27FC236}">
                <a16:creationId xmlns:a16="http://schemas.microsoft.com/office/drawing/2014/main" id="{02A18424-70E3-48B0-8096-264DA7446053}"/>
              </a:ext>
            </a:extLst>
          </p:cNvPr>
          <p:cNvSpPr/>
          <p:nvPr/>
        </p:nvSpPr>
        <p:spPr>
          <a:xfrm>
            <a:off x="1134176" y="4782155"/>
            <a:ext cx="2725555"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養子免疫療法</a:t>
            </a:r>
          </a:p>
        </p:txBody>
      </p:sp>
      <p:sp>
        <p:nvSpPr>
          <p:cNvPr id="24" name="正方形/長方形 23">
            <a:extLst>
              <a:ext uri="{FF2B5EF4-FFF2-40B4-BE49-F238E27FC236}">
                <a16:creationId xmlns:a16="http://schemas.microsoft.com/office/drawing/2014/main" id="{9181A26B-6B81-49B6-807C-8B41091DB971}"/>
              </a:ext>
            </a:extLst>
          </p:cNvPr>
          <p:cNvSpPr/>
          <p:nvPr/>
        </p:nvSpPr>
        <p:spPr>
          <a:xfrm>
            <a:off x="5770846" y="4780554"/>
            <a:ext cx="2075046" cy="8758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抗体療法</a:t>
            </a:r>
          </a:p>
        </p:txBody>
      </p:sp>
      <p:cxnSp>
        <p:nvCxnSpPr>
          <p:cNvPr id="25" name="直線コネクタ 24">
            <a:extLst>
              <a:ext uri="{FF2B5EF4-FFF2-40B4-BE49-F238E27FC236}">
                <a16:creationId xmlns:a16="http://schemas.microsoft.com/office/drawing/2014/main" id="{75A1C73F-90AA-4F75-9125-34DB8BD1AEC2}"/>
              </a:ext>
            </a:extLst>
          </p:cNvPr>
          <p:cNvCxnSpPr>
            <a:cxnSpLocks/>
            <a:stCxn id="22" idx="2"/>
            <a:endCxn id="23" idx="0"/>
          </p:cNvCxnSpPr>
          <p:nvPr/>
        </p:nvCxnSpPr>
        <p:spPr>
          <a:xfrm flipH="1">
            <a:off x="2496954" y="3429000"/>
            <a:ext cx="2075045" cy="13531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2107FAE-3A5D-46BF-9AA4-CE07DB8E62A6}"/>
              </a:ext>
            </a:extLst>
          </p:cNvPr>
          <p:cNvCxnSpPr>
            <a:cxnSpLocks/>
            <a:stCxn id="22" idx="2"/>
            <a:endCxn id="24" idx="0"/>
          </p:cNvCxnSpPr>
          <p:nvPr/>
        </p:nvCxnSpPr>
        <p:spPr>
          <a:xfrm>
            <a:off x="4571999" y="3429000"/>
            <a:ext cx="2236370" cy="13515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32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26B9-EADC-4AB2-B8E1-30A855EDFE21}"/>
              </a:ext>
            </a:extLst>
          </p:cNvPr>
          <p:cNvSpPr txBox="1"/>
          <p:nvPr/>
        </p:nvSpPr>
        <p:spPr>
          <a:xfrm>
            <a:off x="606391" y="760395"/>
            <a:ext cx="7680961" cy="5201104"/>
          </a:xfrm>
          <a:prstGeom prst="rect">
            <a:avLst/>
          </a:prstGeom>
          <a:noFill/>
        </p:spPr>
        <p:txBody>
          <a:bodyPr wrap="square" rtlCol="0">
            <a:spAutoFit/>
          </a:bodyPr>
          <a:lstStyle/>
          <a:p>
            <a:pPr marL="457200" indent="-457200">
              <a:lnSpc>
                <a:spcPct val="150000"/>
              </a:lnSpc>
              <a:buClr>
                <a:schemeClr val="accent4"/>
              </a:buClr>
              <a:buFont typeface="Arial" panose="020B0604020202020204" pitchFamily="34" charset="0"/>
              <a:buChar char="•"/>
            </a:pPr>
            <a:r>
              <a:rPr kumimoji="1" lang="ja-JP" altLang="en-US" sz="2800" dirty="0"/>
              <a:t>免疫を担当する白血球が二段構えでがん細胞と闘う</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免疫療法や薬物療法の効果を左右する、がんの遺伝子、体質や環境因子</a:t>
            </a:r>
            <a:endParaRPr kumimoji="1" lang="en-US" altLang="ja-JP" sz="2800" dirty="0">
              <a:solidFill>
                <a:schemeClr val="bg2"/>
              </a:solidFill>
            </a:endParaRP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がん細胞は免疫から逃れるために免疫のブレーキ機構を悪用して増殖する</a:t>
            </a:r>
          </a:p>
          <a:p>
            <a:pPr marL="457200" indent="-457200">
              <a:lnSpc>
                <a:spcPct val="15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免疫の仕組みと、免疫から逃れようとするがんの働き</a:t>
            </a:r>
          </a:p>
        </p:txBody>
      </p:sp>
    </p:spTree>
    <p:extLst>
      <p:ext uri="{BB962C8B-B14F-4D97-AF65-F5344CB8AC3E}">
        <p14:creationId xmlns:p14="http://schemas.microsoft.com/office/powerpoint/2010/main" val="2691458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782D7-15C1-4696-8C0A-0DAB31AD884A}"/>
              </a:ext>
            </a:extLst>
          </p:cNvPr>
          <p:cNvSpPr>
            <a:spLocks noGrp="1"/>
          </p:cNvSpPr>
          <p:nvPr>
            <p:ph type="title"/>
          </p:nvPr>
        </p:nvSpPr>
        <p:spPr>
          <a:xfrm>
            <a:off x="628650" y="557632"/>
            <a:ext cx="7504697" cy="1325563"/>
          </a:xfrm>
        </p:spPr>
        <p:txBody>
          <a:bodyPr>
            <a:normAutofit/>
          </a:bodyPr>
          <a:lstStyle/>
          <a:p>
            <a:r>
              <a:rPr lang="ja-JP" altLang="en-US" sz="2800" dirty="0">
                <a:latin typeface="+mn-ea"/>
                <a:ea typeface="+mn-ea"/>
              </a:rPr>
              <a:t>免疫療法は三大標準治療に比べると発展途上にある治療法</a:t>
            </a:r>
            <a:endParaRPr kumimoji="1" lang="ja-JP" altLang="en-US" sz="2800" dirty="0">
              <a:latin typeface="+mn-ea"/>
              <a:ea typeface="+mn-ea"/>
            </a:endParaRPr>
          </a:p>
        </p:txBody>
      </p:sp>
      <p:sp>
        <p:nvSpPr>
          <p:cNvPr id="3" name="正方形/長方形 2">
            <a:extLst>
              <a:ext uri="{FF2B5EF4-FFF2-40B4-BE49-F238E27FC236}">
                <a16:creationId xmlns:a16="http://schemas.microsoft.com/office/drawing/2014/main" id="{4C4FD751-8E3B-47ED-BDC4-C30E0DEAC843}"/>
              </a:ext>
            </a:extLst>
          </p:cNvPr>
          <p:cNvSpPr/>
          <p:nvPr/>
        </p:nvSpPr>
        <p:spPr>
          <a:xfrm>
            <a:off x="628650" y="1883195"/>
            <a:ext cx="8255468" cy="3714928"/>
          </a:xfrm>
          <a:prstGeom prst="rect">
            <a:avLst/>
          </a:prstGeom>
        </p:spPr>
        <p:txBody>
          <a:bodyPr wrap="square">
            <a:spAutoFit/>
          </a:bodyPr>
          <a:lstStyle/>
          <a:p>
            <a:pPr marL="457200" indent="-457200">
              <a:lnSpc>
                <a:spcPct val="150000"/>
              </a:lnSpc>
              <a:buClr>
                <a:schemeClr val="tx1"/>
              </a:buClr>
              <a:buFont typeface="Arial" panose="020B0604020202020204" pitchFamily="34" charset="0"/>
              <a:buChar char="•"/>
            </a:pPr>
            <a:r>
              <a:rPr lang="ja-JP" altLang="en-US" sz="3200" dirty="0"/>
              <a:t>臨床試験を経て医薬品として承認されたもの</a:t>
            </a:r>
          </a:p>
          <a:p>
            <a:pPr marL="457200" indent="-457200">
              <a:lnSpc>
                <a:spcPct val="150000"/>
              </a:lnSpc>
              <a:buClr>
                <a:schemeClr val="tx1"/>
              </a:buClr>
              <a:buFont typeface="Arial" panose="020B0604020202020204" pitchFamily="34" charset="0"/>
              <a:buChar char="•"/>
            </a:pPr>
            <a:r>
              <a:rPr lang="ja-JP" altLang="en-US" sz="3200" dirty="0"/>
              <a:t>臨床試験中のもの</a:t>
            </a:r>
          </a:p>
          <a:p>
            <a:pPr marL="457200" indent="-457200">
              <a:lnSpc>
                <a:spcPct val="150000"/>
              </a:lnSpc>
              <a:buClr>
                <a:schemeClr val="tx1"/>
              </a:buClr>
              <a:buFont typeface="Arial" panose="020B0604020202020204" pitchFamily="34" charset="0"/>
              <a:buChar char="•"/>
            </a:pPr>
            <a:r>
              <a:rPr lang="ja-JP" altLang="en-US" sz="3200" dirty="0"/>
              <a:t>先進医療として研究されているもの</a:t>
            </a:r>
          </a:p>
          <a:p>
            <a:pPr marL="457200" indent="-457200">
              <a:lnSpc>
                <a:spcPct val="150000"/>
              </a:lnSpc>
              <a:buClr>
                <a:schemeClr val="tx1"/>
              </a:buClr>
              <a:buFont typeface="Arial" panose="020B0604020202020204" pitchFamily="34" charset="0"/>
              <a:buChar char="•"/>
            </a:pPr>
            <a:r>
              <a:rPr lang="ja-JP" altLang="en-US" sz="3200" dirty="0"/>
              <a:t>標準治療との比較がなされていないもの</a:t>
            </a:r>
          </a:p>
        </p:txBody>
      </p:sp>
    </p:spTree>
    <p:extLst>
      <p:ext uri="{BB962C8B-B14F-4D97-AF65-F5344CB8AC3E}">
        <p14:creationId xmlns:p14="http://schemas.microsoft.com/office/powerpoint/2010/main" val="2240843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782D7-15C1-4696-8C0A-0DAB31AD884A}"/>
              </a:ext>
            </a:extLst>
          </p:cNvPr>
          <p:cNvSpPr>
            <a:spLocks noGrp="1"/>
          </p:cNvSpPr>
          <p:nvPr>
            <p:ph type="title"/>
          </p:nvPr>
        </p:nvSpPr>
        <p:spPr>
          <a:xfrm>
            <a:off x="628650" y="557632"/>
            <a:ext cx="7504697" cy="1325563"/>
          </a:xfrm>
        </p:spPr>
        <p:txBody>
          <a:bodyPr>
            <a:normAutofit/>
          </a:bodyPr>
          <a:lstStyle/>
          <a:p>
            <a:r>
              <a:rPr lang="ja-JP" altLang="en-US" sz="2800" dirty="0">
                <a:latin typeface="+mn-ea"/>
                <a:ea typeface="+mn-ea"/>
              </a:rPr>
              <a:t>免疫療法は三大標準治療に比べると発展途上にある治療法</a:t>
            </a:r>
            <a:endParaRPr kumimoji="1" lang="ja-JP" altLang="en-US" sz="2800" dirty="0">
              <a:latin typeface="+mn-ea"/>
              <a:ea typeface="+mn-ea"/>
            </a:endParaRPr>
          </a:p>
        </p:txBody>
      </p:sp>
      <p:sp>
        <p:nvSpPr>
          <p:cNvPr id="3" name="正方形/長方形 2">
            <a:extLst>
              <a:ext uri="{FF2B5EF4-FFF2-40B4-BE49-F238E27FC236}">
                <a16:creationId xmlns:a16="http://schemas.microsoft.com/office/drawing/2014/main" id="{4C4FD751-8E3B-47ED-BDC4-C30E0DEAC843}"/>
              </a:ext>
            </a:extLst>
          </p:cNvPr>
          <p:cNvSpPr/>
          <p:nvPr/>
        </p:nvSpPr>
        <p:spPr>
          <a:xfrm>
            <a:off x="628650" y="1883195"/>
            <a:ext cx="8255468" cy="3714928"/>
          </a:xfrm>
          <a:prstGeom prst="rect">
            <a:avLst/>
          </a:prstGeom>
        </p:spPr>
        <p:txBody>
          <a:bodyPr wrap="square">
            <a:spAutoFit/>
          </a:bodyPr>
          <a:lstStyle/>
          <a:p>
            <a:pPr marL="457200" indent="-457200">
              <a:lnSpc>
                <a:spcPct val="150000"/>
              </a:lnSpc>
              <a:buClr>
                <a:schemeClr val="tx1"/>
              </a:buClr>
              <a:buFont typeface="Arial" panose="020B0604020202020204" pitchFamily="34" charset="0"/>
              <a:buChar char="•"/>
            </a:pPr>
            <a:r>
              <a:rPr lang="ja-JP" altLang="en-US" sz="3200" dirty="0"/>
              <a:t>臨床試験を経て医薬品として承認されたもの</a:t>
            </a:r>
          </a:p>
          <a:p>
            <a:pPr marL="457200" indent="-457200">
              <a:lnSpc>
                <a:spcPct val="150000"/>
              </a:lnSpc>
              <a:buClr>
                <a:schemeClr val="tx1"/>
              </a:buClr>
              <a:buFont typeface="Arial" panose="020B0604020202020204" pitchFamily="34" charset="0"/>
              <a:buChar char="•"/>
            </a:pPr>
            <a:r>
              <a:rPr lang="ja-JP" altLang="en-US" sz="3200" dirty="0"/>
              <a:t>臨床試験中のもの</a:t>
            </a:r>
          </a:p>
          <a:p>
            <a:pPr marL="457200" indent="-457200">
              <a:lnSpc>
                <a:spcPct val="150000"/>
              </a:lnSpc>
              <a:buClr>
                <a:schemeClr val="tx1"/>
              </a:buClr>
              <a:buFont typeface="Arial" panose="020B0604020202020204" pitchFamily="34" charset="0"/>
              <a:buChar char="•"/>
            </a:pPr>
            <a:r>
              <a:rPr lang="ja-JP" altLang="en-US" sz="3200" dirty="0"/>
              <a:t>先進医療として研究されているもの</a:t>
            </a:r>
          </a:p>
          <a:p>
            <a:pPr marL="457200" indent="-457200">
              <a:lnSpc>
                <a:spcPct val="150000"/>
              </a:lnSpc>
              <a:buClr>
                <a:schemeClr val="tx1"/>
              </a:buClr>
              <a:buFont typeface="Arial" panose="020B0604020202020204" pitchFamily="34" charset="0"/>
              <a:buChar char="•"/>
            </a:pPr>
            <a:r>
              <a:rPr lang="ja-JP" altLang="en-US" sz="3200" dirty="0"/>
              <a:t>標準治療との比較がなされていないもの</a:t>
            </a:r>
          </a:p>
        </p:txBody>
      </p:sp>
      <p:sp>
        <p:nvSpPr>
          <p:cNvPr id="4" name="思考の吹き出し: 雲形 3">
            <a:extLst>
              <a:ext uri="{FF2B5EF4-FFF2-40B4-BE49-F238E27FC236}">
                <a16:creationId xmlns:a16="http://schemas.microsoft.com/office/drawing/2014/main" id="{798E3871-2CBD-4C3A-A8EC-EDCFFF18FADB}"/>
              </a:ext>
            </a:extLst>
          </p:cNvPr>
          <p:cNvSpPr/>
          <p:nvPr/>
        </p:nvSpPr>
        <p:spPr>
          <a:xfrm>
            <a:off x="3738211" y="1220413"/>
            <a:ext cx="5405789" cy="2096303"/>
          </a:xfrm>
          <a:prstGeom prst="cloudCallout">
            <a:avLst>
              <a:gd name="adj1" fmla="val -41705"/>
              <a:gd name="adj2" fmla="val -4999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効果や副作用に関する科学的根拠もまちまち</a:t>
            </a:r>
          </a:p>
        </p:txBody>
      </p:sp>
    </p:spTree>
    <p:extLst>
      <p:ext uri="{BB962C8B-B14F-4D97-AF65-F5344CB8AC3E}">
        <p14:creationId xmlns:p14="http://schemas.microsoft.com/office/powerpoint/2010/main" val="1612996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782D7-15C1-4696-8C0A-0DAB31AD884A}"/>
              </a:ext>
            </a:extLst>
          </p:cNvPr>
          <p:cNvSpPr>
            <a:spLocks noGrp="1"/>
          </p:cNvSpPr>
          <p:nvPr>
            <p:ph type="title"/>
          </p:nvPr>
        </p:nvSpPr>
        <p:spPr>
          <a:xfrm>
            <a:off x="628650" y="557632"/>
            <a:ext cx="7504697" cy="1325563"/>
          </a:xfrm>
        </p:spPr>
        <p:txBody>
          <a:bodyPr>
            <a:normAutofit/>
          </a:bodyPr>
          <a:lstStyle/>
          <a:p>
            <a:r>
              <a:rPr lang="ja-JP" altLang="en-US" sz="2800" dirty="0">
                <a:latin typeface="+mn-ea"/>
                <a:ea typeface="+mn-ea"/>
              </a:rPr>
              <a:t>免疫療法は三大標準治療に比べると発展途上にある治療法</a:t>
            </a:r>
            <a:endParaRPr kumimoji="1" lang="ja-JP" altLang="en-US" sz="2800" dirty="0">
              <a:latin typeface="+mn-ea"/>
              <a:ea typeface="+mn-ea"/>
            </a:endParaRPr>
          </a:p>
        </p:txBody>
      </p:sp>
      <p:sp>
        <p:nvSpPr>
          <p:cNvPr id="3" name="正方形/長方形 2">
            <a:extLst>
              <a:ext uri="{FF2B5EF4-FFF2-40B4-BE49-F238E27FC236}">
                <a16:creationId xmlns:a16="http://schemas.microsoft.com/office/drawing/2014/main" id="{4C4FD751-8E3B-47ED-BDC4-C30E0DEAC843}"/>
              </a:ext>
            </a:extLst>
          </p:cNvPr>
          <p:cNvSpPr/>
          <p:nvPr/>
        </p:nvSpPr>
        <p:spPr>
          <a:xfrm>
            <a:off x="628650" y="1883195"/>
            <a:ext cx="8255468" cy="3714928"/>
          </a:xfrm>
          <a:prstGeom prst="rect">
            <a:avLst/>
          </a:prstGeom>
        </p:spPr>
        <p:txBody>
          <a:bodyPr wrap="square">
            <a:spAutoFit/>
          </a:bodyPr>
          <a:lstStyle/>
          <a:p>
            <a:pPr marL="457200" indent="-457200">
              <a:lnSpc>
                <a:spcPct val="150000"/>
              </a:lnSpc>
              <a:buClr>
                <a:schemeClr val="tx1"/>
              </a:buClr>
              <a:buFont typeface="Arial" panose="020B0604020202020204" pitchFamily="34" charset="0"/>
              <a:buChar char="•"/>
            </a:pPr>
            <a:r>
              <a:rPr lang="ja-JP" altLang="en-US" sz="3200" dirty="0"/>
              <a:t>臨床試験を経て医薬品として承認されたもの</a:t>
            </a:r>
          </a:p>
          <a:p>
            <a:pPr marL="457200" indent="-457200">
              <a:lnSpc>
                <a:spcPct val="150000"/>
              </a:lnSpc>
              <a:buClr>
                <a:schemeClr val="tx1"/>
              </a:buClr>
              <a:buFont typeface="Arial" panose="020B0604020202020204" pitchFamily="34" charset="0"/>
              <a:buChar char="•"/>
            </a:pPr>
            <a:r>
              <a:rPr lang="ja-JP" altLang="en-US" sz="3200" dirty="0"/>
              <a:t>臨床試験中のもの</a:t>
            </a:r>
          </a:p>
          <a:p>
            <a:pPr marL="457200" indent="-457200">
              <a:lnSpc>
                <a:spcPct val="150000"/>
              </a:lnSpc>
              <a:buClr>
                <a:schemeClr val="tx1"/>
              </a:buClr>
              <a:buFont typeface="Arial" panose="020B0604020202020204" pitchFamily="34" charset="0"/>
              <a:buChar char="•"/>
            </a:pPr>
            <a:r>
              <a:rPr lang="ja-JP" altLang="en-US" sz="3200" dirty="0"/>
              <a:t>先進医療として研究されているもの</a:t>
            </a:r>
          </a:p>
          <a:p>
            <a:pPr marL="457200" indent="-457200">
              <a:lnSpc>
                <a:spcPct val="150000"/>
              </a:lnSpc>
              <a:buClr>
                <a:schemeClr val="tx1"/>
              </a:buClr>
              <a:buFont typeface="Arial" panose="020B0604020202020204" pitchFamily="34" charset="0"/>
              <a:buChar char="•"/>
            </a:pPr>
            <a:r>
              <a:rPr lang="ja-JP" altLang="en-US" sz="3200" dirty="0"/>
              <a:t>標準治療との比較がなされていないもの</a:t>
            </a:r>
          </a:p>
        </p:txBody>
      </p:sp>
      <p:sp>
        <p:nvSpPr>
          <p:cNvPr id="7" name="思考の吹き出し: 雲形 6">
            <a:extLst>
              <a:ext uri="{FF2B5EF4-FFF2-40B4-BE49-F238E27FC236}">
                <a16:creationId xmlns:a16="http://schemas.microsoft.com/office/drawing/2014/main" id="{F4310715-F446-4F1A-93EB-5FC3BB7B157E}"/>
              </a:ext>
            </a:extLst>
          </p:cNvPr>
          <p:cNvSpPr/>
          <p:nvPr/>
        </p:nvSpPr>
        <p:spPr>
          <a:xfrm>
            <a:off x="3890611" y="1372813"/>
            <a:ext cx="5405789" cy="2096303"/>
          </a:xfrm>
          <a:prstGeom prst="cloudCallout">
            <a:avLst>
              <a:gd name="adj1" fmla="val -41705"/>
              <a:gd name="adj2" fmla="val -4999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効果や副作用に関する科学的根拠もまちまち</a:t>
            </a:r>
          </a:p>
        </p:txBody>
      </p:sp>
      <p:sp>
        <p:nvSpPr>
          <p:cNvPr id="6" name="思考の吹き出し: 雲形 5">
            <a:extLst>
              <a:ext uri="{FF2B5EF4-FFF2-40B4-BE49-F238E27FC236}">
                <a16:creationId xmlns:a16="http://schemas.microsoft.com/office/drawing/2014/main" id="{824FA782-ABFD-44D0-9446-30C0283CBAA0}"/>
              </a:ext>
            </a:extLst>
          </p:cNvPr>
          <p:cNvSpPr/>
          <p:nvPr/>
        </p:nvSpPr>
        <p:spPr>
          <a:xfrm>
            <a:off x="259882" y="2770544"/>
            <a:ext cx="5746282" cy="1658089"/>
          </a:xfrm>
          <a:prstGeom prst="cloudCallout">
            <a:avLst>
              <a:gd name="adj1" fmla="val 1741"/>
              <a:gd name="adj2" fmla="val -8350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公的健康保険が適用されている治療法はごく一部</a:t>
            </a:r>
          </a:p>
        </p:txBody>
      </p:sp>
    </p:spTree>
    <p:extLst>
      <p:ext uri="{BB962C8B-B14F-4D97-AF65-F5344CB8AC3E}">
        <p14:creationId xmlns:p14="http://schemas.microsoft.com/office/powerpoint/2010/main" val="2908829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782D7-15C1-4696-8C0A-0DAB31AD884A}"/>
              </a:ext>
            </a:extLst>
          </p:cNvPr>
          <p:cNvSpPr>
            <a:spLocks noGrp="1"/>
          </p:cNvSpPr>
          <p:nvPr>
            <p:ph type="title"/>
          </p:nvPr>
        </p:nvSpPr>
        <p:spPr>
          <a:xfrm>
            <a:off x="628650" y="557632"/>
            <a:ext cx="7504697" cy="1325563"/>
          </a:xfrm>
        </p:spPr>
        <p:txBody>
          <a:bodyPr>
            <a:normAutofit/>
          </a:bodyPr>
          <a:lstStyle/>
          <a:p>
            <a:r>
              <a:rPr lang="ja-JP" altLang="en-US" sz="2800" dirty="0">
                <a:latin typeface="+mn-ea"/>
                <a:ea typeface="+mn-ea"/>
              </a:rPr>
              <a:t>免疫療法は三大標準治療に比べると発展途上にある治療法</a:t>
            </a:r>
            <a:endParaRPr kumimoji="1" lang="ja-JP" altLang="en-US" sz="2800" dirty="0">
              <a:latin typeface="+mn-ea"/>
              <a:ea typeface="+mn-ea"/>
            </a:endParaRPr>
          </a:p>
        </p:txBody>
      </p:sp>
      <p:sp>
        <p:nvSpPr>
          <p:cNvPr id="3" name="正方形/長方形 2">
            <a:extLst>
              <a:ext uri="{FF2B5EF4-FFF2-40B4-BE49-F238E27FC236}">
                <a16:creationId xmlns:a16="http://schemas.microsoft.com/office/drawing/2014/main" id="{4C4FD751-8E3B-47ED-BDC4-C30E0DEAC843}"/>
              </a:ext>
            </a:extLst>
          </p:cNvPr>
          <p:cNvSpPr/>
          <p:nvPr/>
        </p:nvSpPr>
        <p:spPr>
          <a:xfrm>
            <a:off x="628650" y="1883195"/>
            <a:ext cx="8255468" cy="3714928"/>
          </a:xfrm>
          <a:prstGeom prst="rect">
            <a:avLst/>
          </a:prstGeom>
        </p:spPr>
        <p:txBody>
          <a:bodyPr wrap="square">
            <a:spAutoFit/>
          </a:bodyPr>
          <a:lstStyle/>
          <a:p>
            <a:pPr marL="457200" indent="-457200">
              <a:lnSpc>
                <a:spcPct val="150000"/>
              </a:lnSpc>
              <a:buClr>
                <a:schemeClr val="tx1"/>
              </a:buClr>
              <a:buFont typeface="Arial" panose="020B0604020202020204" pitchFamily="34" charset="0"/>
              <a:buChar char="•"/>
            </a:pPr>
            <a:r>
              <a:rPr lang="ja-JP" altLang="en-US" sz="3200" dirty="0"/>
              <a:t>臨床試験を経て医薬品として承認されたもの</a:t>
            </a:r>
          </a:p>
          <a:p>
            <a:pPr marL="457200" indent="-457200">
              <a:lnSpc>
                <a:spcPct val="150000"/>
              </a:lnSpc>
              <a:buClr>
                <a:schemeClr val="tx1"/>
              </a:buClr>
              <a:buFont typeface="Arial" panose="020B0604020202020204" pitchFamily="34" charset="0"/>
              <a:buChar char="•"/>
            </a:pPr>
            <a:r>
              <a:rPr lang="ja-JP" altLang="en-US" sz="3200" dirty="0"/>
              <a:t>臨床試験中のもの</a:t>
            </a:r>
          </a:p>
          <a:p>
            <a:pPr marL="457200" indent="-457200">
              <a:lnSpc>
                <a:spcPct val="150000"/>
              </a:lnSpc>
              <a:buClr>
                <a:schemeClr val="tx1"/>
              </a:buClr>
              <a:buFont typeface="Arial" panose="020B0604020202020204" pitchFamily="34" charset="0"/>
              <a:buChar char="•"/>
            </a:pPr>
            <a:r>
              <a:rPr lang="ja-JP" altLang="en-US" sz="3200" dirty="0"/>
              <a:t>先進医療として研究されているもの</a:t>
            </a:r>
          </a:p>
          <a:p>
            <a:pPr marL="457200" indent="-457200">
              <a:lnSpc>
                <a:spcPct val="150000"/>
              </a:lnSpc>
              <a:buClr>
                <a:schemeClr val="tx1"/>
              </a:buClr>
              <a:buFont typeface="Arial" panose="020B0604020202020204" pitchFamily="34" charset="0"/>
              <a:buChar char="•"/>
            </a:pPr>
            <a:r>
              <a:rPr lang="ja-JP" altLang="en-US" sz="3200" dirty="0"/>
              <a:t>標準治療との比較がなされていないもの</a:t>
            </a:r>
          </a:p>
        </p:txBody>
      </p:sp>
      <p:sp>
        <p:nvSpPr>
          <p:cNvPr id="7" name="思考の吹き出し: 雲形 6">
            <a:extLst>
              <a:ext uri="{FF2B5EF4-FFF2-40B4-BE49-F238E27FC236}">
                <a16:creationId xmlns:a16="http://schemas.microsoft.com/office/drawing/2014/main" id="{644A7EFE-B2FD-4507-8C2A-426C8724AD22}"/>
              </a:ext>
            </a:extLst>
          </p:cNvPr>
          <p:cNvSpPr/>
          <p:nvPr/>
        </p:nvSpPr>
        <p:spPr>
          <a:xfrm>
            <a:off x="3738211" y="1220413"/>
            <a:ext cx="5405789" cy="2096303"/>
          </a:xfrm>
          <a:prstGeom prst="cloudCallout">
            <a:avLst>
              <a:gd name="adj1" fmla="val -41705"/>
              <a:gd name="adj2" fmla="val -4999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効果や副作用に関する科学的根拠もまちまち</a:t>
            </a:r>
          </a:p>
        </p:txBody>
      </p:sp>
      <p:sp>
        <p:nvSpPr>
          <p:cNvPr id="6" name="思考の吹き出し: 雲形 5">
            <a:extLst>
              <a:ext uri="{FF2B5EF4-FFF2-40B4-BE49-F238E27FC236}">
                <a16:creationId xmlns:a16="http://schemas.microsoft.com/office/drawing/2014/main" id="{824FA782-ABFD-44D0-9446-30C0283CBAA0}"/>
              </a:ext>
            </a:extLst>
          </p:cNvPr>
          <p:cNvSpPr/>
          <p:nvPr/>
        </p:nvSpPr>
        <p:spPr>
          <a:xfrm>
            <a:off x="259882" y="2770544"/>
            <a:ext cx="5746282" cy="1658089"/>
          </a:xfrm>
          <a:prstGeom prst="cloudCallout">
            <a:avLst>
              <a:gd name="adj1" fmla="val 1741"/>
              <a:gd name="adj2" fmla="val -8350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公的健康保険が適用されている治療法はごく一部</a:t>
            </a:r>
          </a:p>
        </p:txBody>
      </p:sp>
      <p:sp>
        <p:nvSpPr>
          <p:cNvPr id="5" name="思考の吹き出し: 雲形 4">
            <a:extLst>
              <a:ext uri="{FF2B5EF4-FFF2-40B4-BE49-F238E27FC236}">
                <a16:creationId xmlns:a16="http://schemas.microsoft.com/office/drawing/2014/main" id="{2AE85401-9B5F-40EA-ACDC-0EF8B238B3A9}"/>
              </a:ext>
            </a:extLst>
          </p:cNvPr>
          <p:cNvSpPr/>
          <p:nvPr/>
        </p:nvSpPr>
        <p:spPr>
          <a:xfrm>
            <a:off x="2033637" y="4086565"/>
            <a:ext cx="6725051" cy="2096303"/>
          </a:xfrm>
          <a:prstGeom prst="cloudCallout">
            <a:avLst>
              <a:gd name="adj1" fmla="val -3370"/>
              <a:gd name="adj2" fmla="val -8396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効果が科学的に証明されていないにもかかわらず、高額の治療費がかかる免疫療法も少なくない</a:t>
            </a:r>
          </a:p>
        </p:txBody>
      </p:sp>
    </p:spTree>
    <p:extLst>
      <p:ext uri="{BB962C8B-B14F-4D97-AF65-F5344CB8AC3E}">
        <p14:creationId xmlns:p14="http://schemas.microsoft.com/office/powerpoint/2010/main" val="1749084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782D7-15C1-4696-8C0A-0DAB31AD884A}"/>
              </a:ext>
            </a:extLst>
          </p:cNvPr>
          <p:cNvSpPr>
            <a:spLocks noGrp="1"/>
          </p:cNvSpPr>
          <p:nvPr>
            <p:ph type="title"/>
          </p:nvPr>
        </p:nvSpPr>
        <p:spPr>
          <a:xfrm>
            <a:off x="628650" y="557632"/>
            <a:ext cx="7504697" cy="1325563"/>
          </a:xfrm>
        </p:spPr>
        <p:txBody>
          <a:bodyPr>
            <a:normAutofit/>
          </a:bodyPr>
          <a:lstStyle/>
          <a:p>
            <a:r>
              <a:rPr lang="ja-JP" altLang="en-US" sz="2800" dirty="0">
                <a:latin typeface="+mn-ea"/>
                <a:ea typeface="+mn-ea"/>
              </a:rPr>
              <a:t>免疫療法は三大標準治療に比べると発展途上にある治療法</a:t>
            </a:r>
            <a:endParaRPr kumimoji="1" lang="ja-JP" altLang="en-US" sz="2800" dirty="0">
              <a:latin typeface="+mn-ea"/>
              <a:ea typeface="+mn-ea"/>
            </a:endParaRPr>
          </a:p>
        </p:txBody>
      </p:sp>
      <p:sp>
        <p:nvSpPr>
          <p:cNvPr id="3" name="正方形/長方形 2">
            <a:extLst>
              <a:ext uri="{FF2B5EF4-FFF2-40B4-BE49-F238E27FC236}">
                <a16:creationId xmlns:a16="http://schemas.microsoft.com/office/drawing/2014/main" id="{4C4FD751-8E3B-47ED-BDC4-C30E0DEAC843}"/>
              </a:ext>
            </a:extLst>
          </p:cNvPr>
          <p:cNvSpPr/>
          <p:nvPr/>
        </p:nvSpPr>
        <p:spPr>
          <a:xfrm>
            <a:off x="628650" y="1883195"/>
            <a:ext cx="8255468" cy="3714928"/>
          </a:xfrm>
          <a:prstGeom prst="rect">
            <a:avLst/>
          </a:prstGeom>
        </p:spPr>
        <p:txBody>
          <a:bodyPr wrap="square">
            <a:spAutoFit/>
          </a:bodyPr>
          <a:lstStyle/>
          <a:p>
            <a:pPr marL="457200" indent="-457200">
              <a:lnSpc>
                <a:spcPct val="150000"/>
              </a:lnSpc>
              <a:buClr>
                <a:schemeClr val="tx1"/>
              </a:buClr>
              <a:buFont typeface="Arial" panose="020B0604020202020204" pitchFamily="34" charset="0"/>
              <a:buChar char="•"/>
            </a:pPr>
            <a:r>
              <a:rPr lang="ja-JP" altLang="en-US" sz="3200" dirty="0"/>
              <a:t>臨床試験を経て医薬品として承認されたもの</a:t>
            </a:r>
          </a:p>
          <a:p>
            <a:pPr marL="457200" indent="-457200">
              <a:lnSpc>
                <a:spcPct val="150000"/>
              </a:lnSpc>
              <a:buClr>
                <a:schemeClr val="tx1"/>
              </a:buClr>
              <a:buFont typeface="Arial" panose="020B0604020202020204" pitchFamily="34" charset="0"/>
              <a:buChar char="•"/>
            </a:pPr>
            <a:r>
              <a:rPr lang="ja-JP" altLang="en-US" sz="3200" dirty="0"/>
              <a:t>臨床試験中のもの</a:t>
            </a:r>
          </a:p>
          <a:p>
            <a:pPr marL="457200" indent="-457200">
              <a:lnSpc>
                <a:spcPct val="150000"/>
              </a:lnSpc>
              <a:buClr>
                <a:schemeClr val="tx1"/>
              </a:buClr>
              <a:buFont typeface="Arial" panose="020B0604020202020204" pitchFamily="34" charset="0"/>
              <a:buChar char="•"/>
            </a:pPr>
            <a:r>
              <a:rPr lang="ja-JP" altLang="en-US" sz="3200" dirty="0"/>
              <a:t>先進医療として研究されているもの</a:t>
            </a:r>
          </a:p>
          <a:p>
            <a:pPr marL="457200" indent="-457200">
              <a:lnSpc>
                <a:spcPct val="150000"/>
              </a:lnSpc>
              <a:buClr>
                <a:schemeClr val="tx1"/>
              </a:buClr>
              <a:buFont typeface="Arial" panose="020B0604020202020204" pitchFamily="34" charset="0"/>
              <a:buChar char="•"/>
            </a:pPr>
            <a:r>
              <a:rPr lang="ja-JP" altLang="en-US" sz="3200" dirty="0"/>
              <a:t>標準治療との比較がなされていないもの</a:t>
            </a:r>
          </a:p>
        </p:txBody>
      </p:sp>
      <p:sp>
        <p:nvSpPr>
          <p:cNvPr id="8" name="思考の吹き出し: 雲形 7">
            <a:extLst>
              <a:ext uri="{FF2B5EF4-FFF2-40B4-BE49-F238E27FC236}">
                <a16:creationId xmlns:a16="http://schemas.microsoft.com/office/drawing/2014/main" id="{E7F8FD95-F486-49C3-8E50-FAAFBDC4D96B}"/>
              </a:ext>
            </a:extLst>
          </p:cNvPr>
          <p:cNvSpPr/>
          <p:nvPr/>
        </p:nvSpPr>
        <p:spPr>
          <a:xfrm>
            <a:off x="3738211" y="1220413"/>
            <a:ext cx="5405789" cy="2096303"/>
          </a:xfrm>
          <a:prstGeom prst="cloudCallout">
            <a:avLst>
              <a:gd name="adj1" fmla="val -41705"/>
              <a:gd name="adj2" fmla="val -4999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効果や副作用に関する科学的根拠もまちまち</a:t>
            </a:r>
          </a:p>
        </p:txBody>
      </p:sp>
      <p:sp>
        <p:nvSpPr>
          <p:cNvPr id="6" name="思考の吹き出し: 雲形 5">
            <a:extLst>
              <a:ext uri="{FF2B5EF4-FFF2-40B4-BE49-F238E27FC236}">
                <a16:creationId xmlns:a16="http://schemas.microsoft.com/office/drawing/2014/main" id="{824FA782-ABFD-44D0-9446-30C0283CBAA0}"/>
              </a:ext>
            </a:extLst>
          </p:cNvPr>
          <p:cNvSpPr/>
          <p:nvPr/>
        </p:nvSpPr>
        <p:spPr>
          <a:xfrm>
            <a:off x="259882" y="2770544"/>
            <a:ext cx="5746282" cy="1658089"/>
          </a:xfrm>
          <a:prstGeom prst="cloudCallout">
            <a:avLst>
              <a:gd name="adj1" fmla="val 1741"/>
              <a:gd name="adj2" fmla="val -8350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公的健康保険が適用されている治療法はごく一部</a:t>
            </a:r>
          </a:p>
        </p:txBody>
      </p:sp>
      <p:sp>
        <p:nvSpPr>
          <p:cNvPr id="5" name="思考の吹き出し: 雲形 4">
            <a:extLst>
              <a:ext uri="{FF2B5EF4-FFF2-40B4-BE49-F238E27FC236}">
                <a16:creationId xmlns:a16="http://schemas.microsoft.com/office/drawing/2014/main" id="{2AE85401-9B5F-40EA-ACDC-0EF8B238B3A9}"/>
              </a:ext>
            </a:extLst>
          </p:cNvPr>
          <p:cNvSpPr/>
          <p:nvPr/>
        </p:nvSpPr>
        <p:spPr>
          <a:xfrm>
            <a:off x="2033637" y="4086565"/>
            <a:ext cx="6725051" cy="2096303"/>
          </a:xfrm>
          <a:prstGeom prst="cloudCallout">
            <a:avLst>
              <a:gd name="adj1" fmla="val -3370"/>
              <a:gd name="adj2" fmla="val -8396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rPr>
              <a:t>効果が科学的に証明されていないにもかかわらず、高額の治療費がかかる免疫療法も少なくない</a:t>
            </a:r>
          </a:p>
        </p:txBody>
      </p:sp>
      <p:sp>
        <p:nvSpPr>
          <p:cNvPr id="7" name="正方形/長方形 6">
            <a:extLst>
              <a:ext uri="{FF2B5EF4-FFF2-40B4-BE49-F238E27FC236}">
                <a16:creationId xmlns:a16="http://schemas.microsoft.com/office/drawing/2014/main" id="{2FF106E3-E22B-489D-9426-51D123FAD850}"/>
              </a:ext>
            </a:extLst>
          </p:cNvPr>
          <p:cNvSpPr/>
          <p:nvPr/>
        </p:nvSpPr>
        <p:spPr>
          <a:xfrm>
            <a:off x="808522" y="1944303"/>
            <a:ext cx="7488455" cy="2593978"/>
          </a:xfrm>
          <a:prstGeom prst="rect">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rPr>
              <a:t>公的健康保険制度に基づいて行われる治療は安全性と有効性が科学的に確認された治療法</a:t>
            </a:r>
          </a:p>
          <a:p>
            <a:pPr algn="ctr">
              <a:lnSpc>
                <a:spcPct val="150000"/>
              </a:lnSpc>
            </a:pPr>
            <a:r>
              <a:rPr kumimoji="1" lang="ja-JP" altLang="en-US" sz="2800" dirty="0">
                <a:solidFill>
                  <a:schemeClr val="tx1"/>
                </a:solidFill>
              </a:rPr>
              <a:t>まずはそれらの治療法を検討することが重要</a:t>
            </a:r>
          </a:p>
        </p:txBody>
      </p:sp>
    </p:spTree>
    <p:extLst>
      <p:ext uri="{BB962C8B-B14F-4D97-AF65-F5344CB8AC3E}">
        <p14:creationId xmlns:p14="http://schemas.microsoft.com/office/powerpoint/2010/main" val="2462500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25372C4-E52C-4E9D-A254-153AF673148F}"/>
              </a:ext>
            </a:extLst>
          </p:cNvPr>
          <p:cNvSpPr/>
          <p:nvPr/>
        </p:nvSpPr>
        <p:spPr>
          <a:xfrm>
            <a:off x="653013" y="1467988"/>
            <a:ext cx="7837973" cy="3700778"/>
          </a:xfrm>
          <a:prstGeom prst="rect">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rPr>
              <a:t>免疫療法を希望する患者が治療に関して迷っている場合には、その治療を提供する医療機関の医師から効果や副作用、費用などについてよく説明を受けてもらうと同時に、別の医師にセカンドオピニオンを取ることを促すのも方法です。</a:t>
            </a:r>
          </a:p>
        </p:txBody>
      </p:sp>
    </p:spTree>
    <p:extLst>
      <p:ext uri="{BB962C8B-B14F-4D97-AF65-F5344CB8AC3E}">
        <p14:creationId xmlns:p14="http://schemas.microsoft.com/office/powerpoint/2010/main" val="1271556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14B4880-5171-48E9-A08A-78DB001B4DD7}"/>
              </a:ext>
            </a:extLst>
          </p:cNvPr>
          <p:cNvSpPr txBox="1"/>
          <p:nvPr/>
        </p:nvSpPr>
        <p:spPr>
          <a:xfrm>
            <a:off x="731519" y="1607419"/>
            <a:ext cx="7680961" cy="2561920"/>
          </a:xfrm>
          <a:prstGeom prst="rect">
            <a:avLst/>
          </a:prstGeom>
          <a:noFill/>
        </p:spPr>
        <p:txBody>
          <a:bodyPr wrap="square" rtlCol="0">
            <a:spAutoFit/>
          </a:bodyPr>
          <a:lstStyle/>
          <a:p>
            <a:pPr marL="457200" indent="-457200">
              <a:lnSpc>
                <a:spcPct val="20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効果や作用、副作用についてよく説明を受けたうえで選択を</a:t>
            </a:r>
          </a:p>
          <a:p>
            <a:pPr marL="457200" indent="-457200">
              <a:lnSpc>
                <a:spcPct val="200000"/>
              </a:lnSpc>
              <a:buClr>
                <a:schemeClr val="accent4"/>
              </a:buClr>
              <a:buFont typeface="Arial" panose="020B0604020202020204" pitchFamily="34" charset="0"/>
              <a:buChar char="•"/>
            </a:pPr>
            <a:r>
              <a:rPr kumimoji="1" lang="ja-JP" altLang="en-US" sz="2800" dirty="0"/>
              <a:t>免疫療法の種類と効果</a:t>
            </a:r>
          </a:p>
        </p:txBody>
      </p:sp>
    </p:spTree>
    <p:extLst>
      <p:ext uri="{BB962C8B-B14F-4D97-AF65-F5344CB8AC3E}">
        <p14:creationId xmlns:p14="http://schemas.microsoft.com/office/powerpoint/2010/main" val="3472431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08B41856-9499-49CB-8A7E-DCCAC16C342B}"/>
              </a:ext>
            </a:extLst>
          </p:cNvPr>
          <p:cNvGraphicFramePr>
            <a:graphicFrameLocks noGrp="1"/>
          </p:cNvGraphicFramePr>
          <p:nvPr>
            <p:extLst>
              <p:ext uri="{D42A27DB-BD31-4B8C-83A1-F6EECF244321}">
                <p14:modId xmlns:p14="http://schemas.microsoft.com/office/powerpoint/2010/main" val="892973274"/>
              </p:ext>
            </p:extLst>
          </p:nvPr>
        </p:nvGraphicFramePr>
        <p:xfrm>
          <a:off x="347517" y="386470"/>
          <a:ext cx="8383604" cy="599490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32585">
                  <a:extLst>
                    <a:ext uri="{9D8B030D-6E8A-4147-A177-3AD203B41FA5}">
                      <a16:colId xmlns:a16="http://schemas.microsoft.com/office/drawing/2014/main" val="1588823755"/>
                    </a:ext>
                  </a:extLst>
                </a:gridCol>
                <a:gridCol w="1235257">
                  <a:extLst>
                    <a:ext uri="{9D8B030D-6E8A-4147-A177-3AD203B41FA5}">
                      <a16:colId xmlns:a16="http://schemas.microsoft.com/office/drawing/2014/main" val="296965149"/>
                    </a:ext>
                  </a:extLst>
                </a:gridCol>
                <a:gridCol w="3615876">
                  <a:extLst>
                    <a:ext uri="{9D8B030D-6E8A-4147-A177-3AD203B41FA5}">
                      <a16:colId xmlns:a16="http://schemas.microsoft.com/office/drawing/2014/main" val="237779349"/>
                    </a:ext>
                  </a:extLst>
                </a:gridCol>
                <a:gridCol w="2699886">
                  <a:extLst>
                    <a:ext uri="{9D8B030D-6E8A-4147-A177-3AD203B41FA5}">
                      <a16:colId xmlns:a16="http://schemas.microsoft.com/office/drawing/2014/main" val="2022219867"/>
                    </a:ext>
                  </a:extLst>
                </a:gridCol>
              </a:tblGrid>
              <a:tr h="982848">
                <a:tc>
                  <a:txBody>
                    <a:bodyPr/>
                    <a:lstStyle/>
                    <a:p>
                      <a:endParaRPr kumimoji="1" lang="ja-JP" altLang="en-US" sz="2400" b="1" dirty="0">
                        <a:solidFill>
                          <a:schemeClr val="bg1"/>
                        </a:solidFill>
                        <a:latin typeface="+mn-ea"/>
                        <a:ea typeface="+mn-ea"/>
                      </a:endParaRPr>
                    </a:p>
                  </a:txBody>
                  <a:tcPr>
                    <a:solidFill>
                      <a:srgbClr val="4472C4"/>
                    </a:solidFill>
                  </a:tcPr>
                </a:tc>
                <a:tc gridSpan="2">
                  <a:txBody>
                    <a:bodyPr/>
                    <a:lstStyle/>
                    <a:p>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tc>
                  <a:txBody>
                    <a:bodyPr/>
                    <a:lstStyle/>
                    <a:p>
                      <a:r>
                        <a:rPr kumimoji="1" lang="ja-JP" altLang="en-US" sz="2400" dirty="0">
                          <a:latin typeface="+mn-ea"/>
                          <a:ea typeface="+mn-ea"/>
                        </a:rPr>
                        <a:t>がんによる免疫の</a:t>
                      </a:r>
                    </a:p>
                    <a:p>
                      <a:r>
                        <a:rPr kumimoji="1" lang="ja-JP" altLang="en-US" sz="2400" dirty="0">
                          <a:latin typeface="+mn-ea"/>
                          <a:ea typeface="+mn-ea"/>
                        </a:rPr>
                        <a:t>抑制を解除する</a:t>
                      </a:r>
                    </a:p>
                  </a:txBody>
                  <a:tcPr/>
                </a:tc>
                <a:extLst>
                  <a:ext uri="{0D108BD9-81ED-4DB2-BD59-A6C34878D82A}">
                    <a16:rowId xmlns:a16="http://schemas.microsoft.com/office/drawing/2014/main" val="3769750750"/>
                  </a:ext>
                </a:extLst>
              </a:tr>
              <a:tr h="677073">
                <a:tc rowSpan="4">
                  <a:txBody>
                    <a:bodyPr/>
                    <a:lstStyle/>
                    <a:p>
                      <a:r>
                        <a:rPr kumimoji="1" lang="ja-JP" altLang="en-US" sz="2400" b="1" dirty="0">
                          <a:solidFill>
                            <a:schemeClr val="bg1"/>
                          </a:solidFill>
                          <a:latin typeface="+mn-ea"/>
                          <a:ea typeface="+mn-ea"/>
                        </a:rPr>
                        <a:t>体内で免疫を増強する</a:t>
                      </a:r>
                    </a:p>
                  </a:txBody>
                  <a:tcPr vert="eaVert">
                    <a:solidFill>
                      <a:srgbClr val="4472C4"/>
                    </a:solidFill>
                  </a:tcPr>
                </a:tc>
                <a:tc rowSpan="4">
                  <a:txBody>
                    <a:bodyPr/>
                    <a:lstStyle/>
                    <a:p>
                      <a:r>
                        <a:rPr kumimoji="1" lang="zh-TW" altLang="en-US" sz="2400" b="1" dirty="0">
                          <a:latin typeface="游ゴシック" panose="020B0400000000000000" pitchFamily="50" charset="-128"/>
                          <a:ea typeface="游ゴシック" panose="020B0400000000000000" pitchFamily="50" charset="-128"/>
                        </a:rPr>
                        <a:t>能動免疫療法</a:t>
                      </a:r>
                      <a:endParaRPr kumimoji="1" lang="ja-JP" altLang="en-US" sz="2400" b="1" dirty="0">
                        <a:latin typeface="游ゴシック" panose="020B0400000000000000" pitchFamily="50" charset="-128"/>
                        <a:ea typeface="游ゴシック" panose="020B0400000000000000" pitchFamily="50" charset="-128"/>
                      </a:endParaRPr>
                    </a:p>
                  </a:txBody>
                  <a:tcPr>
                    <a:solidFill>
                      <a:schemeClr val="accent4">
                        <a:lumMod val="20000"/>
                        <a:lumOff val="80000"/>
                      </a:schemeClr>
                    </a:solidFill>
                  </a:tcPr>
                </a:tc>
                <a:tc>
                  <a:txBody>
                    <a:bodyPr/>
                    <a:lstStyle/>
                    <a:p>
                      <a:r>
                        <a:rPr kumimoji="1" lang="zh-TW" altLang="en-US" sz="2400" dirty="0">
                          <a:latin typeface="游ゴシック" panose="020B0400000000000000" pitchFamily="50" charset="-128"/>
                          <a:ea typeface="游ゴシック" panose="020B0400000000000000" pitchFamily="50" charset="-128"/>
                        </a:rPr>
                        <a:t>非特異的免疫賦活薬</a:t>
                      </a:r>
                      <a:endParaRPr kumimoji="1" lang="ja-JP" altLang="en-US" sz="2400" dirty="0">
                        <a:latin typeface="游ゴシック" panose="020B0400000000000000" pitchFamily="50" charset="-128"/>
                        <a:ea typeface="游ゴシック" panose="020B0400000000000000" pitchFamily="50" charset="-128"/>
                      </a:endParaRPr>
                    </a:p>
                  </a:txBody>
                  <a:tcPr/>
                </a:tc>
                <a:tc rowSpan="4">
                  <a:txBody>
                    <a:bodyPr/>
                    <a:lstStyle/>
                    <a:p>
                      <a:pPr algn="l"/>
                      <a:r>
                        <a:rPr kumimoji="1" lang="ja-JP" altLang="en-US" sz="2400" b="1" dirty="0">
                          <a:latin typeface="+mn-ea"/>
                          <a:ea typeface="+mn-ea"/>
                        </a:rPr>
                        <a:t>免疫チェックポイント阻害療法</a:t>
                      </a:r>
                      <a:endParaRPr kumimoji="1" lang="en-US" altLang="ja-JP" sz="2400" b="1" dirty="0">
                        <a:latin typeface="+mn-ea"/>
                        <a:ea typeface="+mn-ea"/>
                      </a:endParaRPr>
                    </a:p>
                    <a:p>
                      <a:pPr algn="l"/>
                      <a:r>
                        <a:rPr kumimoji="1" lang="ja-JP" altLang="en-US" sz="2400" b="0" dirty="0">
                          <a:latin typeface="+mn-ea"/>
                          <a:ea typeface="+mn-ea"/>
                        </a:rPr>
                        <a:t>免疫抑制を解除する薬を使う</a:t>
                      </a:r>
                    </a:p>
                  </a:txBody>
                  <a:tcPr>
                    <a:solidFill>
                      <a:schemeClr val="accent2">
                        <a:lumMod val="20000"/>
                        <a:lumOff val="80000"/>
                      </a:schemeClr>
                    </a:solidFill>
                  </a:tcPr>
                </a:tc>
                <a:extLst>
                  <a:ext uri="{0D108BD9-81ED-4DB2-BD59-A6C34878D82A}">
                    <a16:rowId xmlns:a16="http://schemas.microsoft.com/office/drawing/2014/main" val="560797589"/>
                  </a:ext>
                </a:extLst>
              </a:tr>
              <a:tr h="405638">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2400" dirty="0">
                          <a:latin typeface="+mn-ea"/>
                          <a:ea typeface="+mn-ea"/>
                        </a:rPr>
                        <a:t>サイトカイン療法</a:t>
                      </a:r>
                    </a:p>
                  </a:txBody>
                  <a:tcPr/>
                </a:tc>
                <a:tc vMerge="1">
                  <a:txBody>
                    <a:bodyPr/>
                    <a:lstStyle/>
                    <a:p>
                      <a:endParaRPr kumimoji="1" lang="ja-JP" altLang="en-US"/>
                    </a:p>
                  </a:txBody>
                  <a:tcPr/>
                </a:tc>
                <a:extLst>
                  <a:ext uri="{0D108BD9-81ED-4DB2-BD59-A6C34878D82A}">
                    <a16:rowId xmlns:a16="http://schemas.microsoft.com/office/drawing/2014/main" val="204554879"/>
                  </a:ext>
                </a:extLst>
              </a:tr>
              <a:tr h="405638">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2400" dirty="0">
                          <a:latin typeface="+mn-ea"/>
                          <a:ea typeface="+mn-ea"/>
                        </a:rPr>
                        <a:t>がんワクチン療法</a:t>
                      </a:r>
                    </a:p>
                  </a:txBody>
                  <a:tcPr/>
                </a:tc>
                <a:tc vMerge="1">
                  <a:txBody>
                    <a:bodyPr/>
                    <a:lstStyle/>
                    <a:p>
                      <a:endParaRPr kumimoji="1" lang="ja-JP" altLang="en-US" dirty="0"/>
                    </a:p>
                  </a:txBody>
                  <a:tcPr/>
                </a:tc>
                <a:extLst>
                  <a:ext uri="{0D108BD9-81ED-4DB2-BD59-A6C34878D82A}">
                    <a16:rowId xmlns:a16="http://schemas.microsoft.com/office/drawing/2014/main" val="1135046260"/>
                  </a:ext>
                </a:extLst>
              </a:tr>
              <a:tr h="405638">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zh-TW" altLang="en-US" sz="2400" dirty="0">
                          <a:latin typeface="游ゴシック" panose="020B0400000000000000" pitchFamily="50" charset="-128"/>
                          <a:ea typeface="游ゴシック" panose="020B0400000000000000" pitchFamily="50" charset="-128"/>
                        </a:rPr>
                        <a:t>樹状細胞療法</a:t>
                      </a:r>
                      <a:endParaRPr kumimoji="1" lang="ja-JP" altLang="en-US" sz="2400"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dirty="0"/>
                    </a:p>
                  </a:txBody>
                  <a:tcPr/>
                </a:tc>
                <a:extLst>
                  <a:ext uri="{0D108BD9-81ED-4DB2-BD59-A6C34878D82A}">
                    <a16:rowId xmlns:a16="http://schemas.microsoft.com/office/drawing/2014/main" val="2562878255"/>
                  </a:ext>
                </a:extLst>
              </a:tr>
              <a:tr h="677073">
                <a:tc rowSpan="3">
                  <a:txBody>
                    <a:bodyPr/>
                    <a:lstStyle/>
                    <a:p>
                      <a:r>
                        <a:rPr kumimoji="1" lang="ja-JP" altLang="en-US" sz="2400" b="1" dirty="0">
                          <a:solidFill>
                            <a:schemeClr val="bg1"/>
                          </a:solidFill>
                          <a:latin typeface="+mn-ea"/>
                          <a:ea typeface="+mn-ea"/>
                        </a:rPr>
                        <a:t>体外で増やした免疫細胞や抗体を入れる</a:t>
                      </a:r>
                    </a:p>
                  </a:txBody>
                  <a:tcPr vert="eaVert">
                    <a:solidFill>
                      <a:srgbClr val="4472C4"/>
                    </a:solidFill>
                  </a:tcPr>
                </a:tc>
                <a:tc rowSpan="2">
                  <a:txBody>
                    <a:bodyPr/>
                    <a:lstStyle/>
                    <a:p>
                      <a:r>
                        <a:rPr kumimoji="1" lang="zh-TW" altLang="en-US" sz="2400" b="1" dirty="0">
                          <a:latin typeface="游ゴシック" panose="020B0400000000000000" pitchFamily="50" charset="-128"/>
                          <a:ea typeface="游ゴシック" panose="020B0400000000000000" pitchFamily="50" charset="-128"/>
                        </a:rPr>
                        <a:t>養子免疫療法</a:t>
                      </a:r>
                      <a:endParaRPr kumimoji="1" lang="ja-JP" altLang="en-US" sz="2400" b="1" dirty="0">
                        <a:latin typeface="游ゴシック" panose="020B0400000000000000" pitchFamily="50" charset="-128"/>
                        <a:ea typeface="游ゴシック" panose="020B0400000000000000" pitchFamily="50" charset="-128"/>
                      </a:endParaRPr>
                    </a:p>
                  </a:txBody>
                  <a:tcPr>
                    <a:solidFill>
                      <a:srgbClr val="FFDDFB"/>
                    </a:solidFill>
                  </a:tcPr>
                </a:tc>
                <a:tc>
                  <a:txBody>
                    <a:bodyPr/>
                    <a:lstStyle/>
                    <a:p>
                      <a:r>
                        <a:rPr kumimoji="1" lang="ja-JP" altLang="en-US" sz="2400" dirty="0">
                          <a:latin typeface="+mn-ea"/>
                          <a:ea typeface="+mn-ea"/>
                        </a:rPr>
                        <a:t>非特異的リンパ球療法</a:t>
                      </a:r>
                    </a:p>
                  </a:txBody>
                  <a:tcPr/>
                </a:tc>
                <a:tc rowSpan="3">
                  <a:txBody>
                    <a:bodyPr/>
                    <a:lstStyle/>
                    <a:p>
                      <a:pPr algn="ctr"/>
                      <a:endParaRPr kumimoji="1" lang="en-US" altLang="ja-JP" sz="2400" dirty="0">
                        <a:latin typeface="+mn-ea"/>
                        <a:ea typeface="+mn-ea"/>
                      </a:endParaRPr>
                    </a:p>
                    <a:p>
                      <a:pPr algn="ctr"/>
                      <a:endParaRPr kumimoji="1" lang="en-US" altLang="ja-JP" sz="2400" dirty="0">
                        <a:latin typeface="+mn-ea"/>
                        <a:ea typeface="+mn-ea"/>
                      </a:endParaRPr>
                    </a:p>
                    <a:p>
                      <a:pPr algn="ctr"/>
                      <a:endParaRPr kumimoji="1" lang="en-US" altLang="ja-JP" sz="2400" dirty="0">
                        <a:latin typeface="+mn-ea"/>
                        <a:ea typeface="+mn-ea"/>
                      </a:endParaRPr>
                    </a:p>
                    <a:p>
                      <a:pPr algn="ctr"/>
                      <a:r>
                        <a:rPr kumimoji="1" lang="en-US" altLang="ja-JP" sz="2400" dirty="0">
                          <a:latin typeface="+mn-ea"/>
                          <a:ea typeface="+mn-ea"/>
                        </a:rPr>
                        <a:t>―</a:t>
                      </a:r>
                      <a:endParaRPr kumimoji="1" lang="ja-JP" altLang="en-US" sz="2400" dirty="0">
                        <a:latin typeface="+mn-ea"/>
                        <a:ea typeface="+mn-ea"/>
                      </a:endParaRPr>
                    </a:p>
                  </a:txBody>
                  <a:tcPr>
                    <a:solidFill>
                      <a:schemeClr val="bg1"/>
                    </a:solidFill>
                  </a:tcPr>
                </a:tc>
                <a:extLst>
                  <a:ext uri="{0D108BD9-81ED-4DB2-BD59-A6C34878D82A}">
                    <a16:rowId xmlns:a16="http://schemas.microsoft.com/office/drawing/2014/main" val="135291697"/>
                  </a:ext>
                </a:extLst>
              </a:tr>
              <a:tr h="677073">
                <a:tc vMerge="1">
                  <a:txBody>
                    <a:bodyPr/>
                    <a:lstStyle/>
                    <a:p>
                      <a:endParaRPr kumimoji="1" lang="ja-JP" altLang="en-US"/>
                    </a:p>
                  </a:txBody>
                  <a:tcPr/>
                </a:tc>
                <a:tc vMerge="1">
                  <a:txBody>
                    <a:bodyPr/>
                    <a:lstStyle/>
                    <a:p>
                      <a:endParaRPr kumimoji="1" lang="ja-JP" altLang="en-US" dirty="0"/>
                    </a:p>
                  </a:txBody>
                  <a:tcPr/>
                </a:tc>
                <a:tc>
                  <a:txBody>
                    <a:bodyPr/>
                    <a:lstStyle/>
                    <a:p>
                      <a:r>
                        <a:rPr kumimoji="1" lang="ja-JP" altLang="en-US" sz="2400" dirty="0">
                          <a:latin typeface="+mn-ea"/>
                          <a:ea typeface="+mn-ea"/>
                        </a:rPr>
                        <a:t>がん抗原特異的</a:t>
                      </a:r>
                      <a:r>
                        <a:rPr kumimoji="1" lang="en-US" altLang="ja-JP" sz="2400" dirty="0">
                          <a:latin typeface="+mn-ea"/>
                          <a:ea typeface="+mn-ea"/>
                        </a:rPr>
                        <a:t>T</a:t>
                      </a:r>
                      <a:r>
                        <a:rPr kumimoji="1" lang="ja-JP" altLang="en-US" sz="2400" dirty="0">
                          <a:latin typeface="+mn-ea"/>
                          <a:ea typeface="+mn-ea"/>
                        </a:rPr>
                        <a:t>細胞療法</a:t>
                      </a:r>
                    </a:p>
                  </a:txBody>
                  <a:tcPr/>
                </a:tc>
                <a:tc vMerge="1">
                  <a:txBody>
                    <a:bodyPr/>
                    <a:lstStyle/>
                    <a:p>
                      <a:endParaRPr kumimoji="1" lang="ja-JP" altLang="en-US"/>
                    </a:p>
                  </a:txBody>
                  <a:tcPr/>
                </a:tc>
                <a:extLst>
                  <a:ext uri="{0D108BD9-81ED-4DB2-BD59-A6C34878D82A}">
                    <a16:rowId xmlns:a16="http://schemas.microsoft.com/office/drawing/2014/main" val="205391568"/>
                  </a:ext>
                </a:extLst>
              </a:tr>
              <a:tr h="1463352">
                <a:tc vMerge="1">
                  <a:txBody>
                    <a:bodyPr/>
                    <a:lstStyle/>
                    <a:p>
                      <a:endParaRPr kumimoji="1" lang="ja-JP" altLang="en-US" dirty="0"/>
                    </a:p>
                  </a:txBody>
                  <a:tcPr/>
                </a:tc>
                <a:tc gridSpan="2">
                  <a:txBody>
                    <a:bodyPr/>
                    <a:lstStyle/>
                    <a:p>
                      <a:r>
                        <a:rPr kumimoji="1" lang="ja-JP" altLang="en-US" sz="2400" b="1" dirty="0">
                          <a:latin typeface="+mn-ea"/>
                          <a:ea typeface="+mn-ea"/>
                        </a:rPr>
                        <a:t>抗体療法</a:t>
                      </a:r>
                    </a:p>
                  </a:txBody>
                  <a:tcPr>
                    <a:solidFill>
                      <a:schemeClr val="accent6">
                        <a:lumMod val="20000"/>
                        <a:lumOff val="80000"/>
                      </a:schemeClr>
                    </a:solidFill>
                  </a:tcPr>
                </a:tc>
                <a:tc h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622160578"/>
                  </a:ext>
                </a:extLst>
              </a:tr>
            </a:tbl>
          </a:graphicData>
        </a:graphic>
      </p:graphicFrame>
    </p:spTree>
    <p:extLst>
      <p:ext uri="{BB962C8B-B14F-4D97-AF65-F5344CB8AC3E}">
        <p14:creationId xmlns:p14="http://schemas.microsoft.com/office/powerpoint/2010/main" val="1758491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CB5936-BB3C-4BAD-B6DE-EA7D8A925F28}"/>
              </a:ext>
            </a:extLst>
          </p:cNvPr>
          <p:cNvSpPr>
            <a:spLocks noGrp="1"/>
          </p:cNvSpPr>
          <p:nvPr>
            <p:ph type="title"/>
          </p:nvPr>
        </p:nvSpPr>
        <p:spPr>
          <a:xfrm>
            <a:off x="2335630" y="894516"/>
            <a:ext cx="4472739" cy="761030"/>
          </a:xfrm>
        </p:spPr>
        <p:txBody>
          <a:bodyPr>
            <a:normAutofit/>
          </a:bodyPr>
          <a:lstStyle/>
          <a:p>
            <a:r>
              <a:rPr lang="ja-JP" altLang="en-US" sz="3200" dirty="0">
                <a:latin typeface="+mn-ea"/>
                <a:ea typeface="+mn-ea"/>
              </a:rPr>
              <a:t>がんの免疫療法の種類</a:t>
            </a:r>
            <a:endParaRPr kumimoji="1" lang="ja-JP" altLang="en-US" sz="3200" dirty="0">
              <a:latin typeface="+mn-ea"/>
              <a:ea typeface="+mn-ea"/>
            </a:endParaRPr>
          </a:p>
        </p:txBody>
      </p:sp>
      <p:sp>
        <p:nvSpPr>
          <p:cNvPr id="5" name="正方形/長方形 4">
            <a:extLst>
              <a:ext uri="{FF2B5EF4-FFF2-40B4-BE49-F238E27FC236}">
                <a16:creationId xmlns:a16="http://schemas.microsoft.com/office/drawing/2014/main" id="{64C4AED6-B770-4E1A-897A-0CF8309C84EE}"/>
              </a:ext>
            </a:extLst>
          </p:cNvPr>
          <p:cNvSpPr/>
          <p:nvPr/>
        </p:nvSpPr>
        <p:spPr>
          <a:xfrm>
            <a:off x="1354756" y="2120834"/>
            <a:ext cx="6434488" cy="2976264"/>
          </a:xfrm>
          <a:prstGeom prst="rect">
            <a:avLst/>
          </a:prstGeom>
        </p:spPr>
        <p:txBody>
          <a:bodyPr wrap="square">
            <a:spAutoFit/>
          </a:bodyPr>
          <a:lstStyle/>
          <a:p>
            <a:pPr marL="457200" indent="-457200">
              <a:lnSpc>
                <a:spcPct val="150000"/>
              </a:lnSpc>
              <a:buClr>
                <a:schemeClr val="tx1"/>
              </a:buClr>
              <a:buFont typeface="Arial" panose="020B0604020202020204" pitchFamily="34" charset="0"/>
              <a:buChar char="•"/>
            </a:pPr>
            <a:r>
              <a:rPr lang="ja-JP" altLang="en-US" sz="3200" dirty="0"/>
              <a:t>能動免疫療法</a:t>
            </a:r>
          </a:p>
          <a:p>
            <a:pPr marL="457200" indent="-457200">
              <a:lnSpc>
                <a:spcPct val="150000"/>
              </a:lnSpc>
              <a:buClr>
                <a:schemeClr val="bg2"/>
              </a:buClr>
              <a:buFont typeface="Arial" panose="020B0604020202020204" pitchFamily="34" charset="0"/>
              <a:buChar char="•"/>
            </a:pPr>
            <a:r>
              <a:rPr lang="ja-JP" altLang="en-US" sz="3200" dirty="0">
                <a:solidFill>
                  <a:schemeClr val="bg2"/>
                </a:solidFill>
              </a:rPr>
              <a:t>養子免疫療法</a:t>
            </a:r>
          </a:p>
          <a:p>
            <a:pPr marL="457200" indent="-457200">
              <a:lnSpc>
                <a:spcPct val="150000"/>
              </a:lnSpc>
              <a:buClr>
                <a:schemeClr val="bg2"/>
              </a:buClr>
              <a:buFont typeface="Arial" panose="020B0604020202020204" pitchFamily="34" charset="0"/>
              <a:buChar char="•"/>
            </a:pPr>
            <a:r>
              <a:rPr lang="ja-JP" altLang="en-US" sz="3200" dirty="0">
                <a:solidFill>
                  <a:schemeClr val="bg2"/>
                </a:solidFill>
              </a:rPr>
              <a:t>抗体療法</a:t>
            </a:r>
          </a:p>
          <a:p>
            <a:pPr marL="457200" indent="-457200">
              <a:lnSpc>
                <a:spcPct val="150000"/>
              </a:lnSpc>
              <a:buClr>
                <a:schemeClr val="bg2"/>
              </a:buClr>
              <a:buFont typeface="Arial" panose="020B0604020202020204" pitchFamily="34" charset="0"/>
              <a:buChar char="•"/>
            </a:pPr>
            <a:r>
              <a:rPr lang="ja-JP" altLang="en-US" sz="3200" dirty="0">
                <a:solidFill>
                  <a:schemeClr val="bg2"/>
                </a:solidFill>
              </a:rPr>
              <a:t>免疫チェックポイント阻害療法</a:t>
            </a:r>
          </a:p>
        </p:txBody>
      </p:sp>
    </p:spTree>
    <p:extLst>
      <p:ext uri="{BB962C8B-B14F-4D97-AF65-F5344CB8AC3E}">
        <p14:creationId xmlns:p14="http://schemas.microsoft.com/office/powerpoint/2010/main" val="3035180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E1BD786B-3292-4B5D-A872-B8C5F6AE9B36}"/>
              </a:ext>
            </a:extLst>
          </p:cNvPr>
          <p:cNvGraphicFramePr>
            <a:graphicFrameLocks noGrp="1"/>
          </p:cNvGraphicFramePr>
          <p:nvPr>
            <p:extLst>
              <p:ext uri="{D42A27DB-BD31-4B8C-83A1-F6EECF244321}">
                <p14:modId xmlns:p14="http://schemas.microsoft.com/office/powerpoint/2010/main" val="967255700"/>
              </p:ext>
            </p:extLst>
          </p:nvPr>
        </p:nvGraphicFramePr>
        <p:xfrm>
          <a:off x="373911" y="320040"/>
          <a:ext cx="8396178" cy="5943600"/>
        </p:xfrm>
        <a:graphic>
          <a:graphicData uri="http://schemas.openxmlformats.org/drawingml/2006/table">
            <a:tbl>
              <a:tblPr firstRow="1" bandRow="1">
                <a:tableStyleId>{5C22544A-7EE6-4342-B048-85BDC9FD1C3A}</a:tableStyleId>
              </a:tblPr>
              <a:tblGrid>
                <a:gridCol w="528085">
                  <a:extLst>
                    <a:ext uri="{9D8B030D-6E8A-4147-A177-3AD203B41FA5}">
                      <a16:colId xmlns:a16="http://schemas.microsoft.com/office/drawing/2014/main" val="1802930318"/>
                    </a:ext>
                  </a:extLst>
                </a:gridCol>
                <a:gridCol w="522767">
                  <a:extLst>
                    <a:ext uri="{9D8B030D-6E8A-4147-A177-3AD203B41FA5}">
                      <a16:colId xmlns:a16="http://schemas.microsoft.com/office/drawing/2014/main" val="2506771284"/>
                    </a:ext>
                  </a:extLst>
                </a:gridCol>
                <a:gridCol w="1710070">
                  <a:extLst>
                    <a:ext uri="{9D8B030D-6E8A-4147-A177-3AD203B41FA5}">
                      <a16:colId xmlns:a16="http://schemas.microsoft.com/office/drawing/2014/main" val="1429901337"/>
                    </a:ext>
                  </a:extLst>
                </a:gridCol>
                <a:gridCol w="5635256">
                  <a:extLst>
                    <a:ext uri="{9D8B030D-6E8A-4147-A177-3AD203B41FA5}">
                      <a16:colId xmlns:a16="http://schemas.microsoft.com/office/drawing/2014/main" val="1564861837"/>
                    </a:ext>
                  </a:extLst>
                </a:gridCol>
              </a:tblGrid>
              <a:tr h="0">
                <a:tc>
                  <a:txBody>
                    <a:bodyPr/>
                    <a:lstStyle/>
                    <a:p>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1155741"/>
                  </a:ext>
                </a:extLst>
              </a:tr>
              <a:tr h="370840">
                <a:tc rowSpan="4">
                  <a:txBody>
                    <a:bodyPr/>
                    <a:lstStyle/>
                    <a:p>
                      <a:pPr algn="ctr"/>
                      <a:r>
                        <a:rPr kumimoji="1" lang="ja-JP" altLang="en-US" sz="2400" b="1" dirty="0">
                          <a:solidFill>
                            <a:schemeClr val="bg1"/>
                          </a:solidFill>
                          <a:latin typeface="+mn-ea"/>
                          <a:ea typeface="+mn-ea"/>
                        </a:rPr>
                        <a:t>体内で免疫を増強する</a:t>
                      </a:r>
                      <a:endParaRPr kumimoji="1" lang="ja-JP" altLang="en-US" sz="2400" dirty="0"/>
                    </a:p>
                  </a:txBody>
                  <a:tcPr vert="eaVert">
                    <a:solidFill>
                      <a:srgbClr val="4472C4"/>
                    </a:solidFill>
                  </a:tcPr>
                </a:tc>
                <a:tc rowSpan="4">
                  <a:txBody>
                    <a:bodyPr/>
                    <a:lstStyle/>
                    <a:p>
                      <a:pPr algn="ctr"/>
                      <a:r>
                        <a:rPr kumimoji="1" lang="zh-TW" altLang="en-US" sz="2400" b="1" dirty="0">
                          <a:latin typeface="游ゴシック" panose="020B0400000000000000" pitchFamily="50" charset="-128"/>
                          <a:ea typeface="游ゴシック" panose="020B0400000000000000" pitchFamily="50" charset="-128"/>
                        </a:rPr>
                        <a:t>能動免疫療法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chemeClr val="accent4">
                        <a:lumMod val="20000"/>
                        <a:lumOff val="80000"/>
                      </a:schemeClr>
                    </a:solidFill>
                  </a:tcPr>
                </a:tc>
                <a:tc>
                  <a:txBody>
                    <a:bodyPr/>
                    <a:lstStyle/>
                    <a:p>
                      <a:r>
                        <a:rPr kumimoji="1" lang="zh-TW" altLang="en-US" sz="2400" dirty="0">
                          <a:latin typeface="游ゴシック" panose="020B0400000000000000" pitchFamily="50" charset="-128"/>
                          <a:ea typeface="游ゴシック" panose="020B0400000000000000" pitchFamily="50" charset="-128"/>
                        </a:rPr>
                        <a:t>非特異的免疫賦活薬</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t>免疫を活性化すると考えられる物質（微生物やキノコの抽出物など）を体内に入れる</a:t>
                      </a:r>
                    </a:p>
                  </a:txBody>
                  <a:tcPr/>
                </a:tc>
                <a:extLst>
                  <a:ext uri="{0D108BD9-81ED-4DB2-BD59-A6C34878D82A}">
                    <a16:rowId xmlns:a16="http://schemas.microsoft.com/office/drawing/2014/main" val="2007766795"/>
                  </a:ext>
                </a:extLst>
              </a:tr>
              <a:tr h="37084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2400" dirty="0"/>
                        <a:t>サイトカイン療法</a:t>
                      </a:r>
                    </a:p>
                  </a:txBody>
                  <a:tcPr/>
                </a:tc>
                <a:tc>
                  <a:txBody>
                    <a:bodyPr/>
                    <a:lstStyle/>
                    <a:p>
                      <a:r>
                        <a:rPr kumimoji="1" lang="ja-JP" altLang="en-US" sz="2400" dirty="0">
                          <a:latin typeface="+mn-ea"/>
                          <a:ea typeface="+mn-ea"/>
                        </a:rPr>
                        <a:t>免疫細胞を集めたり、異物を攻撃したりするサイトカインを合成し、体内に入れる（インターフェロン、インターロイキン</a:t>
                      </a:r>
                      <a:r>
                        <a:rPr kumimoji="1" lang="en-US" altLang="ja-JP" sz="2400" dirty="0">
                          <a:latin typeface="+mn-ea"/>
                          <a:ea typeface="+mn-ea"/>
                        </a:rPr>
                        <a:t>-2</a:t>
                      </a:r>
                      <a:r>
                        <a:rPr kumimoji="1" lang="ja-JP" altLang="en-US" sz="2400" dirty="0">
                          <a:latin typeface="+mn-ea"/>
                          <a:ea typeface="+mn-ea"/>
                        </a:rPr>
                        <a:t>などが使われている）</a:t>
                      </a:r>
                    </a:p>
                  </a:txBody>
                  <a:tcPr/>
                </a:tc>
                <a:extLst>
                  <a:ext uri="{0D108BD9-81ED-4DB2-BD59-A6C34878D82A}">
                    <a16:rowId xmlns:a16="http://schemas.microsoft.com/office/drawing/2014/main" val="2812243321"/>
                  </a:ext>
                </a:extLst>
              </a:tr>
              <a:tr h="18542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2400" dirty="0">
                          <a:latin typeface="+mn-ea"/>
                          <a:ea typeface="+mn-ea"/>
                        </a:rPr>
                        <a:t>がんワクチン療法</a:t>
                      </a:r>
                    </a:p>
                  </a:txBody>
                  <a:tcPr/>
                </a:tc>
                <a:tc>
                  <a:txBody>
                    <a:bodyPr/>
                    <a:lstStyle/>
                    <a:p>
                      <a:r>
                        <a:rPr kumimoji="1" lang="ja-JP" altLang="en-US" sz="2400" dirty="0">
                          <a:latin typeface="+mn-ea"/>
                          <a:ea typeface="+mn-ea"/>
                        </a:rPr>
                        <a:t>免疫ががん細胞を異物と認識する目印であるがん細胞のタンパク質「がん抗原」をワクチンとして少量体内に入れ、それによって</a:t>
                      </a:r>
                      <a:r>
                        <a:rPr kumimoji="1" lang="en-US" altLang="ja-JP" sz="2400" dirty="0">
                          <a:latin typeface="+mn-ea"/>
                          <a:ea typeface="+mn-ea"/>
                        </a:rPr>
                        <a:t>T</a:t>
                      </a:r>
                      <a:r>
                        <a:rPr kumimoji="1" lang="ja-JP" altLang="en-US" sz="2400" dirty="0">
                          <a:latin typeface="+mn-ea"/>
                          <a:ea typeface="+mn-ea"/>
                        </a:rPr>
                        <a:t>細胞の活性化を導く</a:t>
                      </a:r>
                    </a:p>
                  </a:txBody>
                  <a:tcPr/>
                </a:tc>
                <a:extLst>
                  <a:ext uri="{0D108BD9-81ED-4DB2-BD59-A6C34878D82A}">
                    <a16:rowId xmlns:a16="http://schemas.microsoft.com/office/drawing/2014/main" val="1549402787"/>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zh-TW" altLang="en-US" sz="2400" dirty="0">
                          <a:latin typeface="游ゴシック" panose="020B0400000000000000" pitchFamily="50" charset="-128"/>
                          <a:ea typeface="游ゴシック" panose="020B0400000000000000" pitchFamily="50" charset="-128"/>
                        </a:rPr>
                        <a:t>樹状細胞療法</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latin typeface="游ゴシック" panose="020B0400000000000000" pitchFamily="50" charset="-128"/>
                          <a:ea typeface="游ゴシック" panose="020B0400000000000000" pitchFamily="50" charset="-128"/>
                        </a:rPr>
                        <a:t>がん抗原の情報を</a:t>
                      </a:r>
                      <a:r>
                        <a:rPr kumimoji="1" lang="en-US" altLang="ja-JP" sz="2400" dirty="0">
                          <a:latin typeface="游ゴシック" panose="020B0400000000000000" pitchFamily="50" charset="-128"/>
                          <a:ea typeface="游ゴシック" panose="020B0400000000000000" pitchFamily="50" charset="-128"/>
                        </a:rPr>
                        <a:t>T</a:t>
                      </a:r>
                      <a:r>
                        <a:rPr kumimoji="1" lang="ja-JP" altLang="en-US" sz="2400" dirty="0">
                          <a:latin typeface="游ゴシック" panose="020B0400000000000000" pitchFamily="50" charset="-128"/>
                          <a:ea typeface="游ゴシック" panose="020B0400000000000000" pitchFamily="50" charset="-128"/>
                        </a:rPr>
                        <a:t>細胞に伝える樹状細胞を体外に取り出し、がん抗原を覚えさせた後、体内に戻す</a:t>
                      </a:r>
                    </a:p>
                  </a:txBody>
                  <a:tcPr/>
                </a:tc>
                <a:extLst>
                  <a:ext uri="{0D108BD9-81ED-4DB2-BD59-A6C34878D82A}">
                    <a16:rowId xmlns:a16="http://schemas.microsoft.com/office/drawing/2014/main" val="2634778683"/>
                  </a:ext>
                </a:extLst>
              </a:tr>
            </a:tbl>
          </a:graphicData>
        </a:graphic>
      </p:graphicFrame>
    </p:spTree>
    <p:extLst>
      <p:ext uri="{BB962C8B-B14F-4D97-AF65-F5344CB8AC3E}">
        <p14:creationId xmlns:p14="http://schemas.microsoft.com/office/powerpoint/2010/main" val="75704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07D01AB-4CA4-40D5-BE6F-065499A1FE48}"/>
              </a:ext>
            </a:extLst>
          </p:cNvPr>
          <p:cNvSpPr txBox="1"/>
          <p:nvPr/>
        </p:nvSpPr>
        <p:spPr>
          <a:xfrm>
            <a:off x="797441" y="1499192"/>
            <a:ext cx="7549117" cy="3046988"/>
          </a:xfrm>
          <a:prstGeom prst="rect">
            <a:avLst/>
          </a:prstGeom>
          <a:noFill/>
        </p:spPr>
        <p:txBody>
          <a:bodyPr wrap="square" rtlCol="0">
            <a:spAutoFit/>
          </a:bodyPr>
          <a:lstStyle/>
          <a:p>
            <a:r>
              <a:rPr kumimoji="1" lang="ja-JP" altLang="en-US" sz="3200" dirty="0">
                <a:latin typeface="+mn-ea"/>
              </a:rPr>
              <a:t>私たちの体を守る免疫は、細菌やウイルスだけでなく、がん細胞も排除しようとします。</a:t>
            </a:r>
          </a:p>
          <a:p>
            <a:r>
              <a:rPr kumimoji="1" lang="ja-JP" altLang="en-US" sz="3200" dirty="0">
                <a:latin typeface="+mn-ea"/>
              </a:rPr>
              <a:t>一方で、がん細胞も免疫に感知されないようにしたり、免疫を抑制したりして生き残りを図り、増殖していきます。</a:t>
            </a:r>
          </a:p>
        </p:txBody>
      </p:sp>
    </p:spTree>
    <p:extLst>
      <p:ext uri="{BB962C8B-B14F-4D97-AF65-F5344CB8AC3E}">
        <p14:creationId xmlns:p14="http://schemas.microsoft.com/office/powerpoint/2010/main" val="2555717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E1BD786B-3292-4B5D-A872-B8C5F6AE9B36}"/>
              </a:ext>
            </a:extLst>
          </p:cNvPr>
          <p:cNvGraphicFramePr>
            <a:graphicFrameLocks noGrp="1"/>
          </p:cNvGraphicFramePr>
          <p:nvPr/>
        </p:nvGraphicFramePr>
        <p:xfrm>
          <a:off x="373911" y="320040"/>
          <a:ext cx="8396178" cy="5943600"/>
        </p:xfrm>
        <a:graphic>
          <a:graphicData uri="http://schemas.openxmlformats.org/drawingml/2006/table">
            <a:tbl>
              <a:tblPr firstRow="1" bandRow="1">
                <a:tableStyleId>{5C22544A-7EE6-4342-B048-85BDC9FD1C3A}</a:tableStyleId>
              </a:tblPr>
              <a:tblGrid>
                <a:gridCol w="528085">
                  <a:extLst>
                    <a:ext uri="{9D8B030D-6E8A-4147-A177-3AD203B41FA5}">
                      <a16:colId xmlns:a16="http://schemas.microsoft.com/office/drawing/2014/main" val="1802930318"/>
                    </a:ext>
                  </a:extLst>
                </a:gridCol>
                <a:gridCol w="522767">
                  <a:extLst>
                    <a:ext uri="{9D8B030D-6E8A-4147-A177-3AD203B41FA5}">
                      <a16:colId xmlns:a16="http://schemas.microsoft.com/office/drawing/2014/main" val="2506771284"/>
                    </a:ext>
                  </a:extLst>
                </a:gridCol>
                <a:gridCol w="1710070">
                  <a:extLst>
                    <a:ext uri="{9D8B030D-6E8A-4147-A177-3AD203B41FA5}">
                      <a16:colId xmlns:a16="http://schemas.microsoft.com/office/drawing/2014/main" val="1429901337"/>
                    </a:ext>
                  </a:extLst>
                </a:gridCol>
                <a:gridCol w="5635256">
                  <a:extLst>
                    <a:ext uri="{9D8B030D-6E8A-4147-A177-3AD203B41FA5}">
                      <a16:colId xmlns:a16="http://schemas.microsoft.com/office/drawing/2014/main" val="1564861837"/>
                    </a:ext>
                  </a:extLst>
                </a:gridCol>
              </a:tblGrid>
              <a:tr h="0">
                <a:tc>
                  <a:txBody>
                    <a:bodyPr/>
                    <a:lstStyle/>
                    <a:p>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1155741"/>
                  </a:ext>
                </a:extLst>
              </a:tr>
              <a:tr h="370840">
                <a:tc rowSpan="4">
                  <a:txBody>
                    <a:bodyPr/>
                    <a:lstStyle/>
                    <a:p>
                      <a:pPr algn="ctr"/>
                      <a:r>
                        <a:rPr kumimoji="1" lang="ja-JP" altLang="en-US" sz="2400" b="1" dirty="0">
                          <a:solidFill>
                            <a:schemeClr val="bg1"/>
                          </a:solidFill>
                          <a:latin typeface="+mn-ea"/>
                          <a:ea typeface="+mn-ea"/>
                        </a:rPr>
                        <a:t>体内で免疫を増強する</a:t>
                      </a:r>
                      <a:endParaRPr kumimoji="1" lang="ja-JP" altLang="en-US" sz="2400" dirty="0"/>
                    </a:p>
                  </a:txBody>
                  <a:tcPr vert="eaVert">
                    <a:solidFill>
                      <a:srgbClr val="4472C4"/>
                    </a:solidFill>
                  </a:tcPr>
                </a:tc>
                <a:tc rowSpan="4">
                  <a:txBody>
                    <a:bodyPr/>
                    <a:lstStyle/>
                    <a:p>
                      <a:pPr algn="ctr"/>
                      <a:r>
                        <a:rPr kumimoji="1" lang="zh-TW" altLang="en-US" sz="2400" b="1" dirty="0">
                          <a:latin typeface="游ゴシック" panose="020B0400000000000000" pitchFamily="50" charset="-128"/>
                          <a:ea typeface="游ゴシック" panose="020B0400000000000000" pitchFamily="50" charset="-128"/>
                        </a:rPr>
                        <a:t>能動免疫療法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chemeClr val="accent4">
                        <a:lumMod val="20000"/>
                        <a:lumOff val="80000"/>
                      </a:schemeClr>
                    </a:solidFill>
                  </a:tcPr>
                </a:tc>
                <a:tc>
                  <a:txBody>
                    <a:bodyPr/>
                    <a:lstStyle/>
                    <a:p>
                      <a:r>
                        <a:rPr kumimoji="1" lang="zh-TW" altLang="en-US" sz="2400" dirty="0">
                          <a:latin typeface="游ゴシック" panose="020B0400000000000000" pitchFamily="50" charset="-128"/>
                          <a:ea typeface="游ゴシック" panose="020B0400000000000000" pitchFamily="50" charset="-128"/>
                        </a:rPr>
                        <a:t>非特異的免疫賦活薬</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t>免疫を活性化すると考えられる物質（微生物やキノコの抽出物など）を体内に入れる</a:t>
                      </a:r>
                    </a:p>
                  </a:txBody>
                  <a:tcPr/>
                </a:tc>
                <a:extLst>
                  <a:ext uri="{0D108BD9-81ED-4DB2-BD59-A6C34878D82A}">
                    <a16:rowId xmlns:a16="http://schemas.microsoft.com/office/drawing/2014/main" val="2007766795"/>
                  </a:ext>
                </a:extLst>
              </a:tr>
              <a:tr h="37084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2400" dirty="0"/>
                        <a:t>サイトカイン療法</a:t>
                      </a:r>
                    </a:p>
                  </a:txBody>
                  <a:tcPr/>
                </a:tc>
                <a:tc>
                  <a:txBody>
                    <a:bodyPr/>
                    <a:lstStyle/>
                    <a:p>
                      <a:r>
                        <a:rPr kumimoji="1" lang="ja-JP" altLang="en-US" sz="2400" dirty="0">
                          <a:latin typeface="+mn-ea"/>
                          <a:ea typeface="+mn-ea"/>
                        </a:rPr>
                        <a:t>免疫細胞を集めたり、異物を攻撃したりするサイトカインを合成し、体内に入れる（インターフェロン、インターロイキン</a:t>
                      </a:r>
                      <a:r>
                        <a:rPr kumimoji="1" lang="en-US" altLang="ja-JP" sz="2400" dirty="0">
                          <a:latin typeface="+mn-ea"/>
                          <a:ea typeface="+mn-ea"/>
                        </a:rPr>
                        <a:t>-2</a:t>
                      </a:r>
                      <a:r>
                        <a:rPr kumimoji="1" lang="ja-JP" altLang="en-US" sz="2400" dirty="0">
                          <a:latin typeface="+mn-ea"/>
                          <a:ea typeface="+mn-ea"/>
                        </a:rPr>
                        <a:t>などが使われている）</a:t>
                      </a:r>
                    </a:p>
                  </a:txBody>
                  <a:tcPr/>
                </a:tc>
                <a:extLst>
                  <a:ext uri="{0D108BD9-81ED-4DB2-BD59-A6C34878D82A}">
                    <a16:rowId xmlns:a16="http://schemas.microsoft.com/office/drawing/2014/main" val="2812243321"/>
                  </a:ext>
                </a:extLst>
              </a:tr>
              <a:tr h="18542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2400" dirty="0">
                          <a:latin typeface="+mn-ea"/>
                          <a:ea typeface="+mn-ea"/>
                        </a:rPr>
                        <a:t>がんワクチン療法</a:t>
                      </a:r>
                    </a:p>
                  </a:txBody>
                  <a:tcPr/>
                </a:tc>
                <a:tc>
                  <a:txBody>
                    <a:bodyPr/>
                    <a:lstStyle/>
                    <a:p>
                      <a:r>
                        <a:rPr kumimoji="1" lang="ja-JP" altLang="en-US" sz="2400" dirty="0">
                          <a:latin typeface="+mn-ea"/>
                          <a:ea typeface="+mn-ea"/>
                        </a:rPr>
                        <a:t>免疫ががん細胞を異物と認識する目印であるがん細胞のタンパク質「がん抗原」をワクチンとして少量体内に入れ、それによって</a:t>
                      </a:r>
                      <a:r>
                        <a:rPr kumimoji="1" lang="en-US" altLang="ja-JP" sz="2400" dirty="0">
                          <a:latin typeface="+mn-ea"/>
                          <a:ea typeface="+mn-ea"/>
                        </a:rPr>
                        <a:t>T</a:t>
                      </a:r>
                      <a:r>
                        <a:rPr kumimoji="1" lang="ja-JP" altLang="en-US" sz="2400" dirty="0">
                          <a:latin typeface="+mn-ea"/>
                          <a:ea typeface="+mn-ea"/>
                        </a:rPr>
                        <a:t>細胞の活性化を導く</a:t>
                      </a:r>
                    </a:p>
                  </a:txBody>
                  <a:tcPr/>
                </a:tc>
                <a:extLst>
                  <a:ext uri="{0D108BD9-81ED-4DB2-BD59-A6C34878D82A}">
                    <a16:rowId xmlns:a16="http://schemas.microsoft.com/office/drawing/2014/main" val="1549402787"/>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zh-TW" altLang="en-US" sz="2400" dirty="0">
                          <a:latin typeface="游ゴシック" panose="020B0400000000000000" pitchFamily="50" charset="-128"/>
                          <a:ea typeface="游ゴシック" panose="020B0400000000000000" pitchFamily="50" charset="-128"/>
                        </a:rPr>
                        <a:t>樹状細胞療法</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latin typeface="游ゴシック" panose="020B0400000000000000" pitchFamily="50" charset="-128"/>
                          <a:ea typeface="游ゴシック" panose="020B0400000000000000" pitchFamily="50" charset="-128"/>
                        </a:rPr>
                        <a:t>がん抗原の情報を</a:t>
                      </a:r>
                      <a:r>
                        <a:rPr kumimoji="1" lang="en-US" altLang="ja-JP" sz="2400" dirty="0">
                          <a:latin typeface="游ゴシック" panose="020B0400000000000000" pitchFamily="50" charset="-128"/>
                          <a:ea typeface="游ゴシック" panose="020B0400000000000000" pitchFamily="50" charset="-128"/>
                        </a:rPr>
                        <a:t>T</a:t>
                      </a:r>
                      <a:r>
                        <a:rPr kumimoji="1" lang="ja-JP" altLang="en-US" sz="2400" dirty="0">
                          <a:latin typeface="游ゴシック" panose="020B0400000000000000" pitchFamily="50" charset="-128"/>
                          <a:ea typeface="游ゴシック" panose="020B0400000000000000" pitchFamily="50" charset="-128"/>
                        </a:rPr>
                        <a:t>細胞に伝える樹状細胞を体外に取り出し、がん抗原を覚えさせた後、体内に戻す</a:t>
                      </a:r>
                    </a:p>
                  </a:txBody>
                  <a:tcPr/>
                </a:tc>
                <a:extLst>
                  <a:ext uri="{0D108BD9-81ED-4DB2-BD59-A6C34878D82A}">
                    <a16:rowId xmlns:a16="http://schemas.microsoft.com/office/drawing/2014/main" val="2634778683"/>
                  </a:ext>
                </a:extLst>
              </a:tr>
            </a:tbl>
          </a:graphicData>
        </a:graphic>
      </p:graphicFrame>
      <p:sp>
        <p:nvSpPr>
          <p:cNvPr id="2" name="正方形/長方形 1">
            <a:extLst>
              <a:ext uri="{FF2B5EF4-FFF2-40B4-BE49-F238E27FC236}">
                <a16:creationId xmlns:a16="http://schemas.microsoft.com/office/drawing/2014/main" id="{2E2DA28E-467D-4B62-AA2A-F822197DE08C}"/>
              </a:ext>
            </a:extLst>
          </p:cNvPr>
          <p:cNvSpPr/>
          <p:nvPr/>
        </p:nvSpPr>
        <p:spPr>
          <a:xfrm>
            <a:off x="1453416" y="779646"/>
            <a:ext cx="7316674" cy="276245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思考の吹き出し: 雲形 6">
            <a:extLst>
              <a:ext uri="{FF2B5EF4-FFF2-40B4-BE49-F238E27FC236}">
                <a16:creationId xmlns:a16="http://schemas.microsoft.com/office/drawing/2014/main" id="{5362A760-E956-46B1-A25E-B41E894D0A09}"/>
              </a:ext>
            </a:extLst>
          </p:cNvPr>
          <p:cNvSpPr/>
          <p:nvPr/>
        </p:nvSpPr>
        <p:spPr>
          <a:xfrm>
            <a:off x="3847213" y="3694813"/>
            <a:ext cx="4922876" cy="2228585"/>
          </a:xfrm>
          <a:prstGeom prst="cloudCallout">
            <a:avLst>
              <a:gd name="adj1" fmla="val -76669"/>
              <a:gd name="adj2" fmla="val -800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医薬品として承認されたものはサイトカインと一部の非特異的免疫賦活薬</a:t>
            </a:r>
            <a:endParaRPr kumimoji="1" lang="ja-JP" altLang="en-US" sz="2400" dirty="0">
              <a:solidFill>
                <a:schemeClr val="tx1"/>
              </a:solidFill>
            </a:endParaRPr>
          </a:p>
        </p:txBody>
      </p:sp>
    </p:spTree>
    <p:extLst>
      <p:ext uri="{BB962C8B-B14F-4D97-AF65-F5344CB8AC3E}">
        <p14:creationId xmlns:p14="http://schemas.microsoft.com/office/powerpoint/2010/main" val="1524326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E1BD786B-3292-4B5D-A872-B8C5F6AE9B36}"/>
              </a:ext>
            </a:extLst>
          </p:cNvPr>
          <p:cNvGraphicFramePr>
            <a:graphicFrameLocks noGrp="1"/>
          </p:cNvGraphicFramePr>
          <p:nvPr/>
        </p:nvGraphicFramePr>
        <p:xfrm>
          <a:off x="373911" y="320040"/>
          <a:ext cx="8396178" cy="5943600"/>
        </p:xfrm>
        <a:graphic>
          <a:graphicData uri="http://schemas.openxmlformats.org/drawingml/2006/table">
            <a:tbl>
              <a:tblPr firstRow="1" bandRow="1">
                <a:tableStyleId>{5C22544A-7EE6-4342-B048-85BDC9FD1C3A}</a:tableStyleId>
              </a:tblPr>
              <a:tblGrid>
                <a:gridCol w="528085">
                  <a:extLst>
                    <a:ext uri="{9D8B030D-6E8A-4147-A177-3AD203B41FA5}">
                      <a16:colId xmlns:a16="http://schemas.microsoft.com/office/drawing/2014/main" val="1802930318"/>
                    </a:ext>
                  </a:extLst>
                </a:gridCol>
                <a:gridCol w="522767">
                  <a:extLst>
                    <a:ext uri="{9D8B030D-6E8A-4147-A177-3AD203B41FA5}">
                      <a16:colId xmlns:a16="http://schemas.microsoft.com/office/drawing/2014/main" val="2506771284"/>
                    </a:ext>
                  </a:extLst>
                </a:gridCol>
                <a:gridCol w="1710070">
                  <a:extLst>
                    <a:ext uri="{9D8B030D-6E8A-4147-A177-3AD203B41FA5}">
                      <a16:colId xmlns:a16="http://schemas.microsoft.com/office/drawing/2014/main" val="1429901337"/>
                    </a:ext>
                  </a:extLst>
                </a:gridCol>
                <a:gridCol w="5635256">
                  <a:extLst>
                    <a:ext uri="{9D8B030D-6E8A-4147-A177-3AD203B41FA5}">
                      <a16:colId xmlns:a16="http://schemas.microsoft.com/office/drawing/2014/main" val="1564861837"/>
                    </a:ext>
                  </a:extLst>
                </a:gridCol>
              </a:tblGrid>
              <a:tr h="0">
                <a:tc>
                  <a:txBody>
                    <a:bodyPr/>
                    <a:lstStyle/>
                    <a:p>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1155741"/>
                  </a:ext>
                </a:extLst>
              </a:tr>
              <a:tr h="370840">
                <a:tc rowSpan="4">
                  <a:txBody>
                    <a:bodyPr/>
                    <a:lstStyle/>
                    <a:p>
                      <a:pPr algn="ctr"/>
                      <a:r>
                        <a:rPr kumimoji="1" lang="ja-JP" altLang="en-US" sz="2400" b="1" dirty="0">
                          <a:solidFill>
                            <a:schemeClr val="bg1"/>
                          </a:solidFill>
                          <a:latin typeface="+mn-ea"/>
                          <a:ea typeface="+mn-ea"/>
                        </a:rPr>
                        <a:t>体内で免疫を増強する</a:t>
                      </a:r>
                      <a:endParaRPr kumimoji="1" lang="ja-JP" altLang="en-US" sz="2400" dirty="0"/>
                    </a:p>
                  </a:txBody>
                  <a:tcPr vert="eaVert">
                    <a:solidFill>
                      <a:srgbClr val="4472C4"/>
                    </a:solidFill>
                  </a:tcPr>
                </a:tc>
                <a:tc rowSpan="4">
                  <a:txBody>
                    <a:bodyPr/>
                    <a:lstStyle/>
                    <a:p>
                      <a:pPr algn="ctr"/>
                      <a:r>
                        <a:rPr kumimoji="1" lang="zh-TW" altLang="en-US" sz="2400" b="1" dirty="0">
                          <a:latin typeface="游ゴシック" panose="020B0400000000000000" pitchFamily="50" charset="-128"/>
                          <a:ea typeface="游ゴシック" panose="020B0400000000000000" pitchFamily="50" charset="-128"/>
                        </a:rPr>
                        <a:t>能動免疫療法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chemeClr val="accent4">
                        <a:lumMod val="20000"/>
                        <a:lumOff val="80000"/>
                      </a:schemeClr>
                    </a:solidFill>
                  </a:tcPr>
                </a:tc>
                <a:tc>
                  <a:txBody>
                    <a:bodyPr/>
                    <a:lstStyle/>
                    <a:p>
                      <a:r>
                        <a:rPr kumimoji="1" lang="zh-TW" altLang="en-US" sz="2400" dirty="0">
                          <a:latin typeface="游ゴシック" panose="020B0400000000000000" pitchFamily="50" charset="-128"/>
                          <a:ea typeface="游ゴシック" panose="020B0400000000000000" pitchFamily="50" charset="-128"/>
                        </a:rPr>
                        <a:t>非特異的免疫賦活薬</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t>免疫を活性化すると考えられる物質（微生物やキノコの抽出物など）を体内に入れる</a:t>
                      </a:r>
                    </a:p>
                  </a:txBody>
                  <a:tcPr/>
                </a:tc>
                <a:extLst>
                  <a:ext uri="{0D108BD9-81ED-4DB2-BD59-A6C34878D82A}">
                    <a16:rowId xmlns:a16="http://schemas.microsoft.com/office/drawing/2014/main" val="2007766795"/>
                  </a:ext>
                </a:extLst>
              </a:tr>
              <a:tr h="37084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2400" dirty="0"/>
                        <a:t>サイトカイン療法</a:t>
                      </a:r>
                    </a:p>
                  </a:txBody>
                  <a:tcPr/>
                </a:tc>
                <a:tc>
                  <a:txBody>
                    <a:bodyPr/>
                    <a:lstStyle/>
                    <a:p>
                      <a:r>
                        <a:rPr kumimoji="1" lang="ja-JP" altLang="en-US" sz="2400" dirty="0">
                          <a:latin typeface="+mn-ea"/>
                          <a:ea typeface="+mn-ea"/>
                        </a:rPr>
                        <a:t>免疫細胞を集めたり、異物を攻撃したりするサイトカインを合成し、体内に入れる（インターフェロン、インターロイキン</a:t>
                      </a:r>
                      <a:r>
                        <a:rPr kumimoji="1" lang="en-US" altLang="ja-JP" sz="2400" dirty="0">
                          <a:latin typeface="+mn-ea"/>
                          <a:ea typeface="+mn-ea"/>
                        </a:rPr>
                        <a:t>-2</a:t>
                      </a:r>
                      <a:r>
                        <a:rPr kumimoji="1" lang="ja-JP" altLang="en-US" sz="2400" dirty="0">
                          <a:latin typeface="+mn-ea"/>
                          <a:ea typeface="+mn-ea"/>
                        </a:rPr>
                        <a:t>などが使われている）</a:t>
                      </a:r>
                    </a:p>
                  </a:txBody>
                  <a:tcPr/>
                </a:tc>
                <a:extLst>
                  <a:ext uri="{0D108BD9-81ED-4DB2-BD59-A6C34878D82A}">
                    <a16:rowId xmlns:a16="http://schemas.microsoft.com/office/drawing/2014/main" val="2812243321"/>
                  </a:ext>
                </a:extLst>
              </a:tr>
              <a:tr h="18542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2400" dirty="0">
                          <a:latin typeface="+mn-ea"/>
                          <a:ea typeface="+mn-ea"/>
                        </a:rPr>
                        <a:t>がんワクチン療法</a:t>
                      </a:r>
                    </a:p>
                  </a:txBody>
                  <a:tcPr/>
                </a:tc>
                <a:tc>
                  <a:txBody>
                    <a:bodyPr/>
                    <a:lstStyle/>
                    <a:p>
                      <a:r>
                        <a:rPr kumimoji="1" lang="ja-JP" altLang="en-US" sz="2400" dirty="0">
                          <a:latin typeface="+mn-ea"/>
                          <a:ea typeface="+mn-ea"/>
                        </a:rPr>
                        <a:t>免疫ががん細胞を異物と認識する目印であるがん細胞のタンパク質「がん抗原」をワクチンとして少量体内に入れ、それによって</a:t>
                      </a:r>
                      <a:r>
                        <a:rPr kumimoji="1" lang="en-US" altLang="ja-JP" sz="2400" dirty="0">
                          <a:latin typeface="+mn-ea"/>
                          <a:ea typeface="+mn-ea"/>
                        </a:rPr>
                        <a:t>T</a:t>
                      </a:r>
                      <a:r>
                        <a:rPr kumimoji="1" lang="ja-JP" altLang="en-US" sz="2400" dirty="0">
                          <a:latin typeface="+mn-ea"/>
                          <a:ea typeface="+mn-ea"/>
                        </a:rPr>
                        <a:t>細胞の活性化を導く</a:t>
                      </a:r>
                    </a:p>
                  </a:txBody>
                  <a:tcPr/>
                </a:tc>
                <a:extLst>
                  <a:ext uri="{0D108BD9-81ED-4DB2-BD59-A6C34878D82A}">
                    <a16:rowId xmlns:a16="http://schemas.microsoft.com/office/drawing/2014/main" val="1549402787"/>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zh-TW" altLang="en-US" sz="2400" dirty="0">
                          <a:latin typeface="游ゴシック" panose="020B0400000000000000" pitchFamily="50" charset="-128"/>
                          <a:ea typeface="游ゴシック" panose="020B0400000000000000" pitchFamily="50" charset="-128"/>
                        </a:rPr>
                        <a:t>樹状細胞療法</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latin typeface="游ゴシック" panose="020B0400000000000000" pitchFamily="50" charset="-128"/>
                          <a:ea typeface="游ゴシック" panose="020B0400000000000000" pitchFamily="50" charset="-128"/>
                        </a:rPr>
                        <a:t>がん抗原の情報を</a:t>
                      </a:r>
                      <a:r>
                        <a:rPr kumimoji="1" lang="en-US" altLang="ja-JP" sz="2400" dirty="0">
                          <a:latin typeface="游ゴシック" panose="020B0400000000000000" pitchFamily="50" charset="-128"/>
                          <a:ea typeface="游ゴシック" panose="020B0400000000000000" pitchFamily="50" charset="-128"/>
                        </a:rPr>
                        <a:t>T</a:t>
                      </a:r>
                      <a:r>
                        <a:rPr kumimoji="1" lang="ja-JP" altLang="en-US" sz="2400" dirty="0">
                          <a:latin typeface="游ゴシック" panose="020B0400000000000000" pitchFamily="50" charset="-128"/>
                          <a:ea typeface="游ゴシック" panose="020B0400000000000000" pitchFamily="50" charset="-128"/>
                        </a:rPr>
                        <a:t>細胞に伝える樹状細胞を体外に取り出し、がん抗原を覚えさせた後、体内に戻す</a:t>
                      </a:r>
                    </a:p>
                  </a:txBody>
                  <a:tcPr/>
                </a:tc>
                <a:extLst>
                  <a:ext uri="{0D108BD9-81ED-4DB2-BD59-A6C34878D82A}">
                    <a16:rowId xmlns:a16="http://schemas.microsoft.com/office/drawing/2014/main" val="2634778683"/>
                  </a:ext>
                </a:extLst>
              </a:tr>
            </a:tbl>
          </a:graphicData>
        </a:graphic>
      </p:graphicFrame>
      <p:sp>
        <p:nvSpPr>
          <p:cNvPr id="4" name="正方形/長方形 3">
            <a:extLst>
              <a:ext uri="{FF2B5EF4-FFF2-40B4-BE49-F238E27FC236}">
                <a16:creationId xmlns:a16="http://schemas.microsoft.com/office/drawing/2014/main" id="{1AF63D05-27E3-44CA-9573-9D26A5AB5B36}"/>
              </a:ext>
            </a:extLst>
          </p:cNvPr>
          <p:cNvSpPr/>
          <p:nvPr/>
        </p:nvSpPr>
        <p:spPr>
          <a:xfrm>
            <a:off x="1453416" y="1963554"/>
            <a:ext cx="7316674" cy="157854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思考の吹き出し: 雲形 6">
            <a:extLst>
              <a:ext uri="{FF2B5EF4-FFF2-40B4-BE49-F238E27FC236}">
                <a16:creationId xmlns:a16="http://schemas.microsoft.com/office/drawing/2014/main" id="{5362A760-E956-46B1-A25E-B41E894D0A09}"/>
              </a:ext>
            </a:extLst>
          </p:cNvPr>
          <p:cNvSpPr/>
          <p:nvPr/>
        </p:nvSpPr>
        <p:spPr>
          <a:xfrm>
            <a:off x="2021305" y="3429000"/>
            <a:ext cx="6902787" cy="2869784"/>
          </a:xfrm>
          <a:prstGeom prst="cloudCallout">
            <a:avLst>
              <a:gd name="adj1" fmla="val -43951"/>
              <a:gd name="adj2" fmla="val -648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サイトカイン療法は、もともと体内にある生理活性物質を合成して薬として使うもの</a:t>
            </a:r>
            <a:endParaRPr lang="en-US" altLang="ja-JP" sz="2400" dirty="0">
              <a:solidFill>
                <a:schemeClr val="tx1"/>
              </a:solidFill>
            </a:endParaRPr>
          </a:p>
          <a:p>
            <a:r>
              <a:rPr lang="ja-JP" altLang="en-US" sz="2400" dirty="0">
                <a:solidFill>
                  <a:schemeClr val="tx1"/>
                </a:solidFill>
              </a:rPr>
              <a:t>インターフェロン、インターロイキン</a:t>
            </a:r>
            <a:r>
              <a:rPr lang="en-US" altLang="ja-JP" sz="2400" dirty="0">
                <a:solidFill>
                  <a:schemeClr val="tx1"/>
                </a:solidFill>
              </a:rPr>
              <a:t>-</a:t>
            </a:r>
            <a:r>
              <a:rPr lang="ja-JP" altLang="en-US" sz="2400" dirty="0">
                <a:solidFill>
                  <a:schemeClr val="tx1"/>
                </a:solidFill>
              </a:rPr>
              <a:t>２などが知られている</a:t>
            </a:r>
            <a:endParaRPr kumimoji="1" lang="ja-JP" altLang="en-US" sz="2400" dirty="0">
              <a:solidFill>
                <a:schemeClr val="tx1"/>
              </a:solidFill>
            </a:endParaRPr>
          </a:p>
        </p:txBody>
      </p:sp>
    </p:spTree>
    <p:extLst>
      <p:ext uri="{BB962C8B-B14F-4D97-AF65-F5344CB8AC3E}">
        <p14:creationId xmlns:p14="http://schemas.microsoft.com/office/powerpoint/2010/main" val="2955075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CB5936-BB3C-4BAD-B6DE-EA7D8A925F28}"/>
              </a:ext>
            </a:extLst>
          </p:cNvPr>
          <p:cNvSpPr>
            <a:spLocks noGrp="1"/>
          </p:cNvSpPr>
          <p:nvPr>
            <p:ph type="title"/>
          </p:nvPr>
        </p:nvSpPr>
        <p:spPr>
          <a:xfrm>
            <a:off x="2335630" y="894516"/>
            <a:ext cx="4472739" cy="761030"/>
          </a:xfrm>
        </p:spPr>
        <p:txBody>
          <a:bodyPr>
            <a:normAutofit/>
          </a:bodyPr>
          <a:lstStyle/>
          <a:p>
            <a:r>
              <a:rPr lang="ja-JP" altLang="en-US" sz="3200" dirty="0">
                <a:latin typeface="+mn-ea"/>
                <a:ea typeface="+mn-ea"/>
              </a:rPr>
              <a:t>がんの免疫療法の</a:t>
            </a:r>
            <a:r>
              <a:rPr lang="ja-JP" altLang="en-US" sz="3200" dirty="0">
                <a:latin typeface="+mn-ea"/>
              </a:rPr>
              <a:t>種類</a:t>
            </a:r>
            <a:endParaRPr kumimoji="1" lang="ja-JP" altLang="en-US" sz="3200" dirty="0">
              <a:latin typeface="+mn-ea"/>
              <a:ea typeface="+mn-ea"/>
            </a:endParaRPr>
          </a:p>
        </p:txBody>
      </p:sp>
      <p:sp>
        <p:nvSpPr>
          <p:cNvPr id="5" name="正方形/長方形 4">
            <a:extLst>
              <a:ext uri="{FF2B5EF4-FFF2-40B4-BE49-F238E27FC236}">
                <a16:creationId xmlns:a16="http://schemas.microsoft.com/office/drawing/2014/main" id="{76D8A090-4FB1-4945-A280-BB3376C1E247}"/>
              </a:ext>
            </a:extLst>
          </p:cNvPr>
          <p:cNvSpPr/>
          <p:nvPr/>
        </p:nvSpPr>
        <p:spPr>
          <a:xfrm>
            <a:off x="1354756" y="2120834"/>
            <a:ext cx="6434488" cy="2976264"/>
          </a:xfrm>
          <a:prstGeom prst="rect">
            <a:avLst/>
          </a:prstGeom>
        </p:spPr>
        <p:txBody>
          <a:bodyPr wrap="square">
            <a:spAutoFit/>
          </a:bodyPr>
          <a:lstStyle/>
          <a:p>
            <a:pPr marL="457200" indent="-457200">
              <a:lnSpc>
                <a:spcPct val="150000"/>
              </a:lnSpc>
              <a:buClr>
                <a:schemeClr val="bg2"/>
              </a:buClr>
              <a:buFont typeface="Arial" panose="020B0604020202020204" pitchFamily="34" charset="0"/>
              <a:buChar char="•"/>
            </a:pPr>
            <a:r>
              <a:rPr lang="ja-JP" altLang="en-US" sz="3200" dirty="0">
                <a:solidFill>
                  <a:schemeClr val="bg2"/>
                </a:solidFill>
              </a:rPr>
              <a:t>能動免疫療法</a:t>
            </a:r>
          </a:p>
          <a:p>
            <a:pPr marL="457200" indent="-457200">
              <a:lnSpc>
                <a:spcPct val="150000"/>
              </a:lnSpc>
              <a:buClr>
                <a:schemeClr val="tx1"/>
              </a:buClr>
              <a:buFont typeface="Arial" panose="020B0604020202020204" pitchFamily="34" charset="0"/>
              <a:buChar char="•"/>
            </a:pPr>
            <a:r>
              <a:rPr lang="ja-JP" altLang="en-US" sz="3200" dirty="0"/>
              <a:t>養子免疫療法</a:t>
            </a:r>
          </a:p>
          <a:p>
            <a:pPr marL="457200" indent="-457200">
              <a:lnSpc>
                <a:spcPct val="150000"/>
              </a:lnSpc>
              <a:buClr>
                <a:schemeClr val="bg2"/>
              </a:buClr>
              <a:buFont typeface="Arial" panose="020B0604020202020204" pitchFamily="34" charset="0"/>
              <a:buChar char="•"/>
            </a:pPr>
            <a:r>
              <a:rPr lang="ja-JP" altLang="en-US" sz="3200" dirty="0">
                <a:solidFill>
                  <a:schemeClr val="bg2"/>
                </a:solidFill>
              </a:rPr>
              <a:t>抗体療法</a:t>
            </a:r>
          </a:p>
          <a:p>
            <a:pPr marL="457200" indent="-457200">
              <a:lnSpc>
                <a:spcPct val="150000"/>
              </a:lnSpc>
              <a:buClr>
                <a:schemeClr val="bg2"/>
              </a:buClr>
              <a:buFont typeface="Arial" panose="020B0604020202020204" pitchFamily="34" charset="0"/>
              <a:buChar char="•"/>
            </a:pPr>
            <a:r>
              <a:rPr lang="ja-JP" altLang="en-US" sz="3200" dirty="0">
                <a:solidFill>
                  <a:schemeClr val="bg2"/>
                </a:solidFill>
              </a:rPr>
              <a:t>免疫チェックポイント阻害療法</a:t>
            </a:r>
          </a:p>
        </p:txBody>
      </p:sp>
    </p:spTree>
    <p:extLst>
      <p:ext uri="{BB962C8B-B14F-4D97-AF65-F5344CB8AC3E}">
        <p14:creationId xmlns:p14="http://schemas.microsoft.com/office/powerpoint/2010/main" val="7722638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5">
            <a:extLst>
              <a:ext uri="{FF2B5EF4-FFF2-40B4-BE49-F238E27FC236}">
                <a16:creationId xmlns:a16="http://schemas.microsoft.com/office/drawing/2014/main" id="{66DD5C60-BFCB-4A45-83F1-89B7EC010D3A}"/>
              </a:ext>
            </a:extLst>
          </p:cNvPr>
          <p:cNvGraphicFramePr>
            <a:graphicFrameLocks noGrp="1"/>
          </p:cNvGraphicFramePr>
          <p:nvPr>
            <p:extLst>
              <p:ext uri="{D42A27DB-BD31-4B8C-83A1-F6EECF244321}">
                <p14:modId xmlns:p14="http://schemas.microsoft.com/office/powerpoint/2010/main" val="1961935473"/>
              </p:ext>
            </p:extLst>
          </p:nvPr>
        </p:nvGraphicFramePr>
        <p:xfrm>
          <a:off x="430618" y="234978"/>
          <a:ext cx="8282763" cy="6144556"/>
        </p:xfrm>
        <a:graphic>
          <a:graphicData uri="http://schemas.openxmlformats.org/drawingml/2006/table">
            <a:tbl>
              <a:tblPr firstRow="1" bandRow="1">
                <a:tableStyleId>{5C22544A-7EE6-4342-B048-85BDC9FD1C3A}</a:tableStyleId>
              </a:tblPr>
              <a:tblGrid>
                <a:gridCol w="574158">
                  <a:extLst>
                    <a:ext uri="{9D8B030D-6E8A-4147-A177-3AD203B41FA5}">
                      <a16:colId xmlns:a16="http://schemas.microsoft.com/office/drawing/2014/main" val="1802930318"/>
                    </a:ext>
                  </a:extLst>
                </a:gridCol>
                <a:gridCol w="496877">
                  <a:extLst>
                    <a:ext uri="{9D8B030D-6E8A-4147-A177-3AD203B41FA5}">
                      <a16:colId xmlns:a16="http://schemas.microsoft.com/office/drawing/2014/main" val="2506771284"/>
                    </a:ext>
                  </a:extLst>
                </a:gridCol>
                <a:gridCol w="1742914">
                  <a:extLst>
                    <a:ext uri="{9D8B030D-6E8A-4147-A177-3AD203B41FA5}">
                      <a16:colId xmlns:a16="http://schemas.microsoft.com/office/drawing/2014/main" val="1429901337"/>
                    </a:ext>
                  </a:extLst>
                </a:gridCol>
                <a:gridCol w="5468814">
                  <a:extLst>
                    <a:ext uri="{9D8B030D-6E8A-4147-A177-3AD203B41FA5}">
                      <a16:colId xmlns:a16="http://schemas.microsoft.com/office/drawing/2014/main" val="1564861837"/>
                    </a:ext>
                  </a:extLst>
                </a:gridCol>
              </a:tblGrid>
              <a:tr h="505275">
                <a:tc>
                  <a:txBody>
                    <a:bodyPr/>
                    <a:lstStyle/>
                    <a:p>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1155741"/>
                  </a:ext>
                </a:extLst>
              </a:tr>
              <a:tr h="2443688">
                <a:tc rowSpan="2">
                  <a:txBody>
                    <a:bodyPr/>
                    <a:lstStyle/>
                    <a:p>
                      <a:pPr algn="ctr"/>
                      <a:r>
                        <a:rPr kumimoji="1" lang="ja-JP" altLang="en-US" sz="2400" b="1" dirty="0">
                          <a:solidFill>
                            <a:schemeClr val="bg1"/>
                          </a:solidFill>
                        </a:rPr>
                        <a:t>体外で増やした免疫細胞や抗体を入れる</a:t>
                      </a:r>
                    </a:p>
                  </a:txBody>
                  <a:tcPr vert="eaVert">
                    <a:solidFill>
                      <a:srgbClr val="4472C4"/>
                    </a:solidFill>
                  </a:tcPr>
                </a:tc>
                <a:tc rowSpan="2">
                  <a:txBody>
                    <a:bodyPr/>
                    <a:lstStyle/>
                    <a:p>
                      <a:pPr algn="ctr"/>
                      <a:r>
                        <a:rPr kumimoji="1" lang="zh-TW" altLang="en-US" sz="2400" b="1" dirty="0">
                          <a:latin typeface="游ゴシック" panose="020B0400000000000000" pitchFamily="50" charset="-128"/>
                          <a:ea typeface="游ゴシック" panose="020B0400000000000000" pitchFamily="50" charset="-128"/>
                        </a:rPr>
                        <a:t>養子免疫療法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rgbClr val="FFDDFB"/>
                    </a:solidFill>
                  </a:tcPr>
                </a:tc>
                <a:tc>
                  <a:txBody>
                    <a:bodyPr/>
                    <a:lstStyle/>
                    <a:p>
                      <a:r>
                        <a:rPr kumimoji="1" lang="ja-JP" altLang="en-US" sz="2400" dirty="0">
                          <a:latin typeface="游ゴシック" panose="020B0400000000000000" pitchFamily="50" charset="-128"/>
                          <a:ea typeface="+mn-ea"/>
                        </a:rPr>
                        <a:t>非特異的リンパ球療法</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t>患者の血液から</a:t>
                      </a:r>
                      <a:r>
                        <a:rPr kumimoji="1" lang="en-US" altLang="ja-JP" sz="2400" dirty="0"/>
                        <a:t>T</a:t>
                      </a:r>
                      <a:r>
                        <a:rPr kumimoji="1" lang="ja-JP" altLang="en-US" sz="2400" dirty="0"/>
                        <a:t>細胞や</a:t>
                      </a:r>
                      <a:r>
                        <a:rPr kumimoji="1" lang="en-US" altLang="ja-JP" sz="2400" dirty="0"/>
                        <a:t>NK-T</a:t>
                      </a:r>
                      <a:r>
                        <a:rPr kumimoji="1" lang="ja-JP" altLang="en-US" sz="2400" dirty="0"/>
                        <a:t>細胞、</a:t>
                      </a:r>
                      <a:r>
                        <a:rPr kumimoji="1" lang="en-US" altLang="ja-JP" sz="2400" dirty="0"/>
                        <a:t>NK</a:t>
                      </a:r>
                      <a:r>
                        <a:rPr kumimoji="1" lang="ja-JP" altLang="en-US" sz="2400" dirty="0"/>
                        <a:t>細胞を取り出し、サイトカインを加えて活性化したうえで体内に戻す</a:t>
                      </a:r>
                    </a:p>
                  </a:txBody>
                  <a:tcPr/>
                </a:tc>
                <a:extLst>
                  <a:ext uri="{0D108BD9-81ED-4DB2-BD59-A6C34878D82A}">
                    <a16:rowId xmlns:a16="http://schemas.microsoft.com/office/drawing/2014/main" val="2007766795"/>
                  </a:ext>
                </a:extLst>
              </a:tr>
              <a:tr h="3195593">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2400" dirty="0"/>
                        <a:t>がん抗原特異的</a:t>
                      </a:r>
                      <a:r>
                        <a:rPr kumimoji="1" lang="en-US" altLang="ja-JP" sz="2400" dirty="0"/>
                        <a:t>T</a:t>
                      </a:r>
                      <a:r>
                        <a:rPr kumimoji="1" lang="ja-JP" altLang="en-US" sz="2400" dirty="0"/>
                        <a:t>細胞療法</a:t>
                      </a:r>
                    </a:p>
                  </a:txBody>
                  <a:tcPr/>
                </a:tc>
                <a:tc>
                  <a:txBody>
                    <a:bodyPr/>
                    <a:lstStyle/>
                    <a:p>
                      <a:r>
                        <a:rPr kumimoji="1" lang="ja-JP" altLang="en-US" sz="2400" dirty="0">
                          <a:latin typeface="+mn-ea"/>
                          <a:ea typeface="+mn-ea"/>
                        </a:rPr>
                        <a:t>がん組織内にあるがん抗原特異的</a:t>
                      </a:r>
                      <a:r>
                        <a:rPr kumimoji="1" lang="en-US" altLang="ja-JP" sz="2400" dirty="0">
                          <a:latin typeface="+mn-ea"/>
                          <a:ea typeface="+mn-ea"/>
                        </a:rPr>
                        <a:t>T</a:t>
                      </a:r>
                      <a:r>
                        <a:rPr kumimoji="1" lang="ja-JP" altLang="en-US" sz="2400" dirty="0">
                          <a:latin typeface="+mn-ea"/>
                          <a:ea typeface="+mn-ea"/>
                        </a:rPr>
                        <a:t>細胞（腫瘍浸潤リンパ球：</a:t>
                      </a:r>
                      <a:r>
                        <a:rPr kumimoji="1" lang="en-US" altLang="ja-JP" sz="2400" dirty="0">
                          <a:latin typeface="+mn-ea"/>
                          <a:ea typeface="+mn-ea"/>
                        </a:rPr>
                        <a:t>TIL</a:t>
                      </a:r>
                      <a:r>
                        <a:rPr kumimoji="1" lang="ja-JP" altLang="en-US" sz="2400" dirty="0">
                          <a:latin typeface="+mn-ea"/>
                          <a:ea typeface="+mn-ea"/>
                        </a:rPr>
                        <a:t>）を抽出して増殖させ、体内に入れる。あるいは、がん抗原を特異的に認識する受容体遺伝子を入れて作った</a:t>
                      </a:r>
                      <a:r>
                        <a:rPr kumimoji="1" lang="en-US" altLang="ja-JP" sz="2400" dirty="0">
                          <a:latin typeface="+mn-ea"/>
                          <a:ea typeface="+mn-ea"/>
                        </a:rPr>
                        <a:t>T</a:t>
                      </a:r>
                      <a:r>
                        <a:rPr kumimoji="1" lang="ja-JP" altLang="en-US" sz="2400" dirty="0">
                          <a:latin typeface="+mn-ea"/>
                          <a:ea typeface="+mn-ea"/>
                        </a:rPr>
                        <a:t>細胞（</a:t>
                      </a:r>
                      <a:r>
                        <a:rPr kumimoji="1" lang="en-US" altLang="ja-JP" sz="2400" dirty="0">
                          <a:latin typeface="+mn-ea"/>
                          <a:ea typeface="+mn-ea"/>
                        </a:rPr>
                        <a:t>CAR</a:t>
                      </a:r>
                      <a:r>
                        <a:rPr kumimoji="1" lang="ja-JP" altLang="en-US" sz="2400" dirty="0">
                          <a:latin typeface="+mn-ea"/>
                          <a:ea typeface="+mn-ea"/>
                        </a:rPr>
                        <a:t>導入</a:t>
                      </a:r>
                      <a:r>
                        <a:rPr kumimoji="1" lang="en-US" altLang="ja-JP" sz="2400" dirty="0">
                          <a:latin typeface="+mn-ea"/>
                          <a:ea typeface="+mn-ea"/>
                        </a:rPr>
                        <a:t>T</a:t>
                      </a:r>
                      <a:r>
                        <a:rPr kumimoji="1" lang="ja-JP" altLang="en-US" sz="2400" dirty="0">
                          <a:latin typeface="+mn-ea"/>
                          <a:ea typeface="+mn-ea"/>
                        </a:rPr>
                        <a:t>細胞、</a:t>
                      </a:r>
                      <a:r>
                        <a:rPr kumimoji="1" lang="en-US" altLang="ja-JP" sz="2400" dirty="0">
                          <a:latin typeface="+mn-ea"/>
                          <a:ea typeface="+mn-ea"/>
                        </a:rPr>
                        <a:t>TCR</a:t>
                      </a:r>
                      <a:r>
                        <a:rPr kumimoji="1" lang="ja-JP" altLang="en-US" sz="2400" dirty="0">
                          <a:latin typeface="+mn-ea"/>
                          <a:ea typeface="+mn-ea"/>
                        </a:rPr>
                        <a:t>導入</a:t>
                      </a:r>
                      <a:r>
                        <a:rPr kumimoji="1" lang="en-US" altLang="ja-JP" sz="2400" dirty="0">
                          <a:latin typeface="+mn-ea"/>
                          <a:ea typeface="+mn-ea"/>
                        </a:rPr>
                        <a:t>T</a:t>
                      </a:r>
                      <a:r>
                        <a:rPr kumimoji="1" lang="ja-JP" altLang="en-US" sz="2400" dirty="0">
                          <a:latin typeface="+mn-ea"/>
                          <a:ea typeface="+mn-ea"/>
                        </a:rPr>
                        <a:t>細胞）を体内に入れる（</a:t>
                      </a:r>
                      <a:r>
                        <a:rPr kumimoji="1" lang="en-US" altLang="ja-JP" sz="2400" dirty="0">
                          <a:latin typeface="+mn-ea"/>
                          <a:ea typeface="+mn-ea"/>
                        </a:rPr>
                        <a:t>CAR-T</a:t>
                      </a:r>
                      <a:r>
                        <a:rPr kumimoji="1" lang="ja-JP" altLang="en-US" sz="2400" dirty="0">
                          <a:latin typeface="+mn-ea"/>
                          <a:ea typeface="+mn-ea"/>
                        </a:rPr>
                        <a:t>療法、</a:t>
                      </a:r>
                      <a:r>
                        <a:rPr kumimoji="1" lang="en-US" altLang="ja-JP" sz="2400" dirty="0">
                          <a:latin typeface="+mn-ea"/>
                          <a:ea typeface="+mn-ea"/>
                        </a:rPr>
                        <a:t>TCR-T</a:t>
                      </a:r>
                      <a:r>
                        <a:rPr kumimoji="1" lang="ja-JP" altLang="en-US" sz="2400" dirty="0">
                          <a:latin typeface="+mn-ea"/>
                          <a:ea typeface="+mn-ea"/>
                        </a:rPr>
                        <a:t>療法）</a:t>
                      </a:r>
                    </a:p>
                  </a:txBody>
                  <a:tcPr/>
                </a:tc>
                <a:extLst>
                  <a:ext uri="{0D108BD9-81ED-4DB2-BD59-A6C34878D82A}">
                    <a16:rowId xmlns:a16="http://schemas.microsoft.com/office/drawing/2014/main" val="2812243321"/>
                  </a:ext>
                </a:extLst>
              </a:tr>
            </a:tbl>
          </a:graphicData>
        </a:graphic>
      </p:graphicFrame>
    </p:spTree>
    <p:extLst>
      <p:ext uri="{BB962C8B-B14F-4D97-AF65-F5344CB8AC3E}">
        <p14:creationId xmlns:p14="http://schemas.microsoft.com/office/powerpoint/2010/main" val="3899583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5">
            <a:extLst>
              <a:ext uri="{FF2B5EF4-FFF2-40B4-BE49-F238E27FC236}">
                <a16:creationId xmlns:a16="http://schemas.microsoft.com/office/drawing/2014/main" id="{66DD5C60-BFCB-4A45-83F1-89B7EC010D3A}"/>
              </a:ext>
            </a:extLst>
          </p:cNvPr>
          <p:cNvGraphicFramePr>
            <a:graphicFrameLocks noGrp="1"/>
          </p:cNvGraphicFramePr>
          <p:nvPr/>
        </p:nvGraphicFramePr>
        <p:xfrm>
          <a:off x="430618" y="234978"/>
          <a:ext cx="8282763" cy="6144556"/>
        </p:xfrm>
        <a:graphic>
          <a:graphicData uri="http://schemas.openxmlformats.org/drawingml/2006/table">
            <a:tbl>
              <a:tblPr firstRow="1" bandRow="1">
                <a:tableStyleId>{5C22544A-7EE6-4342-B048-85BDC9FD1C3A}</a:tableStyleId>
              </a:tblPr>
              <a:tblGrid>
                <a:gridCol w="574158">
                  <a:extLst>
                    <a:ext uri="{9D8B030D-6E8A-4147-A177-3AD203B41FA5}">
                      <a16:colId xmlns:a16="http://schemas.microsoft.com/office/drawing/2014/main" val="1802930318"/>
                    </a:ext>
                  </a:extLst>
                </a:gridCol>
                <a:gridCol w="496877">
                  <a:extLst>
                    <a:ext uri="{9D8B030D-6E8A-4147-A177-3AD203B41FA5}">
                      <a16:colId xmlns:a16="http://schemas.microsoft.com/office/drawing/2014/main" val="2506771284"/>
                    </a:ext>
                  </a:extLst>
                </a:gridCol>
                <a:gridCol w="1742914">
                  <a:extLst>
                    <a:ext uri="{9D8B030D-6E8A-4147-A177-3AD203B41FA5}">
                      <a16:colId xmlns:a16="http://schemas.microsoft.com/office/drawing/2014/main" val="1429901337"/>
                    </a:ext>
                  </a:extLst>
                </a:gridCol>
                <a:gridCol w="5468814">
                  <a:extLst>
                    <a:ext uri="{9D8B030D-6E8A-4147-A177-3AD203B41FA5}">
                      <a16:colId xmlns:a16="http://schemas.microsoft.com/office/drawing/2014/main" val="1564861837"/>
                    </a:ext>
                  </a:extLst>
                </a:gridCol>
              </a:tblGrid>
              <a:tr h="505275">
                <a:tc>
                  <a:txBody>
                    <a:bodyPr/>
                    <a:lstStyle/>
                    <a:p>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1155741"/>
                  </a:ext>
                </a:extLst>
              </a:tr>
              <a:tr h="2443688">
                <a:tc rowSpan="2">
                  <a:txBody>
                    <a:bodyPr/>
                    <a:lstStyle/>
                    <a:p>
                      <a:pPr algn="ctr"/>
                      <a:r>
                        <a:rPr kumimoji="1" lang="ja-JP" altLang="en-US" sz="2400" b="1" dirty="0">
                          <a:solidFill>
                            <a:schemeClr val="bg1"/>
                          </a:solidFill>
                        </a:rPr>
                        <a:t>体外で増やした免疫細胞や抗体を入れる</a:t>
                      </a:r>
                    </a:p>
                  </a:txBody>
                  <a:tcPr vert="eaVert">
                    <a:solidFill>
                      <a:srgbClr val="4472C4"/>
                    </a:solidFill>
                  </a:tcPr>
                </a:tc>
                <a:tc rowSpan="2">
                  <a:txBody>
                    <a:bodyPr/>
                    <a:lstStyle/>
                    <a:p>
                      <a:pPr algn="ctr"/>
                      <a:r>
                        <a:rPr kumimoji="1" lang="zh-TW" altLang="en-US" sz="2400" b="1" dirty="0">
                          <a:latin typeface="游ゴシック" panose="020B0400000000000000" pitchFamily="50" charset="-128"/>
                          <a:ea typeface="游ゴシック" panose="020B0400000000000000" pitchFamily="50" charset="-128"/>
                        </a:rPr>
                        <a:t>養子免疫療法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rgbClr val="FFDDFB"/>
                    </a:solidFill>
                  </a:tcPr>
                </a:tc>
                <a:tc>
                  <a:txBody>
                    <a:bodyPr/>
                    <a:lstStyle/>
                    <a:p>
                      <a:r>
                        <a:rPr kumimoji="1" lang="ja-JP" altLang="en-US" sz="2400" dirty="0">
                          <a:latin typeface="游ゴシック" panose="020B0400000000000000" pitchFamily="50" charset="-128"/>
                          <a:ea typeface="+mn-ea"/>
                        </a:rPr>
                        <a:t>非特異的リンパ球療法</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t>患者の血液から</a:t>
                      </a:r>
                      <a:r>
                        <a:rPr kumimoji="1" lang="en-US" altLang="ja-JP" sz="2400" dirty="0"/>
                        <a:t>T</a:t>
                      </a:r>
                      <a:r>
                        <a:rPr kumimoji="1" lang="ja-JP" altLang="en-US" sz="2400" dirty="0"/>
                        <a:t>細胞や</a:t>
                      </a:r>
                      <a:r>
                        <a:rPr kumimoji="1" lang="en-US" altLang="ja-JP" sz="2400" dirty="0"/>
                        <a:t>NK-T</a:t>
                      </a:r>
                      <a:r>
                        <a:rPr kumimoji="1" lang="ja-JP" altLang="en-US" sz="2400" dirty="0"/>
                        <a:t>細胞、</a:t>
                      </a:r>
                      <a:r>
                        <a:rPr kumimoji="1" lang="en-US" altLang="ja-JP" sz="2400" dirty="0"/>
                        <a:t>NK</a:t>
                      </a:r>
                      <a:r>
                        <a:rPr kumimoji="1" lang="ja-JP" altLang="en-US" sz="2400" dirty="0"/>
                        <a:t>細胞を取り出し、サイトカインを加えて活性化したうえで体内に戻す</a:t>
                      </a:r>
                    </a:p>
                  </a:txBody>
                  <a:tcPr/>
                </a:tc>
                <a:extLst>
                  <a:ext uri="{0D108BD9-81ED-4DB2-BD59-A6C34878D82A}">
                    <a16:rowId xmlns:a16="http://schemas.microsoft.com/office/drawing/2014/main" val="2007766795"/>
                  </a:ext>
                </a:extLst>
              </a:tr>
              <a:tr h="3195593">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2400" dirty="0"/>
                        <a:t>がん抗原特異的</a:t>
                      </a:r>
                      <a:r>
                        <a:rPr kumimoji="1" lang="en-US" altLang="ja-JP" sz="2400" dirty="0"/>
                        <a:t>T</a:t>
                      </a:r>
                      <a:r>
                        <a:rPr kumimoji="1" lang="ja-JP" altLang="en-US" sz="2400" dirty="0"/>
                        <a:t>細胞療法</a:t>
                      </a:r>
                    </a:p>
                  </a:txBody>
                  <a:tcPr/>
                </a:tc>
                <a:tc>
                  <a:txBody>
                    <a:bodyPr/>
                    <a:lstStyle/>
                    <a:p>
                      <a:r>
                        <a:rPr kumimoji="1" lang="ja-JP" altLang="en-US" sz="2400" dirty="0">
                          <a:latin typeface="+mn-ea"/>
                          <a:ea typeface="+mn-ea"/>
                        </a:rPr>
                        <a:t>がん組織内にあるがん抗原特異的</a:t>
                      </a:r>
                      <a:r>
                        <a:rPr kumimoji="1" lang="en-US" altLang="ja-JP" sz="2400" dirty="0">
                          <a:latin typeface="+mn-ea"/>
                          <a:ea typeface="+mn-ea"/>
                        </a:rPr>
                        <a:t>T</a:t>
                      </a:r>
                      <a:r>
                        <a:rPr kumimoji="1" lang="ja-JP" altLang="en-US" sz="2400" dirty="0">
                          <a:latin typeface="+mn-ea"/>
                          <a:ea typeface="+mn-ea"/>
                        </a:rPr>
                        <a:t>細胞（腫瘍浸潤リンパ球：</a:t>
                      </a:r>
                      <a:r>
                        <a:rPr kumimoji="1" lang="en-US" altLang="ja-JP" sz="2400" dirty="0">
                          <a:latin typeface="+mn-ea"/>
                          <a:ea typeface="+mn-ea"/>
                        </a:rPr>
                        <a:t>TIL</a:t>
                      </a:r>
                      <a:r>
                        <a:rPr kumimoji="1" lang="ja-JP" altLang="en-US" sz="2400" dirty="0">
                          <a:latin typeface="+mn-ea"/>
                          <a:ea typeface="+mn-ea"/>
                        </a:rPr>
                        <a:t>）を抽出して増殖させ、体内に入れる。あるいは、がん抗原を特異的に認識する受容体遺伝子を入れて作った</a:t>
                      </a:r>
                      <a:r>
                        <a:rPr kumimoji="1" lang="en-US" altLang="ja-JP" sz="2400" dirty="0">
                          <a:latin typeface="+mn-ea"/>
                          <a:ea typeface="+mn-ea"/>
                        </a:rPr>
                        <a:t>T</a:t>
                      </a:r>
                      <a:r>
                        <a:rPr kumimoji="1" lang="ja-JP" altLang="en-US" sz="2400" dirty="0">
                          <a:latin typeface="+mn-ea"/>
                          <a:ea typeface="+mn-ea"/>
                        </a:rPr>
                        <a:t>細胞（</a:t>
                      </a:r>
                      <a:r>
                        <a:rPr kumimoji="1" lang="en-US" altLang="ja-JP" sz="2400" dirty="0">
                          <a:latin typeface="+mn-ea"/>
                          <a:ea typeface="+mn-ea"/>
                        </a:rPr>
                        <a:t>CAR</a:t>
                      </a:r>
                      <a:r>
                        <a:rPr kumimoji="1" lang="ja-JP" altLang="en-US" sz="2400" dirty="0">
                          <a:latin typeface="+mn-ea"/>
                          <a:ea typeface="+mn-ea"/>
                        </a:rPr>
                        <a:t>導入</a:t>
                      </a:r>
                      <a:r>
                        <a:rPr kumimoji="1" lang="en-US" altLang="ja-JP" sz="2400" dirty="0">
                          <a:latin typeface="+mn-ea"/>
                          <a:ea typeface="+mn-ea"/>
                        </a:rPr>
                        <a:t>T</a:t>
                      </a:r>
                      <a:r>
                        <a:rPr kumimoji="1" lang="ja-JP" altLang="en-US" sz="2400" dirty="0">
                          <a:latin typeface="+mn-ea"/>
                          <a:ea typeface="+mn-ea"/>
                        </a:rPr>
                        <a:t>細胞、</a:t>
                      </a:r>
                      <a:r>
                        <a:rPr kumimoji="1" lang="en-US" altLang="ja-JP" sz="2400" dirty="0">
                          <a:latin typeface="+mn-ea"/>
                          <a:ea typeface="+mn-ea"/>
                        </a:rPr>
                        <a:t>TCR</a:t>
                      </a:r>
                      <a:r>
                        <a:rPr kumimoji="1" lang="ja-JP" altLang="en-US" sz="2400" dirty="0">
                          <a:latin typeface="+mn-ea"/>
                          <a:ea typeface="+mn-ea"/>
                        </a:rPr>
                        <a:t>導入</a:t>
                      </a:r>
                      <a:r>
                        <a:rPr kumimoji="1" lang="en-US" altLang="ja-JP" sz="2400" dirty="0">
                          <a:latin typeface="+mn-ea"/>
                          <a:ea typeface="+mn-ea"/>
                        </a:rPr>
                        <a:t>T</a:t>
                      </a:r>
                      <a:r>
                        <a:rPr kumimoji="1" lang="ja-JP" altLang="en-US" sz="2400" dirty="0">
                          <a:latin typeface="+mn-ea"/>
                          <a:ea typeface="+mn-ea"/>
                        </a:rPr>
                        <a:t>細胞）を体内に入れる（</a:t>
                      </a:r>
                      <a:r>
                        <a:rPr kumimoji="1" lang="en-US" altLang="ja-JP" sz="2400" dirty="0">
                          <a:latin typeface="+mn-ea"/>
                          <a:ea typeface="+mn-ea"/>
                        </a:rPr>
                        <a:t>CAR-T</a:t>
                      </a:r>
                      <a:r>
                        <a:rPr kumimoji="1" lang="ja-JP" altLang="en-US" sz="2400" dirty="0">
                          <a:latin typeface="+mn-ea"/>
                          <a:ea typeface="+mn-ea"/>
                        </a:rPr>
                        <a:t>療法、</a:t>
                      </a:r>
                      <a:r>
                        <a:rPr kumimoji="1" lang="en-US" altLang="ja-JP" sz="2400" dirty="0">
                          <a:latin typeface="+mn-ea"/>
                          <a:ea typeface="+mn-ea"/>
                        </a:rPr>
                        <a:t>TCR-T</a:t>
                      </a:r>
                      <a:r>
                        <a:rPr kumimoji="1" lang="ja-JP" altLang="en-US" sz="2400" dirty="0">
                          <a:latin typeface="+mn-ea"/>
                          <a:ea typeface="+mn-ea"/>
                        </a:rPr>
                        <a:t>療法）</a:t>
                      </a:r>
                    </a:p>
                  </a:txBody>
                  <a:tcPr/>
                </a:tc>
                <a:extLst>
                  <a:ext uri="{0D108BD9-81ED-4DB2-BD59-A6C34878D82A}">
                    <a16:rowId xmlns:a16="http://schemas.microsoft.com/office/drawing/2014/main" val="2812243321"/>
                  </a:ext>
                </a:extLst>
              </a:tr>
            </a:tbl>
          </a:graphicData>
        </a:graphic>
      </p:graphicFrame>
      <p:sp>
        <p:nvSpPr>
          <p:cNvPr id="6" name="正方形/長方形 5">
            <a:extLst>
              <a:ext uri="{FF2B5EF4-FFF2-40B4-BE49-F238E27FC236}">
                <a16:creationId xmlns:a16="http://schemas.microsoft.com/office/drawing/2014/main" id="{9F78FC61-A51B-4AFC-8D25-9D242E2F53EF}"/>
              </a:ext>
            </a:extLst>
          </p:cNvPr>
          <p:cNvSpPr/>
          <p:nvPr/>
        </p:nvSpPr>
        <p:spPr>
          <a:xfrm>
            <a:off x="1453416" y="779647"/>
            <a:ext cx="7259965" cy="24351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思考の吹き出し: 雲形 4">
            <a:extLst>
              <a:ext uri="{FF2B5EF4-FFF2-40B4-BE49-F238E27FC236}">
                <a16:creationId xmlns:a16="http://schemas.microsoft.com/office/drawing/2014/main" id="{CFBB6D32-366C-4A48-8E26-E85B58019DB6}"/>
              </a:ext>
            </a:extLst>
          </p:cNvPr>
          <p:cNvSpPr/>
          <p:nvPr/>
        </p:nvSpPr>
        <p:spPr>
          <a:xfrm>
            <a:off x="3576006" y="3429000"/>
            <a:ext cx="5002621" cy="2562979"/>
          </a:xfrm>
          <a:prstGeom prst="cloudCallout">
            <a:avLst>
              <a:gd name="adj1" fmla="val -62567"/>
              <a:gd name="adj2" fmla="val -735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長い間研究されてきたものの、今のところ、その効果は十分には確かめられていない</a:t>
            </a:r>
            <a:endParaRPr kumimoji="1" lang="ja-JP" altLang="en-US" sz="2400" dirty="0">
              <a:solidFill>
                <a:schemeClr val="tx1"/>
              </a:solidFill>
            </a:endParaRPr>
          </a:p>
        </p:txBody>
      </p:sp>
    </p:spTree>
    <p:extLst>
      <p:ext uri="{BB962C8B-B14F-4D97-AF65-F5344CB8AC3E}">
        <p14:creationId xmlns:p14="http://schemas.microsoft.com/office/powerpoint/2010/main" val="1429729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5">
            <a:extLst>
              <a:ext uri="{FF2B5EF4-FFF2-40B4-BE49-F238E27FC236}">
                <a16:creationId xmlns:a16="http://schemas.microsoft.com/office/drawing/2014/main" id="{66DD5C60-BFCB-4A45-83F1-89B7EC010D3A}"/>
              </a:ext>
            </a:extLst>
          </p:cNvPr>
          <p:cNvGraphicFramePr>
            <a:graphicFrameLocks noGrp="1"/>
          </p:cNvGraphicFramePr>
          <p:nvPr/>
        </p:nvGraphicFramePr>
        <p:xfrm>
          <a:off x="430618" y="234978"/>
          <a:ext cx="8282763" cy="6144556"/>
        </p:xfrm>
        <a:graphic>
          <a:graphicData uri="http://schemas.openxmlformats.org/drawingml/2006/table">
            <a:tbl>
              <a:tblPr firstRow="1" bandRow="1">
                <a:tableStyleId>{5C22544A-7EE6-4342-B048-85BDC9FD1C3A}</a:tableStyleId>
              </a:tblPr>
              <a:tblGrid>
                <a:gridCol w="574158">
                  <a:extLst>
                    <a:ext uri="{9D8B030D-6E8A-4147-A177-3AD203B41FA5}">
                      <a16:colId xmlns:a16="http://schemas.microsoft.com/office/drawing/2014/main" val="1802930318"/>
                    </a:ext>
                  </a:extLst>
                </a:gridCol>
                <a:gridCol w="496877">
                  <a:extLst>
                    <a:ext uri="{9D8B030D-6E8A-4147-A177-3AD203B41FA5}">
                      <a16:colId xmlns:a16="http://schemas.microsoft.com/office/drawing/2014/main" val="2506771284"/>
                    </a:ext>
                  </a:extLst>
                </a:gridCol>
                <a:gridCol w="1742914">
                  <a:extLst>
                    <a:ext uri="{9D8B030D-6E8A-4147-A177-3AD203B41FA5}">
                      <a16:colId xmlns:a16="http://schemas.microsoft.com/office/drawing/2014/main" val="1429901337"/>
                    </a:ext>
                  </a:extLst>
                </a:gridCol>
                <a:gridCol w="5468814">
                  <a:extLst>
                    <a:ext uri="{9D8B030D-6E8A-4147-A177-3AD203B41FA5}">
                      <a16:colId xmlns:a16="http://schemas.microsoft.com/office/drawing/2014/main" val="1564861837"/>
                    </a:ext>
                  </a:extLst>
                </a:gridCol>
              </a:tblGrid>
              <a:tr h="505275">
                <a:tc>
                  <a:txBody>
                    <a:bodyPr/>
                    <a:lstStyle/>
                    <a:p>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1155741"/>
                  </a:ext>
                </a:extLst>
              </a:tr>
              <a:tr h="2443688">
                <a:tc rowSpan="2">
                  <a:txBody>
                    <a:bodyPr/>
                    <a:lstStyle/>
                    <a:p>
                      <a:pPr algn="ctr"/>
                      <a:r>
                        <a:rPr kumimoji="1" lang="ja-JP" altLang="en-US" sz="2400" b="1" dirty="0">
                          <a:solidFill>
                            <a:schemeClr val="bg1"/>
                          </a:solidFill>
                        </a:rPr>
                        <a:t>体外で増やした免疫細胞や抗体を入れる</a:t>
                      </a:r>
                    </a:p>
                  </a:txBody>
                  <a:tcPr vert="eaVert">
                    <a:solidFill>
                      <a:srgbClr val="4472C4"/>
                    </a:solidFill>
                  </a:tcPr>
                </a:tc>
                <a:tc rowSpan="2">
                  <a:txBody>
                    <a:bodyPr/>
                    <a:lstStyle/>
                    <a:p>
                      <a:pPr algn="ctr"/>
                      <a:r>
                        <a:rPr kumimoji="1" lang="zh-TW" altLang="en-US" sz="2400" b="1" dirty="0">
                          <a:latin typeface="游ゴシック" panose="020B0400000000000000" pitchFamily="50" charset="-128"/>
                          <a:ea typeface="游ゴシック" panose="020B0400000000000000" pitchFamily="50" charset="-128"/>
                        </a:rPr>
                        <a:t>養子免疫療法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rgbClr val="FFDDFB"/>
                    </a:solidFill>
                  </a:tcPr>
                </a:tc>
                <a:tc>
                  <a:txBody>
                    <a:bodyPr/>
                    <a:lstStyle/>
                    <a:p>
                      <a:r>
                        <a:rPr kumimoji="1" lang="ja-JP" altLang="en-US" sz="2400" dirty="0">
                          <a:latin typeface="游ゴシック" panose="020B0400000000000000" pitchFamily="50" charset="-128"/>
                          <a:ea typeface="+mn-ea"/>
                        </a:rPr>
                        <a:t>非特異的リンパ球療法</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t>患者の血液から</a:t>
                      </a:r>
                      <a:r>
                        <a:rPr kumimoji="1" lang="en-US" altLang="ja-JP" sz="2400" dirty="0"/>
                        <a:t>T</a:t>
                      </a:r>
                      <a:r>
                        <a:rPr kumimoji="1" lang="ja-JP" altLang="en-US" sz="2400" dirty="0"/>
                        <a:t>細胞や</a:t>
                      </a:r>
                      <a:r>
                        <a:rPr kumimoji="1" lang="en-US" altLang="ja-JP" sz="2400" dirty="0"/>
                        <a:t>NK-T</a:t>
                      </a:r>
                      <a:r>
                        <a:rPr kumimoji="1" lang="ja-JP" altLang="en-US" sz="2400" dirty="0"/>
                        <a:t>細胞、</a:t>
                      </a:r>
                      <a:r>
                        <a:rPr kumimoji="1" lang="en-US" altLang="ja-JP" sz="2400" dirty="0"/>
                        <a:t>NK</a:t>
                      </a:r>
                      <a:r>
                        <a:rPr kumimoji="1" lang="ja-JP" altLang="en-US" sz="2400" dirty="0"/>
                        <a:t>細胞を取り出し、サイトカインを加えて活性化したうえで体内に戻す</a:t>
                      </a:r>
                    </a:p>
                  </a:txBody>
                  <a:tcPr/>
                </a:tc>
                <a:extLst>
                  <a:ext uri="{0D108BD9-81ED-4DB2-BD59-A6C34878D82A}">
                    <a16:rowId xmlns:a16="http://schemas.microsoft.com/office/drawing/2014/main" val="2007766795"/>
                  </a:ext>
                </a:extLst>
              </a:tr>
              <a:tr h="3195593">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2400" dirty="0"/>
                        <a:t>がん抗原特異的</a:t>
                      </a:r>
                      <a:r>
                        <a:rPr kumimoji="1" lang="en-US" altLang="ja-JP" sz="2400" dirty="0"/>
                        <a:t>T</a:t>
                      </a:r>
                      <a:r>
                        <a:rPr kumimoji="1" lang="ja-JP" altLang="en-US" sz="2400" dirty="0"/>
                        <a:t>細胞療法</a:t>
                      </a:r>
                    </a:p>
                  </a:txBody>
                  <a:tcPr/>
                </a:tc>
                <a:tc>
                  <a:txBody>
                    <a:bodyPr/>
                    <a:lstStyle/>
                    <a:p>
                      <a:r>
                        <a:rPr kumimoji="1" lang="ja-JP" altLang="en-US" sz="2400" dirty="0">
                          <a:latin typeface="+mn-ea"/>
                          <a:ea typeface="+mn-ea"/>
                        </a:rPr>
                        <a:t>がん組織内にあるがん抗原特異的</a:t>
                      </a:r>
                      <a:r>
                        <a:rPr kumimoji="1" lang="en-US" altLang="ja-JP" sz="2400" dirty="0">
                          <a:latin typeface="+mn-ea"/>
                          <a:ea typeface="+mn-ea"/>
                        </a:rPr>
                        <a:t>T</a:t>
                      </a:r>
                      <a:r>
                        <a:rPr kumimoji="1" lang="ja-JP" altLang="en-US" sz="2400" dirty="0">
                          <a:latin typeface="+mn-ea"/>
                          <a:ea typeface="+mn-ea"/>
                        </a:rPr>
                        <a:t>細胞（腫瘍浸潤リンパ球：</a:t>
                      </a:r>
                      <a:r>
                        <a:rPr kumimoji="1" lang="en-US" altLang="ja-JP" sz="2400" dirty="0">
                          <a:latin typeface="+mn-ea"/>
                          <a:ea typeface="+mn-ea"/>
                        </a:rPr>
                        <a:t>TIL</a:t>
                      </a:r>
                      <a:r>
                        <a:rPr kumimoji="1" lang="ja-JP" altLang="en-US" sz="2400" dirty="0">
                          <a:latin typeface="+mn-ea"/>
                          <a:ea typeface="+mn-ea"/>
                        </a:rPr>
                        <a:t>）を抽出して増殖させ、体内に入れる。あるいは、がん抗原を特異的に認識する受容体遺伝子を入れて作った</a:t>
                      </a:r>
                      <a:r>
                        <a:rPr kumimoji="1" lang="en-US" altLang="ja-JP" sz="2400" dirty="0">
                          <a:latin typeface="+mn-ea"/>
                          <a:ea typeface="+mn-ea"/>
                        </a:rPr>
                        <a:t>T</a:t>
                      </a:r>
                      <a:r>
                        <a:rPr kumimoji="1" lang="ja-JP" altLang="en-US" sz="2400" dirty="0">
                          <a:latin typeface="+mn-ea"/>
                          <a:ea typeface="+mn-ea"/>
                        </a:rPr>
                        <a:t>細胞（</a:t>
                      </a:r>
                      <a:r>
                        <a:rPr kumimoji="1" lang="en-US" altLang="ja-JP" sz="2400" dirty="0">
                          <a:latin typeface="+mn-ea"/>
                          <a:ea typeface="+mn-ea"/>
                        </a:rPr>
                        <a:t>CAR</a:t>
                      </a:r>
                      <a:r>
                        <a:rPr kumimoji="1" lang="ja-JP" altLang="en-US" sz="2400" dirty="0">
                          <a:latin typeface="+mn-ea"/>
                          <a:ea typeface="+mn-ea"/>
                        </a:rPr>
                        <a:t>導入</a:t>
                      </a:r>
                      <a:r>
                        <a:rPr kumimoji="1" lang="en-US" altLang="ja-JP" sz="2400" dirty="0">
                          <a:latin typeface="+mn-ea"/>
                          <a:ea typeface="+mn-ea"/>
                        </a:rPr>
                        <a:t>T</a:t>
                      </a:r>
                      <a:r>
                        <a:rPr kumimoji="1" lang="ja-JP" altLang="en-US" sz="2400" dirty="0">
                          <a:latin typeface="+mn-ea"/>
                          <a:ea typeface="+mn-ea"/>
                        </a:rPr>
                        <a:t>細胞、</a:t>
                      </a:r>
                      <a:r>
                        <a:rPr kumimoji="1" lang="en-US" altLang="ja-JP" sz="2400" dirty="0">
                          <a:latin typeface="+mn-ea"/>
                          <a:ea typeface="+mn-ea"/>
                        </a:rPr>
                        <a:t>TCR</a:t>
                      </a:r>
                      <a:r>
                        <a:rPr kumimoji="1" lang="ja-JP" altLang="en-US" sz="2400" dirty="0">
                          <a:latin typeface="+mn-ea"/>
                          <a:ea typeface="+mn-ea"/>
                        </a:rPr>
                        <a:t>導入</a:t>
                      </a:r>
                      <a:r>
                        <a:rPr kumimoji="1" lang="en-US" altLang="ja-JP" sz="2400" dirty="0">
                          <a:latin typeface="+mn-ea"/>
                          <a:ea typeface="+mn-ea"/>
                        </a:rPr>
                        <a:t>T</a:t>
                      </a:r>
                      <a:r>
                        <a:rPr kumimoji="1" lang="ja-JP" altLang="en-US" sz="2400" dirty="0">
                          <a:latin typeface="+mn-ea"/>
                          <a:ea typeface="+mn-ea"/>
                        </a:rPr>
                        <a:t>細胞）を体内に入れる（</a:t>
                      </a:r>
                      <a:r>
                        <a:rPr kumimoji="1" lang="en-US" altLang="ja-JP" sz="2400" dirty="0">
                          <a:latin typeface="+mn-ea"/>
                          <a:ea typeface="+mn-ea"/>
                        </a:rPr>
                        <a:t>CAR-T</a:t>
                      </a:r>
                      <a:r>
                        <a:rPr kumimoji="1" lang="ja-JP" altLang="en-US" sz="2400" dirty="0">
                          <a:latin typeface="+mn-ea"/>
                          <a:ea typeface="+mn-ea"/>
                        </a:rPr>
                        <a:t>療法、</a:t>
                      </a:r>
                      <a:r>
                        <a:rPr kumimoji="1" lang="en-US" altLang="ja-JP" sz="2400" dirty="0">
                          <a:latin typeface="+mn-ea"/>
                          <a:ea typeface="+mn-ea"/>
                        </a:rPr>
                        <a:t>TCR-T</a:t>
                      </a:r>
                      <a:r>
                        <a:rPr kumimoji="1" lang="ja-JP" altLang="en-US" sz="2400" dirty="0">
                          <a:latin typeface="+mn-ea"/>
                          <a:ea typeface="+mn-ea"/>
                        </a:rPr>
                        <a:t>療法）</a:t>
                      </a:r>
                    </a:p>
                  </a:txBody>
                  <a:tcPr/>
                </a:tc>
                <a:extLst>
                  <a:ext uri="{0D108BD9-81ED-4DB2-BD59-A6C34878D82A}">
                    <a16:rowId xmlns:a16="http://schemas.microsoft.com/office/drawing/2014/main" val="2812243321"/>
                  </a:ext>
                </a:extLst>
              </a:tr>
            </a:tbl>
          </a:graphicData>
        </a:graphic>
      </p:graphicFrame>
      <p:sp>
        <p:nvSpPr>
          <p:cNvPr id="6" name="正方形/長方形 5">
            <a:extLst>
              <a:ext uri="{FF2B5EF4-FFF2-40B4-BE49-F238E27FC236}">
                <a16:creationId xmlns:a16="http://schemas.microsoft.com/office/drawing/2014/main" id="{EA9095B4-1A3F-4259-BF8A-9A4D330BEB40}"/>
              </a:ext>
            </a:extLst>
          </p:cNvPr>
          <p:cNvSpPr/>
          <p:nvPr/>
        </p:nvSpPr>
        <p:spPr>
          <a:xfrm>
            <a:off x="1453416" y="3166715"/>
            <a:ext cx="7259965" cy="321281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思考の吹き出し: 雲形 3">
            <a:extLst>
              <a:ext uri="{FF2B5EF4-FFF2-40B4-BE49-F238E27FC236}">
                <a16:creationId xmlns:a16="http://schemas.microsoft.com/office/drawing/2014/main" id="{F858545A-8D25-4BEF-9BE0-B535F100CA57}"/>
              </a:ext>
            </a:extLst>
          </p:cNvPr>
          <p:cNvSpPr/>
          <p:nvPr/>
        </p:nvSpPr>
        <p:spPr>
          <a:xfrm>
            <a:off x="2473693" y="478467"/>
            <a:ext cx="6528446" cy="2447614"/>
          </a:xfrm>
          <a:prstGeom prst="cloudCallout">
            <a:avLst>
              <a:gd name="adj1" fmla="val -52680"/>
              <a:gd name="adj2" fmla="val 572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これまでの臨床研究で、効果が認められる場合があることがわかっている。臨床試験が行われている</a:t>
            </a:r>
            <a:endParaRPr kumimoji="1" lang="ja-JP" altLang="en-US" sz="2400" dirty="0">
              <a:solidFill>
                <a:schemeClr val="tx1"/>
              </a:solidFill>
            </a:endParaRPr>
          </a:p>
        </p:txBody>
      </p:sp>
    </p:spTree>
    <p:extLst>
      <p:ext uri="{BB962C8B-B14F-4D97-AF65-F5344CB8AC3E}">
        <p14:creationId xmlns:p14="http://schemas.microsoft.com/office/powerpoint/2010/main" val="81260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5">
            <a:extLst>
              <a:ext uri="{FF2B5EF4-FFF2-40B4-BE49-F238E27FC236}">
                <a16:creationId xmlns:a16="http://schemas.microsoft.com/office/drawing/2014/main" id="{66DD5C60-BFCB-4A45-83F1-89B7EC010D3A}"/>
              </a:ext>
            </a:extLst>
          </p:cNvPr>
          <p:cNvGraphicFramePr>
            <a:graphicFrameLocks noGrp="1"/>
          </p:cNvGraphicFramePr>
          <p:nvPr>
            <p:extLst>
              <p:ext uri="{D42A27DB-BD31-4B8C-83A1-F6EECF244321}">
                <p14:modId xmlns:p14="http://schemas.microsoft.com/office/powerpoint/2010/main" val="52214201"/>
              </p:ext>
            </p:extLst>
          </p:nvPr>
        </p:nvGraphicFramePr>
        <p:xfrm>
          <a:off x="430618" y="234978"/>
          <a:ext cx="8282763" cy="6144556"/>
        </p:xfrm>
        <a:graphic>
          <a:graphicData uri="http://schemas.openxmlformats.org/drawingml/2006/table">
            <a:tbl>
              <a:tblPr firstRow="1" bandRow="1">
                <a:tableStyleId>{5C22544A-7EE6-4342-B048-85BDC9FD1C3A}</a:tableStyleId>
              </a:tblPr>
              <a:tblGrid>
                <a:gridCol w="574158">
                  <a:extLst>
                    <a:ext uri="{9D8B030D-6E8A-4147-A177-3AD203B41FA5}">
                      <a16:colId xmlns:a16="http://schemas.microsoft.com/office/drawing/2014/main" val="1802930318"/>
                    </a:ext>
                  </a:extLst>
                </a:gridCol>
                <a:gridCol w="496877">
                  <a:extLst>
                    <a:ext uri="{9D8B030D-6E8A-4147-A177-3AD203B41FA5}">
                      <a16:colId xmlns:a16="http://schemas.microsoft.com/office/drawing/2014/main" val="2506771284"/>
                    </a:ext>
                  </a:extLst>
                </a:gridCol>
                <a:gridCol w="1742914">
                  <a:extLst>
                    <a:ext uri="{9D8B030D-6E8A-4147-A177-3AD203B41FA5}">
                      <a16:colId xmlns:a16="http://schemas.microsoft.com/office/drawing/2014/main" val="1429901337"/>
                    </a:ext>
                  </a:extLst>
                </a:gridCol>
                <a:gridCol w="5468814">
                  <a:extLst>
                    <a:ext uri="{9D8B030D-6E8A-4147-A177-3AD203B41FA5}">
                      <a16:colId xmlns:a16="http://schemas.microsoft.com/office/drawing/2014/main" val="1564861837"/>
                    </a:ext>
                  </a:extLst>
                </a:gridCol>
              </a:tblGrid>
              <a:tr h="505275">
                <a:tc>
                  <a:txBody>
                    <a:bodyPr/>
                    <a:lstStyle/>
                    <a:p>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1155741"/>
                  </a:ext>
                </a:extLst>
              </a:tr>
              <a:tr h="2443688">
                <a:tc rowSpan="2">
                  <a:txBody>
                    <a:bodyPr/>
                    <a:lstStyle/>
                    <a:p>
                      <a:pPr algn="ctr"/>
                      <a:r>
                        <a:rPr kumimoji="1" lang="ja-JP" altLang="en-US" sz="2400" b="1" dirty="0">
                          <a:solidFill>
                            <a:schemeClr val="bg1"/>
                          </a:solidFill>
                        </a:rPr>
                        <a:t>体外で増やした免疫細胞や抗体を入れる</a:t>
                      </a:r>
                    </a:p>
                  </a:txBody>
                  <a:tcPr vert="eaVert">
                    <a:solidFill>
                      <a:srgbClr val="4472C4"/>
                    </a:solidFill>
                  </a:tcPr>
                </a:tc>
                <a:tc rowSpan="2">
                  <a:txBody>
                    <a:bodyPr/>
                    <a:lstStyle/>
                    <a:p>
                      <a:pPr algn="ctr"/>
                      <a:r>
                        <a:rPr kumimoji="1" lang="zh-TW" altLang="en-US" sz="2400" b="1" dirty="0">
                          <a:latin typeface="游ゴシック" panose="020B0400000000000000" pitchFamily="50" charset="-128"/>
                          <a:ea typeface="游ゴシック" panose="020B0400000000000000" pitchFamily="50" charset="-128"/>
                        </a:rPr>
                        <a:t>養子免疫療法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rgbClr val="FFDDFB"/>
                    </a:solidFill>
                  </a:tcPr>
                </a:tc>
                <a:tc>
                  <a:txBody>
                    <a:bodyPr/>
                    <a:lstStyle/>
                    <a:p>
                      <a:r>
                        <a:rPr kumimoji="1" lang="ja-JP" altLang="en-US" sz="2400" dirty="0">
                          <a:latin typeface="游ゴシック" panose="020B0400000000000000" pitchFamily="50" charset="-128"/>
                          <a:ea typeface="+mn-ea"/>
                        </a:rPr>
                        <a:t>非特異的リンパ球療法</a:t>
                      </a:r>
                      <a:endParaRPr kumimoji="1" lang="ja-JP" altLang="en-US" sz="24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2400" dirty="0"/>
                        <a:t>患者の血液から</a:t>
                      </a:r>
                      <a:r>
                        <a:rPr kumimoji="1" lang="en-US" altLang="ja-JP" sz="2400" dirty="0"/>
                        <a:t>T</a:t>
                      </a:r>
                      <a:r>
                        <a:rPr kumimoji="1" lang="ja-JP" altLang="en-US" sz="2400" dirty="0"/>
                        <a:t>細胞や</a:t>
                      </a:r>
                      <a:r>
                        <a:rPr kumimoji="1" lang="en-US" altLang="ja-JP" sz="2400" dirty="0"/>
                        <a:t>NK-T</a:t>
                      </a:r>
                      <a:r>
                        <a:rPr kumimoji="1" lang="ja-JP" altLang="en-US" sz="2400" dirty="0"/>
                        <a:t>細胞、</a:t>
                      </a:r>
                      <a:r>
                        <a:rPr kumimoji="1" lang="en-US" altLang="ja-JP" sz="2400" dirty="0"/>
                        <a:t>NK</a:t>
                      </a:r>
                      <a:r>
                        <a:rPr kumimoji="1" lang="ja-JP" altLang="en-US" sz="2400" dirty="0"/>
                        <a:t>細胞を取り出し、サイトカインを加えて活性化したうえで体内に戻す</a:t>
                      </a:r>
                    </a:p>
                  </a:txBody>
                  <a:tcPr/>
                </a:tc>
                <a:extLst>
                  <a:ext uri="{0D108BD9-81ED-4DB2-BD59-A6C34878D82A}">
                    <a16:rowId xmlns:a16="http://schemas.microsoft.com/office/drawing/2014/main" val="2007766795"/>
                  </a:ext>
                </a:extLst>
              </a:tr>
              <a:tr h="3195593">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2400" dirty="0"/>
                        <a:t>がん抗原特異的</a:t>
                      </a:r>
                      <a:r>
                        <a:rPr kumimoji="1" lang="en-US" altLang="ja-JP" sz="2400" dirty="0"/>
                        <a:t>T</a:t>
                      </a:r>
                      <a:r>
                        <a:rPr kumimoji="1" lang="ja-JP" altLang="en-US" sz="2400" dirty="0"/>
                        <a:t>細胞療法</a:t>
                      </a:r>
                    </a:p>
                  </a:txBody>
                  <a:tcPr/>
                </a:tc>
                <a:tc>
                  <a:txBody>
                    <a:bodyPr/>
                    <a:lstStyle/>
                    <a:p>
                      <a:r>
                        <a:rPr kumimoji="1" lang="ja-JP" altLang="en-US" sz="2400" dirty="0">
                          <a:latin typeface="+mn-ea"/>
                          <a:ea typeface="+mn-ea"/>
                        </a:rPr>
                        <a:t>がん組織内にあるがん抗原特異的</a:t>
                      </a:r>
                      <a:r>
                        <a:rPr kumimoji="1" lang="en-US" altLang="ja-JP" sz="2400" dirty="0">
                          <a:latin typeface="+mn-ea"/>
                          <a:ea typeface="+mn-ea"/>
                        </a:rPr>
                        <a:t>T</a:t>
                      </a:r>
                      <a:r>
                        <a:rPr kumimoji="1" lang="ja-JP" altLang="en-US" sz="2400" dirty="0">
                          <a:latin typeface="+mn-ea"/>
                          <a:ea typeface="+mn-ea"/>
                        </a:rPr>
                        <a:t>細胞（腫瘍浸潤リンパ球：</a:t>
                      </a:r>
                      <a:r>
                        <a:rPr kumimoji="1" lang="en-US" altLang="ja-JP" sz="2400" dirty="0">
                          <a:latin typeface="+mn-ea"/>
                          <a:ea typeface="+mn-ea"/>
                        </a:rPr>
                        <a:t>TIL</a:t>
                      </a:r>
                      <a:r>
                        <a:rPr kumimoji="1" lang="ja-JP" altLang="en-US" sz="2400" dirty="0">
                          <a:latin typeface="+mn-ea"/>
                          <a:ea typeface="+mn-ea"/>
                        </a:rPr>
                        <a:t>）を抽出して増殖させ、体内に入れる。あるいは、がん抗原を特異的に認識する受容体遺伝子を入れて作った</a:t>
                      </a:r>
                      <a:r>
                        <a:rPr kumimoji="1" lang="en-US" altLang="ja-JP" sz="2400" dirty="0">
                          <a:latin typeface="+mn-ea"/>
                          <a:ea typeface="+mn-ea"/>
                        </a:rPr>
                        <a:t>T</a:t>
                      </a:r>
                      <a:r>
                        <a:rPr kumimoji="1" lang="ja-JP" altLang="en-US" sz="2400" dirty="0">
                          <a:latin typeface="+mn-ea"/>
                          <a:ea typeface="+mn-ea"/>
                        </a:rPr>
                        <a:t>細胞（</a:t>
                      </a:r>
                      <a:r>
                        <a:rPr kumimoji="1" lang="en-US" altLang="ja-JP" sz="2400" dirty="0">
                          <a:latin typeface="+mn-ea"/>
                          <a:ea typeface="+mn-ea"/>
                        </a:rPr>
                        <a:t>CAR</a:t>
                      </a:r>
                      <a:r>
                        <a:rPr kumimoji="1" lang="ja-JP" altLang="en-US" sz="2400" dirty="0">
                          <a:latin typeface="+mn-ea"/>
                          <a:ea typeface="+mn-ea"/>
                        </a:rPr>
                        <a:t>導入</a:t>
                      </a:r>
                      <a:r>
                        <a:rPr kumimoji="1" lang="en-US" altLang="ja-JP" sz="2400" dirty="0">
                          <a:latin typeface="+mn-ea"/>
                          <a:ea typeface="+mn-ea"/>
                        </a:rPr>
                        <a:t>T</a:t>
                      </a:r>
                      <a:r>
                        <a:rPr kumimoji="1" lang="ja-JP" altLang="en-US" sz="2400" dirty="0">
                          <a:latin typeface="+mn-ea"/>
                          <a:ea typeface="+mn-ea"/>
                        </a:rPr>
                        <a:t>細胞、</a:t>
                      </a:r>
                      <a:r>
                        <a:rPr kumimoji="1" lang="en-US" altLang="ja-JP" sz="2400" dirty="0">
                          <a:latin typeface="+mn-ea"/>
                          <a:ea typeface="+mn-ea"/>
                        </a:rPr>
                        <a:t>TCR</a:t>
                      </a:r>
                      <a:r>
                        <a:rPr kumimoji="1" lang="ja-JP" altLang="en-US" sz="2400" dirty="0">
                          <a:latin typeface="+mn-ea"/>
                          <a:ea typeface="+mn-ea"/>
                        </a:rPr>
                        <a:t>導入</a:t>
                      </a:r>
                      <a:r>
                        <a:rPr kumimoji="1" lang="en-US" altLang="ja-JP" sz="2400" dirty="0">
                          <a:latin typeface="+mn-ea"/>
                          <a:ea typeface="+mn-ea"/>
                        </a:rPr>
                        <a:t>T</a:t>
                      </a:r>
                      <a:r>
                        <a:rPr kumimoji="1" lang="ja-JP" altLang="en-US" sz="2400" dirty="0">
                          <a:latin typeface="+mn-ea"/>
                          <a:ea typeface="+mn-ea"/>
                        </a:rPr>
                        <a:t>細胞）を体内に入れる（</a:t>
                      </a:r>
                      <a:r>
                        <a:rPr kumimoji="1" lang="en-US" altLang="ja-JP" sz="2400" dirty="0">
                          <a:latin typeface="+mn-ea"/>
                          <a:ea typeface="+mn-ea"/>
                        </a:rPr>
                        <a:t>CAR-T</a:t>
                      </a:r>
                      <a:r>
                        <a:rPr kumimoji="1" lang="ja-JP" altLang="en-US" sz="2400" dirty="0">
                          <a:latin typeface="+mn-ea"/>
                          <a:ea typeface="+mn-ea"/>
                        </a:rPr>
                        <a:t>療法、</a:t>
                      </a:r>
                      <a:r>
                        <a:rPr kumimoji="1" lang="en-US" altLang="ja-JP" sz="2400" dirty="0">
                          <a:latin typeface="+mn-ea"/>
                          <a:ea typeface="+mn-ea"/>
                        </a:rPr>
                        <a:t>TCR-T</a:t>
                      </a:r>
                      <a:r>
                        <a:rPr kumimoji="1" lang="ja-JP" altLang="en-US" sz="2400" dirty="0">
                          <a:latin typeface="+mn-ea"/>
                          <a:ea typeface="+mn-ea"/>
                        </a:rPr>
                        <a:t>療法）</a:t>
                      </a:r>
                    </a:p>
                  </a:txBody>
                  <a:tcPr/>
                </a:tc>
                <a:extLst>
                  <a:ext uri="{0D108BD9-81ED-4DB2-BD59-A6C34878D82A}">
                    <a16:rowId xmlns:a16="http://schemas.microsoft.com/office/drawing/2014/main" val="2812243321"/>
                  </a:ext>
                </a:extLst>
              </a:tr>
            </a:tbl>
          </a:graphicData>
        </a:graphic>
      </p:graphicFrame>
      <p:sp>
        <p:nvSpPr>
          <p:cNvPr id="5" name="正方形/長方形 4">
            <a:extLst>
              <a:ext uri="{FF2B5EF4-FFF2-40B4-BE49-F238E27FC236}">
                <a16:creationId xmlns:a16="http://schemas.microsoft.com/office/drawing/2014/main" id="{2DE51D42-E842-43D9-8FBD-AB35A6AA4F9D}"/>
              </a:ext>
            </a:extLst>
          </p:cNvPr>
          <p:cNvSpPr/>
          <p:nvPr/>
        </p:nvSpPr>
        <p:spPr>
          <a:xfrm>
            <a:off x="1453416" y="3166715"/>
            <a:ext cx="7259965" cy="321281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思考の吹き出し: 雲形 3">
            <a:extLst>
              <a:ext uri="{FF2B5EF4-FFF2-40B4-BE49-F238E27FC236}">
                <a16:creationId xmlns:a16="http://schemas.microsoft.com/office/drawing/2014/main" id="{F858545A-8D25-4BEF-9BE0-B535F100CA57}"/>
              </a:ext>
            </a:extLst>
          </p:cNvPr>
          <p:cNvSpPr/>
          <p:nvPr/>
        </p:nvSpPr>
        <p:spPr>
          <a:xfrm>
            <a:off x="1106905" y="122333"/>
            <a:ext cx="7933735" cy="3400514"/>
          </a:xfrm>
          <a:prstGeom prst="cloudCallout">
            <a:avLst>
              <a:gd name="adj1" fmla="val 7980"/>
              <a:gd name="adj2" fmla="val 942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solidFill>
              </a:rPr>
              <a:t>2019</a:t>
            </a:r>
            <a:r>
              <a:rPr lang="ja-JP" altLang="en-US" sz="2400" dirty="0">
                <a:solidFill>
                  <a:schemeClr val="tx1"/>
                </a:solidFill>
              </a:rPr>
              <a:t>年</a:t>
            </a:r>
            <a:r>
              <a:rPr lang="en-US" altLang="ja-JP" sz="2400" dirty="0">
                <a:solidFill>
                  <a:schemeClr val="tx1"/>
                </a:solidFill>
              </a:rPr>
              <a:t>3</a:t>
            </a:r>
            <a:r>
              <a:rPr lang="ja-JP" altLang="en-US" sz="2400" dirty="0">
                <a:solidFill>
                  <a:schemeClr val="tx1"/>
                </a:solidFill>
              </a:rPr>
              <a:t>月には小児を含む</a:t>
            </a:r>
            <a:r>
              <a:rPr lang="en-US" altLang="ja-JP" sz="2400" dirty="0">
                <a:solidFill>
                  <a:schemeClr val="tx1"/>
                </a:solidFill>
              </a:rPr>
              <a:t>25</a:t>
            </a:r>
            <a:r>
              <a:rPr lang="ja-JP" altLang="en-US" sz="2400" dirty="0">
                <a:solidFill>
                  <a:schemeClr val="tx1"/>
                </a:solidFill>
              </a:rPr>
              <a:t>歳以下の</a:t>
            </a:r>
            <a:r>
              <a:rPr lang="en-US" altLang="ja-JP" sz="2400" dirty="0">
                <a:solidFill>
                  <a:schemeClr val="tx1"/>
                </a:solidFill>
              </a:rPr>
              <a:t>CD19</a:t>
            </a:r>
            <a:r>
              <a:rPr lang="ja-JP" altLang="en-US" sz="2400" dirty="0">
                <a:solidFill>
                  <a:schemeClr val="tx1"/>
                </a:solidFill>
              </a:rPr>
              <a:t>陽性再発・難治性</a:t>
            </a:r>
            <a:r>
              <a:rPr lang="en-US" altLang="ja-JP" sz="2400" dirty="0">
                <a:solidFill>
                  <a:schemeClr val="tx1"/>
                </a:solidFill>
              </a:rPr>
              <a:t>B</a:t>
            </a:r>
            <a:r>
              <a:rPr lang="ja-JP" altLang="en-US" sz="2400" dirty="0">
                <a:solidFill>
                  <a:schemeClr val="tx1"/>
                </a:solidFill>
              </a:rPr>
              <a:t>細胞性急性リンパ芽球性白血病</a:t>
            </a:r>
          </a:p>
          <a:p>
            <a:r>
              <a:rPr lang="ja-JP" altLang="en-US" sz="2400" dirty="0">
                <a:solidFill>
                  <a:schemeClr val="tx1"/>
                </a:solidFill>
              </a:rPr>
              <a:t>成人の</a:t>
            </a:r>
            <a:r>
              <a:rPr lang="en-US" altLang="ja-JP" sz="2400" dirty="0">
                <a:solidFill>
                  <a:schemeClr val="tx1"/>
                </a:solidFill>
              </a:rPr>
              <a:t>CD19</a:t>
            </a:r>
            <a:r>
              <a:rPr lang="ja-JP" altLang="en-US" sz="2400" dirty="0">
                <a:solidFill>
                  <a:schemeClr val="tx1"/>
                </a:solidFill>
              </a:rPr>
              <a:t>陽性再発・難治性びまん性大細胞型</a:t>
            </a:r>
            <a:r>
              <a:rPr lang="en-US" altLang="ja-JP" sz="2400" dirty="0">
                <a:solidFill>
                  <a:schemeClr val="tx1"/>
                </a:solidFill>
              </a:rPr>
              <a:t>B</a:t>
            </a:r>
            <a:r>
              <a:rPr lang="ja-JP" altLang="en-US" sz="2400" dirty="0">
                <a:solidFill>
                  <a:schemeClr val="tx1"/>
                </a:solidFill>
              </a:rPr>
              <a:t>細胞リンパ腫の患者さんに対する</a:t>
            </a:r>
            <a:r>
              <a:rPr lang="en-US" altLang="ja-JP" sz="2400" dirty="0">
                <a:solidFill>
                  <a:schemeClr val="tx1"/>
                </a:solidFill>
              </a:rPr>
              <a:t>CAR-T</a:t>
            </a:r>
            <a:r>
              <a:rPr lang="ja-JP" altLang="en-US" sz="2400" dirty="0">
                <a:solidFill>
                  <a:schemeClr val="tx1"/>
                </a:solidFill>
              </a:rPr>
              <a:t>療法が承認された</a:t>
            </a:r>
            <a:endParaRPr kumimoji="1" lang="ja-JP" altLang="en-US" sz="2400" dirty="0">
              <a:solidFill>
                <a:schemeClr val="tx1"/>
              </a:solidFill>
            </a:endParaRPr>
          </a:p>
        </p:txBody>
      </p:sp>
    </p:spTree>
    <p:extLst>
      <p:ext uri="{BB962C8B-B14F-4D97-AF65-F5344CB8AC3E}">
        <p14:creationId xmlns:p14="http://schemas.microsoft.com/office/powerpoint/2010/main" val="16930632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CB5936-BB3C-4BAD-B6DE-EA7D8A925F28}"/>
              </a:ext>
            </a:extLst>
          </p:cNvPr>
          <p:cNvSpPr>
            <a:spLocks noGrp="1"/>
          </p:cNvSpPr>
          <p:nvPr>
            <p:ph type="title"/>
          </p:nvPr>
        </p:nvSpPr>
        <p:spPr>
          <a:xfrm>
            <a:off x="2335630" y="894516"/>
            <a:ext cx="4472739" cy="761030"/>
          </a:xfrm>
        </p:spPr>
        <p:txBody>
          <a:bodyPr>
            <a:normAutofit/>
          </a:bodyPr>
          <a:lstStyle/>
          <a:p>
            <a:r>
              <a:rPr lang="ja-JP" altLang="en-US" sz="3200" dirty="0">
                <a:latin typeface="+mn-ea"/>
                <a:ea typeface="+mn-ea"/>
              </a:rPr>
              <a:t>がんの免疫療法の</a:t>
            </a:r>
            <a:r>
              <a:rPr lang="ja-JP" altLang="en-US" sz="3200" dirty="0">
                <a:latin typeface="+mn-ea"/>
              </a:rPr>
              <a:t>種類</a:t>
            </a:r>
            <a:endParaRPr kumimoji="1" lang="ja-JP" altLang="en-US" sz="3200" dirty="0">
              <a:latin typeface="+mn-ea"/>
              <a:ea typeface="+mn-ea"/>
            </a:endParaRPr>
          </a:p>
        </p:txBody>
      </p:sp>
      <p:sp>
        <p:nvSpPr>
          <p:cNvPr id="4" name="正方形/長方形 3">
            <a:extLst>
              <a:ext uri="{FF2B5EF4-FFF2-40B4-BE49-F238E27FC236}">
                <a16:creationId xmlns:a16="http://schemas.microsoft.com/office/drawing/2014/main" id="{A7F14C65-72EE-4D0B-9C81-C8EA736E6892}"/>
              </a:ext>
            </a:extLst>
          </p:cNvPr>
          <p:cNvSpPr/>
          <p:nvPr/>
        </p:nvSpPr>
        <p:spPr>
          <a:xfrm>
            <a:off x="1354756" y="2120834"/>
            <a:ext cx="6434488" cy="2976264"/>
          </a:xfrm>
          <a:prstGeom prst="rect">
            <a:avLst/>
          </a:prstGeom>
        </p:spPr>
        <p:txBody>
          <a:bodyPr wrap="square">
            <a:spAutoFit/>
          </a:bodyPr>
          <a:lstStyle/>
          <a:p>
            <a:pPr marL="457200" indent="-457200">
              <a:lnSpc>
                <a:spcPct val="150000"/>
              </a:lnSpc>
              <a:buClr>
                <a:schemeClr val="bg2"/>
              </a:buClr>
              <a:buFont typeface="Arial" panose="020B0604020202020204" pitchFamily="34" charset="0"/>
              <a:buChar char="•"/>
            </a:pPr>
            <a:r>
              <a:rPr lang="ja-JP" altLang="en-US" sz="3200" dirty="0">
                <a:solidFill>
                  <a:schemeClr val="bg2"/>
                </a:solidFill>
              </a:rPr>
              <a:t>能動免疫療法</a:t>
            </a:r>
          </a:p>
          <a:p>
            <a:pPr marL="457200" indent="-457200">
              <a:lnSpc>
                <a:spcPct val="150000"/>
              </a:lnSpc>
              <a:buClr>
                <a:schemeClr val="bg2"/>
              </a:buClr>
              <a:buFont typeface="Arial" panose="020B0604020202020204" pitchFamily="34" charset="0"/>
              <a:buChar char="•"/>
            </a:pPr>
            <a:r>
              <a:rPr lang="ja-JP" altLang="en-US" sz="3200" dirty="0">
                <a:solidFill>
                  <a:schemeClr val="bg2"/>
                </a:solidFill>
              </a:rPr>
              <a:t>養子免疫療法</a:t>
            </a:r>
          </a:p>
          <a:p>
            <a:pPr marL="457200" indent="-457200">
              <a:lnSpc>
                <a:spcPct val="150000"/>
              </a:lnSpc>
              <a:buClr>
                <a:schemeClr val="tx1"/>
              </a:buClr>
              <a:buFont typeface="Arial" panose="020B0604020202020204" pitchFamily="34" charset="0"/>
              <a:buChar char="•"/>
            </a:pPr>
            <a:r>
              <a:rPr lang="ja-JP" altLang="en-US" sz="3200" dirty="0"/>
              <a:t>抗体療法</a:t>
            </a:r>
            <a:endParaRPr lang="en-US" altLang="ja-JP" sz="3200" dirty="0"/>
          </a:p>
          <a:p>
            <a:pPr marL="457200" indent="-457200">
              <a:lnSpc>
                <a:spcPct val="150000"/>
              </a:lnSpc>
              <a:buClr>
                <a:schemeClr val="bg2"/>
              </a:buClr>
              <a:buFont typeface="Arial" panose="020B0604020202020204" pitchFamily="34" charset="0"/>
              <a:buChar char="•"/>
            </a:pPr>
            <a:r>
              <a:rPr lang="ja-JP" altLang="en-US" sz="3200" dirty="0">
                <a:solidFill>
                  <a:schemeClr val="bg2"/>
                </a:solidFill>
              </a:rPr>
              <a:t>免疫チェックポイント阻害療法</a:t>
            </a:r>
          </a:p>
        </p:txBody>
      </p:sp>
    </p:spTree>
    <p:extLst>
      <p:ext uri="{BB962C8B-B14F-4D97-AF65-F5344CB8AC3E}">
        <p14:creationId xmlns:p14="http://schemas.microsoft.com/office/powerpoint/2010/main" val="40571554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5">
            <a:extLst>
              <a:ext uri="{FF2B5EF4-FFF2-40B4-BE49-F238E27FC236}">
                <a16:creationId xmlns:a16="http://schemas.microsoft.com/office/drawing/2014/main" id="{66DD5C60-BFCB-4A45-83F1-89B7EC010D3A}"/>
              </a:ext>
            </a:extLst>
          </p:cNvPr>
          <p:cNvGraphicFramePr>
            <a:graphicFrameLocks noGrp="1"/>
          </p:cNvGraphicFramePr>
          <p:nvPr>
            <p:extLst>
              <p:ext uri="{D42A27DB-BD31-4B8C-83A1-F6EECF244321}">
                <p14:modId xmlns:p14="http://schemas.microsoft.com/office/powerpoint/2010/main" val="1999702295"/>
              </p:ext>
            </p:extLst>
          </p:nvPr>
        </p:nvGraphicFramePr>
        <p:xfrm>
          <a:off x="430618" y="1085583"/>
          <a:ext cx="8282763" cy="4125319"/>
        </p:xfrm>
        <a:graphic>
          <a:graphicData uri="http://schemas.openxmlformats.org/drawingml/2006/table">
            <a:tbl>
              <a:tblPr firstRow="1" bandRow="1">
                <a:tableStyleId>{5C22544A-7EE6-4342-B048-85BDC9FD1C3A}</a:tableStyleId>
              </a:tblPr>
              <a:tblGrid>
                <a:gridCol w="940982">
                  <a:extLst>
                    <a:ext uri="{9D8B030D-6E8A-4147-A177-3AD203B41FA5}">
                      <a16:colId xmlns:a16="http://schemas.microsoft.com/office/drawing/2014/main" val="1802930318"/>
                    </a:ext>
                  </a:extLst>
                </a:gridCol>
                <a:gridCol w="563526">
                  <a:extLst>
                    <a:ext uri="{9D8B030D-6E8A-4147-A177-3AD203B41FA5}">
                      <a16:colId xmlns:a16="http://schemas.microsoft.com/office/drawing/2014/main" val="2506771284"/>
                    </a:ext>
                  </a:extLst>
                </a:gridCol>
                <a:gridCol w="6778255">
                  <a:extLst>
                    <a:ext uri="{9D8B030D-6E8A-4147-A177-3AD203B41FA5}">
                      <a16:colId xmlns:a16="http://schemas.microsoft.com/office/drawing/2014/main" val="1429901337"/>
                    </a:ext>
                  </a:extLst>
                </a:gridCol>
              </a:tblGrid>
              <a:tr h="328661">
                <a:tc>
                  <a:txBody>
                    <a:bodyPr/>
                    <a:lstStyle/>
                    <a:p>
                      <a:endParaRPr kumimoji="1" lang="ja-JP"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extLst>
                  <a:ext uri="{0D108BD9-81ED-4DB2-BD59-A6C34878D82A}">
                    <a16:rowId xmlns:a16="http://schemas.microsoft.com/office/drawing/2014/main" val="4281155741"/>
                  </a:ext>
                </a:extLst>
              </a:tr>
              <a:tr h="3668119">
                <a:tc>
                  <a:txBody>
                    <a:bodyPr/>
                    <a:lstStyle/>
                    <a:p>
                      <a:pPr algn="ctr"/>
                      <a:r>
                        <a:rPr kumimoji="1" lang="ja-JP" altLang="en-US" sz="2400" b="1" dirty="0">
                          <a:solidFill>
                            <a:schemeClr val="bg1"/>
                          </a:solidFill>
                        </a:rPr>
                        <a:t>体外で増やした免疫細胞や抗体を入れる</a:t>
                      </a:r>
                    </a:p>
                  </a:txBody>
                  <a:tcPr vert="eaVert">
                    <a:solidFill>
                      <a:srgbClr val="4472C4"/>
                    </a:solidFill>
                  </a:tcPr>
                </a:tc>
                <a:tc>
                  <a:txBody>
                    <a:bodyPr/>
                    <a:lstStyle/>
                    <a:p>
                      <a:pPr algn="ctr"/>
                      <a:r>
                        <a:rPr kumimoji="1" lang="zh-TW" altLang="en-US" sz="2400" b="1" dirty="0">
                          <a:latin typeface="游ゴシック" panose="020B0400000000000000" pitchFamily="50" charset="-128"/>
                          <a:ea typeface="游ゴシック" panose="020B0400000000000000" pitchFamily="50" charset="-128"/>
                        </a:rPr>
                        <a:t>抗体療法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chemeClr val="accent6">
                        <a:lumMod val="20000"/>
                        <a:lumOff val="80000"/>
                      </a:schemeClr>
                    </a:solidFill>
                  </a:tcPr>
                </a:tc>
                <a:tc>
                  <a:txBody>
                    <a:bodyPr/>
                    <a:lstStyle/>
                    <a:p>
                      <a:r>
                        <a:rPr kumimoji="1" lang="en-US" altLang="ja-JP" sz="2400" dirty="0"/>
                        <a:t>B</a:t>
                      </a:r>
                      <a:r>
                        <a:rPr kumimoji="1" lang="ja-JP" altLang="en-US" sz="2400" dirty="0"/>
                        <a:t>細胞が作る抗体を人工的に作製して体内に入れる。</a:t>
                      </a:r>
                      <a:endParaRPr kumimoji="1" lang="en-US" altLang="ja-JP" sz="2400" dirty="0"/>
                    </a:p>
                    <a:p>
                      <a:r>
                        <a:rPr kumimoji="1" lang="ja-JP" altLang="en-US" sz="2400" dirty="0"/>
                        <a:t>がんの薬物療法で使われる分子標的薬の一部は、抗体療法である。</a:t>
                      </a:r>
                      <a:endParaRPr kumimoji="1" lang="en-US" altLang="ja-JP" sz="2400" dirty="0"/>
                    </a:p>
                    <a:p>
                      <a:r>
                        <a:rPr kumimoji="1" lang="ja-JP" altLang="en-US" sz="2400" dirty="0"/>
                        <a:t>また、新しいタイプの抗体として、</a:t>
                      </a:r>
                      <a:r>
                        <a:rPr kumimoji="1" lang="en-US" altLang="ja-JP" sz="2400" dirty="0"/>
                        <a:t>1</a:t>
                      </a:r>
                      <a:r>
                        <a:rPr kumimoji="1" lang="ja-JP" altLang="en-US" sz="2400" dirty="0"/>
                        <a:t>つの分子ががん細胞と免疫細胞の両方に結合する二重特異性抗体（</a:t>
                      </a:r>
                      <a:r>
                        <a:rPr kumimoji="1" lang="en-US" altLang="ja-JP" sz="2400" dirty="0"/>
                        <a:t>bispecific</a:t>
                      </a:r>
                      <a:r>
                        <a:rPr kumimoji="1" lang="ja-JP" altLang="en-US" sz="2400" dirty="0"/>
                        <a:t>抗体）の開発も進んでいる</a:t>
                      </a:r>
                    </a:p>
                  </a:txBody>
                  <a:tcPr/>
                </a:tc>
                <a:extLst>
                  <a:ext uri="{0D108BD9-81ED-4DB2-BD59-A6C34878D82A}">
                    <a16:rowId xmlns:a16="http://schemas.microsoft.com/office/drawing/2014/main" val="2007766795"/>
                  </a:ext>
                </a:extLst>
              </a:tr>
            </a:tbl>
          </a:graphicData>
        </a:graphic>
      </p:graphicFrame>
    </p:spTree>
    <p:extLst>
      <p:ext uri="{BB962C8B-B14F-4D97-AF65-F5344CB8AC3E}">
        <p14:creationId xmlns:p14="http://schemas.microsoft.com/office/powerpoint/2010/main" val="10043434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5">
            <a:extLst>
              <a:ext uri="{FF2B5EF4-FFF2-40B4-BE49-F238E27FC236}">
                <a16:creationId xmlns:a16="http://schemas.microsoft.com/office/drawing/2014/main" id="{66DD5C60-BFCB-4A45-83F1-89B7EC010D3A}"/>
              </a:ext>
            </a:extLst>
          </p:cNvPr>
          <p:cNvGraphicFramePr>
            <a:graphicFrameLocks noGrp="1"/>
          </p:cNvGraphicFramePr>
          <p:nvPr/>
        </p:nvGraphicFramePr>
        <p:xfrm>
          <a:off x="430618" y="1085583"/>
          <a:ext cx="8282763" cy="4125319"/>
        </p:xfrm>
        <a:graphic>
          <a:graphicData uri="http://schemas.openxmlformats.org/drawingml/2006/table">
            <a:tbl>
              <a:tblPr firstRow="1" bandRow="1">
                <a:tableStyleId>{5C22544A-7EE6-4342-B048-85BDC9FD1C3A}</a:tableStyleId>
              </a:tblPr>
              <a:tblGrid>
                <a:gridCol w="940982">
                  <a:extLst>
                    <a:ext uri="{9D8B030D-6E8A-4147-A177-3AD203B41FA5}">
                      <a16:colId xmlns:a16="http://schemas.microsoft.com/office/drawing/2014/main" val="1802930318"/>
                    </a:ext>
                  </a:extLst>
                </a:gridCol>
                <a:gridCol w="563526">
                  <a:extLst>
                    <a:ext uri="{9D8B030D-6E8A-4147-A177-3AD203B41FA5}">
                      <a16:colId xmlns:a16="http://schemas.microsoft.com/office/drawing/2014/main" val="2506771284"/>
                    </a:ext>
                  </a:extLst>
                </a:gridCol>
                <a:gridCol w="6778255">
                  <a:extLst>
                    <a:ext uri="{9D8B030D-6E8A-4147-A177-3AD203B41FA5}">
                      <a16:colId xmlns:a16="http://schemas.microsoft.com/office/drawing/2014/main" val="1429901337"/>
                    </a:ext>
                  </a:extLst>
                </a:gridCol>
              </a:tblGrid>
              <a:tr h="328661">
                <a:tc>
                  <a:txBody>
                    <a:bodyPr/>
                    <a:lstStyle/>
                    <a:p>
                      <a:endParaRPr kumimoji="1" lang="ja-JP"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がんに対する免疫を増強する物質や細胞を投与する</a:t>
                      </a:r>
                    </a:p>
                  </a:txBody>
                  <a:tcPr/>
                </a:tc>
                <a:tc hMerge="1">
                  <a:txBody>
                    <a:bodyPr/>
                    <a:lstStyle/>
                    <a:p>
                      <a:endParaRPr kumimoji="1" lang="ja-JP" altLang="en-US"/>
                    </a:p>
                  </a:txBody>
                  <a:tcPr/>
                </a:tc>
                <a:extLst>
                  <a:ext uri="{0D108BD9-81ED-4DB2-BD59-A6C34878D82A}">
                    <a16:rowId xmlns:a16="http://schemas.microsoft.com/office/drawing/2014/main" val="4281155741"/>
                  </a:ext>
                </a:extLst>
              </a:tr>
              <a:tr h="3668119">
                <a:tc>
                  <a:txBody>
                    <a:bodyPr/>
                    <a:lstStyle/>
                    <a:p>
                      <a:pPr algn="ctr"/>
                      <a:r>
                        <a:rPr kumimoji="1" lang="ja-JP" altLang="en-US" sz="2400" b="1" dirty="0">
                          <a:solidFill>
                            <a:schemeClr val="bg1"/>
                          </a:solidFill>
                        </a:rPr>
                        <a:t>体外で増やした免疫細胞や抗体を入れる</a:t>
                      </a:r>
                    </a:p>
                  </a:txBody>
                  <a:tcPr vert="eaVert">
                    <a:solidFill>
                      <a:srgbClr val="4472C4"/>
                    </a:solidFill>
                  </a:tcPr>
                </a:tc>
                <a:tc>
                  <a:txBody>
                    <a:bodyPr/>
                    <a:lstStyle/>
                    <a:p>
                      <a:pPr algn="ctr"/>
                      <a:r>
                        <a:rPr kumimoji="1" lang="zh-TW" altLang="en-US" sz="2400" b="1" dirty="0">
                          <a:latin typeface="游ゴシック" panose="020B0400000000000000" pitchFamily="50" charset="-128"/>
                          <a:ea typeface="游ゴシック" panose="020B0400000000000000" pitchFamily="50" charset="-128"/>
                        </a:rPr>
                        <a:t>抗体療法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chemeClr val="accent6">
                        <a:lumMod val="20000"/>
                        <a:lumOff val="80000"/>
                      </a:schemeClr>
                    </a:solidFill>
                  </a:tcPr>
                </a:tc>
                <a:tc>
                  <a:txBody>
                    <a:bodyPr/>
                    <a:lstStyle/>
                    <a:p>
                      <a:r>
                        <a:rPr kumimoji="1" lang="en-US" altLang="ja-JP" sz="2400" dirty="0"/>
                        <a:t>B</a:t>
                      </a:r>
                      <a:r>
                        <a:rPr kumimoji="1" lang="ja-JP" altLang="en-US" sz="2400" dirty="0"/>
                        <a:t>細胞が作る抗体を人工的に作製して体内に入れる。</a:t>
                      </a:r>
                      <a:endParaRPr kumimoji="1" lang="en-US" altLang="ja-JP" sz="2400" dirty="0"/>
                    </a:p>
                    <a:p>
                      <a:r>
                        <a:rPr kumimoji="1" lang="ja-JP" altLang="en-US" sz="2400" dirty="0"/>
                        <a:t>がんの薬物療法で使われる分子標的薬の一部は、抗体療法である。</a:t>
                      </a:r>
                      <a:endParaRPr kumimoji="1" lang="en-US" altLang="ja-JP" sz="2400" dirty="0"/>
                    </a:p>
                    <a:p>
                      <a:r>
                        <a:rPr kumimoji="1" lang="ja-JP" altLang="en-US" sz="2400" dirty="0"/>
                        <a:t>また、新しいタイプの抗体として、</a:t>
                      </a:r>
                      <a:r>
                        <a:rPr kumimoji="1" lang="en-US" altLang="ja-JP" sz="2400" dirty="0"/>
                        <a:t>1</a:t>
                      </a:r>
                      <a:r>
                        <a:rPr kumimoji="1" lang="ja-JP" altLang="en-US" sz="2400" dirty="0"/>
                        <a:t>つの分子ががん細胞と免疫細胞の両方に結合する二重特異性抗体（</a:t>
                      </a:r>
                      <a:r>
                        <a:rPr kumimoji="1" lang="en-US" altLang="ja-JP" sz="2400" dirty="0"/>
                        <a:t>bispecific</a:t>
                      </a:r>
                      <a:r>
                        <a:rPr kumimoji="1" lang="ja-JP" altLang="en-US" sz="2400" dirty="0"/>
                        <a:t>抗体）の開発も進んでいる</a:t>
                      </a:r>
                    </a:p>
                  </a:txBody>
                  <a:tcPr/>
                </a:tc>
                <a:extLst>
                  <a:ext uri="{0D108BD9-81ED-4DB2-BD59-A6C34878D82A}">
                    <a16:rowId xmlns:a16="http://schemas.microsoft.com/office/drawing/2014/main" val="2007766795"/>
                  </a:ext>
                </a:extLst>
              </a:tr>
            </a:tbl>
          </a:graphicData>
        </a:graphic>
      </p:graphicFrame>
      <p:sp>
        <p:nvSpPr>
          <p:cNvPr id="4" name="思考の吹き出し: 雲形 3">
            <a:extLst>
              <a:ext uri="{FF2B5EF4-FFF2-40B4-BE49-F238E27FC236}">
                <a16:creationId xmlns:a16="http://schemas.microsoft.com/office/drawing/2014/main" id="{11438CDF-6F7D-4F56-BF64-33F65EB6171B}"/>
              </a:ext>
            </a:extLst>
          </p:cNvPr>
          <p:cNvSpPr/>
          <p:nvPr/>
        </p:nvSpPr>
        <p:spPr>
          <a:xfrm>
            <a:off x="2275369" y="1289786"/>
            <a:ext cx="6539022" cy="5376830"/>
          </a:xfrm>
          <a:prstGeom prst="cloudCallout">
            <a:avLst>
              <a:gd name="adj1" fmla="val -57497"/>
              <a:gd name="adj2" fmla="val -289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乳がんや胃がんに使われるトラスツズマブや、悪性リンパ腫のリツキシマブ</a:t>
            </a:r>
          </a:p>
          <a:p>
            <a:r>
              <a:rPr lang="ja-JP" altLang="en-US" sz="2400" dirty="0">
                <a:solidFill>
                  <a:schemeClr val="tx1"/>
                </a:solidFill>
              </a:rPr>
              <a:t>大腸がんなどのベバシズマブ、成人</a:t>
            </a:r>
            <a:r>
              <a:rPr lang="en-US" altLang="ja-JP" sz="2400" dirty="0">
                <a:solidFill>
                  <a:schemeClr val="tx1"/>
                </a:solidFill>
              </a:rPr>
              <a:t>T</a:t>
            </a:r>
            <a:r>
              <a:rPr lang="ja-JP" altLang="en-US" sz="2400" dirty="0">
                <a:solidFill>
                  <a:schemeClr val="tx1"/>
                </a:solidFill>
              </a:rPr>
              <a:t>細胞白血病リンパ腫などに使われるモガムリズマブ再発・難治性の</a:t>
            </a:r>
            <a:r>
              <a:rPr lang="en-US" altLang="ja-JP" sz="2400" dirty="0">
                <a:solidFill>
                  <a:schemeClr val="tx1"/>
                </a:solidFill>
              </a:rPr>
              <a:t>B</a:t>
            </a:r>
            <a:r>
              <a:rPr lang="ja-JP" altLang="en-US" sz="2400" dirty="0">
                <a:solidFill>
                  <a:schemeClr val="tx1"/>
                </a:solidFill>
              </a:rPr>
              <a:t>細胞性急性リンパ性白血病に使われるブリナツモマブといった分子標的薬が挙げられる</a:t>
            </a:r>
            <a:endParaRPr kumimoji="1" lang="ja-JP" altLang="en-US" sz="2400" dirty="0">
              <a:solidFill>
                <a:schemeClr val="tx1"/>
              </a:solidFill>
            </a:endParaRPr>
          </a:p>
        </p:txBody>
      </p:sp>
    </p:spTree>
    <p:extLst>
      <p:ext uri="{BB962C8B-B14F-4D97-AF65-F5344CB8AC3E}">
        <p14:creationId xmlns:p14="http://schemas.microsoft.com/office/powerpoint/2010/main" val="220800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9EC963-91EF-43C6-BFD3-65DD6CF5C108}"/>
              </a:ext>
            </a:extLst>
          </p:cNvPr>
          <p:cNvSpPr txBox="1"/>
          <p:nvPr/>
        </p:nvSpPr>
        <p:spPr>
          <a:xfrm>
            <a:off x="376237" y="3164610"/>
            <a:ext cx="8391525" cy="2239267"/>
          </a:xfrm>
          <a:prstGeom prst="rect">
            <a:avLst/>
          </a:prstGeom>
          <a:noFill/>
        </p:spPr>
        <p:txBody>
          <a:bodyPr wrap="square" rtlCol="0">
            <a:spAutoFit/>
          </a:bodyPr>
          <a:lstStyle/>
          <a:p>
            <a:pPr marL="457200" indent="-457200">
              <a:lnSpc>
                <a:spcPct val="150000"/>
              </a:lnSpc>
              <a:buClr>
                <a:schemeClr val="accent2"/>
              </a:buClr>
              <a:buFont typeface="Wingdings" panose="05000000000000000000" pitchFamily="2" charset="2"/>
              <a:buChar char="l"/>
            </a:pPr>
            <a:r>
              <a:rPr kumimoji="1" lang="ja-JP" altLang="en-US" sz="3200" dirty="0">
                <a:latin typeface="+mn-ea"/>
              </a:rPr>
              <a:t>病気を引き起こす細菌やウイルス、がん細　　　胞などの異物から体を守る仕組みの総称</a:t>
            </a:r>
            <a:endParaRPr kumimoji="1" lang="en-US" altLang="ja-JP" sz="3200" dirty="0">
              <a:latin typeface="+mn-ea"/>
            </a:endParaRPr>
          </a:p>
          <a:p>
            <a:pPr marL="457200" indent="-457200">
              <a:lnSpc>
                <a:spcPct val="150000"/>
              </a:lnSpc>
              <a:buClr>
                <a:schemeClr val="accent2"/>
              </a:buClr>
              <a:buFont typeface="Wingdings" panose="05000000000000000000" pitchFamily="2" charset="2"/>
              <a:buChar char="l"/>
            </a:pPr>
            <a:r>
              <a:rPr kumimoji="1" lang="ja-JP" altLang="en-US" sz="3200" dirty="0">
                <a:latin typeface="+mn-ea"/>
              </a:rPr>
              <a:t>免疫で活躍するのは白血球</a:t>
            </a:r>
          </a:p>
        </p:txBody>
      </p:sp>
      <p:sp>
        <p:nvSpPr>
          <p:cNvPr id="15" name="テキスト ボックス 14">
            <a:extLst>
              <a:ext uri="{FF2B5EF4-FFF2-40B4-BE49-F238E27FC236}">
                <a16:creationId xmlns:a16="http://schemas.microsoft.com/office/drawing/2014/main" id="{E3FA3FF8-CCAD-4F5E-82FD-56FC2B98E30A}"/>
              </a:ext>
            </a:extLst>
          </p:cNvPr>
          <p:cNvSpPr txBox="1"/>
          <p:nvPr/>
        </p:nvSpPr>
        <p:spPr>
          <a:xfrm>
            <a:off x="3264190" y="1016457"/>
            <a:ext cx="2307274" cy="707886"/>
          </a:xfrm>
          <a:prstGeom prst="rect">
            <a:avLst/>
          </a:prstGeom>
          <a:noFill/>
        </p:spPr>
        <p:txBody>
          <a:bodyPr wrap="square" rtlCol="0">
            <a:spAutoFit/>
          </a:bodyPr>
          <a:lstStyle/>
          <a:p>
            <a:r>
              <a:rPr kumimoji="1" lang="ja-JP" altLang="en-US" sz="4000" dirty="0">
                <a:latin typeface="+mn-ea"/>
              </a:rPr>
              <a:t>免疫とは</a:t>
            </a:r>
          </a:p>
        </p:txBody>
      </p:sp>
      <p:sp>
        <p:nvSpPr>
          <p:cNvPr id="17" name="矢印: 下 16">
            <a:extLst>
              <a:ext uri="{FF2B5EF4-FFF2-40B4-BE49-F238E27FC236}">
                <a16:creationId xmlns:a16="http://schemas.microsoft.com/office/drawing/2014/main" id="{B6B43BC8-7473-4DCB-8989-3F3A84738037}"/>
              </a:ext>
            </a:extLst>
          </p:cNvPr>
          <p:cNvSpPr/>
          <p:nvPr/>
        </p:nvSpPr>
        <p:spPr>
          <a:xfrm>
            <a:off x="4051004" y="2136132"/>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834915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CB5936-BB3C-4BAD-B6DE-EA7D8A925F28}"/>
              </a:ext>
            </a:extLst>
          </p:cNvPr>
          <p:cNvSpPr>
            <a:spLocks noGrp="1"/>
          </p:cNvSpPr>
          <p:nvPr>
            <p:ph type="title"/>
          </p:nvPr>
        </p:nvSpPr>
        <p:spPr>
          <a:xfrm>
            <a:off x="2335630" y="894516"/>
            <a:ext cx="4472739" cy="761030"/>
          </a:xfrm>
        </p:spPr>
        <p:txBody>
          <a:bodyPr>
            <a:normAutofit/>
          </a:bodyPr>
          <a:lstStyle/>
          <a:p>
            <a:r>
              <a:rPr lang="ja-JP" altLang="en-US" sz="3200" dirty="0">
                <a:latin typeface="+mn-ea"/>
                <a:ea typeface="+mn-ea"/>
              </a:rPr>
              <a:t>がんの免疫療法の</a:t>
            </a:r>
            <a:r>
              <a:rPr lang="ja-JP" altLang="en-US" sz="3200" dirty="0">
                <a:latin typeface="+mn-ea"/>
              </a:rPr>
              <a:t>種類</a:t>
            </a:r>
            <a:endParaRPr kumimoji="1" lang="ja-JP" altLang="en-US" sz="3200" dirty="0">
              <a:latin typeface="+mn-ea"/>
              <a:ea typeface="+mn-ea"/>
            </a:endParaRPr>
          </a:p>
        </p:txBody>
      </p:sp>
      <p:sp>
        <p:nvSpPr>
          <p:cNvPr id="4" name="正方形/長方形 3">
            <a:extLst>
              <a:ext uri="{FF2B5EF4-FFF2-40B4-BE49-F238E27FC236}">
                <a16:creationId xmlns:a16="http://schemas.microsoft.com/office/drawing/2014/main" id="{F7D007A7-E11A-42D5-91D9-8915CE04DDDF}"/>
              </a:ext>
            </a:extLst>
          </p:cNvPr>
          <p:cNvSpPr/>
          <p:nvPr/>
        </p:nvSpPr>
        <p:spPr>
          <a:xfrm>
            <a:off x="1354756" y="2120834"/>
            <a:ext cx="6434488" cy="2976264"/>
          </a:xfrm>
          <a:prstGeom prst="rect">
            <a:avLst/>
          </a:prstGeom>
        </p:spPr>
        <p:txBody>
          <a:bodyPr wrap="square">
            <a:spAutoFit/>
          </a:bodyPr>
          <a:lstStyle/>
          <a:p>
            <a:pPr marL="457200" indent="-457200">
              <a:lnSpc>
                <a:spcPct val="150000"/>
              </a:lnSpc>
              <a:buClr>
                <a:schemeClr val="bg2"/>
              </a:buClr>
              <a:buFont typeface="Arial" panose="020B0604020202020204" pitchFamily="34" charset="0"/>
              <a:buChar char="•"/>
            </a:pPr>
            <a:r>
              <a:rPr lang="ja-JP" altLang="en-US" sz="3200" dirty="0">
                <a:solidFill>
                  <a:schemeClr val="bg2"/>
                </a:solidFill>
              </a:rPr>
              <a:t>能動免疫療法</a:t>
            </a:r>
          </a:p>
          <a:p>
            <a:pPr marL="457200" indent="-457200">
              <a:lnSpc>
                <a:spcPct val="150000"/>
              </a:lnSpc>
              <a:buClr>
                <a:schemeClr val="bg2"/>
              </a:buClr>
              <a:buFont typeface="Arial" panose="020B0604020202020204" pitchFamily="34" charset="0"/>
              <a:buChar char="•"/>
            </a:pPr>
            <a:r>
              <a:rPr lang="ja-JP" altLang="en-US" sz="3200" dirty="0">
                <a:solidFill>
                  <a:schemeClr val="bg2"/>
                </a:solidFill>
              </a:rPr>
              <a:t>養子免疫療法</a:t>
            </a:r>
          </a:p>
          <a:p>
            <a:pPr marL="457200" indent="-457200">
              <a:lnSpc>
                <a:spcPct val="150000"/>
              </a:lnSpc>
              <a:buClr>
                <a:schemeClr val="bg2"/>
              </a:buClr>
              <a:buFont typeface="Arial" panose="020B0604020202020204" pitchFamily="34" charset="0"/>
              <a:buChar char="•"/>
            </a:pPr>
            <a:r>
              <a:rPr lang="ja-JP" altLang="en-US" sz="3200" dirty="0">
                <a:solidFill>
                  <a:schemeClr val="bg2"/>
                </a:solidFill>
              </a:rPr>
              <a:t>抗体療法</a:t>
            </a:r>
            <a:endParaRPr lang="en-US" altLang="ja-JP" sz="3200" dirty="0">
              <a:solidFill>
                <a:schemeClr val="bg2"/>
              </a:solidFill>
            </a:endParaRPr>
          </a:p>
          <a:p>
            <a:pPr marL="457200" indent="-457200">
              <a:lnSpc>
                <a:spcPct val="150000"/>
              </a:lnSpc>
              <a:buClr>
                <a:schemeClr val="tx1"/>
              </a:buClr>
              <a:buFont typeface="Arial" panose="020B0604020202020204" pitchFamily="34" charset="0"/>
              <a:buChar char="•"/>
            </a:pPr>
            <a:r>
              <a:rPr lang="ja-JP" altLang="en-US" sz="3200" dirty="0"/>
              <a:t>免疫チェックポイント阻害療法</a:t>
            </a:r>
          </a:p>
        </p:txBody>
      </p:sp>
    </p:spTree>
    <p:extLst>
      <p:ext uri="{BB962C8B-B14F-4D97-AF65-F5344CB8AC3E}">
        <p14:creationId xmlns:p14="http://schemas.microsoft.com/office/powerpoint/2010/main" val="19136084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5">
            <a:extLst>
              <a:ext uri="{FF2B5EF4-FFF2-40B4-BE49-F238E27FC236}">
                <a16:creationId xmlns:a16="http://schemas.microsoft.com/office/drawing/2014/main" id="{B1B17AA4-2D69-4600-8596-8A5C48AD8F77}"/>
              </a:ext>
            </a:extLst>
          </p:cNvPr>
          <p:cNvGraphicFramePr>
            <a:graphicFrameLocks noGrp="1"/>
          </p:cNvGraphicFramePr>
          <p:nvPr>
            <p:extLst>
              <p:ext uri="{D42A27DB-BD31-4B8C-83A1-F6EECF244321}">
                <p14:modId xmlns:p14="http://schemas.microsoft.com/office/powerpoint/2010/main" val="3946966622"/>
              </p:ext>
            </p:extLst>
          </p:nvPr>
        </p:nvGraphicFramePr>
        <p:xfrm>
          <a:off x="430618" y="1085583"/>
          <a:ext cx="8282763" cy="4028677"/>
        </p:xfrm>
        <a:graphic>
          <a:graphicData uri="http://schemas.openxmlformats.org/drawingml/2006/table">
            <a:tbl>
              <a:tblPr firstRow="1" bandRow="1">
                <a:tableStyleId>{5C22544A-7EE6-4342-B048-85BDC9FD1C3A}</a:tableStyleId>
              </a:tblPr>
              <a:tblGrid>
                <a:gridCol w="515680">
                  <a:extLst>
                    <a:ext uri="{9D8B030D-6E8A-4147-A177-3AD203B41FA5}">
                      <a16:colId xmlns:a16="http://schemas.microsoft.com/office/drawing/2014/main" val="1802930318"/>
                    </a:ext>
                  </a:extLst>
                </a:gridCol>
                <a:gridCol w="914400">
                  <a:extLst>
                    <a:ext uri="{9D8B030D-6E8A-4147-A177-3AD203B41FA5}">
                      <a16:colId xmlns:a16="http://schemas.microsoft.com/office/drawing/2014/main" val="2506771284"/>
                    </a:ext>
                  </a:extLst>
                </a:gridCol>
                <a:gridCol w="6852683">
                  <a:extLst>
                    <a:ext uri="{9D8B030D-6E8A-4147-A177-3AD203B41FA5}">
                      <a16:colId xmlns:a16="http://schemas.microsoft.com/office/drawing/2014/main" val="1429901337"/>
                    </a:ext>
                  </a:extLst>
                </a:gridCol>
              </a:tblGrid>
              <a:tr h="724905">
                <a:tc>
                  <a:txBody>
                    <a:bodyPr/>
                    <a:lstStyle/>
                    <a:p>
                      <a:endParaRPr kumimoji="1" lang="ja-JP"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n-ea"/>
                          <a:ea typeface="+mn-ea"/>
                        </a:rPr>
                        <a:t>がんによる免疫の抑制を解除する</a:t>
                      </a:r>
                    </a:p>
                  </a:txBody>
                  <a:tcPr/>
                </a:tc>
                <a:tc hMerge="1">
                  <a:txBody>
                    <a:bodyPr/>
                    <a:lstStyle/>
                    <a:p>
                      <a:endParaRPr kumimoji="1" lang="ja-JP" altLang="en-US"/>
                    </a:p>
                  </a:txBody>
                  <a:tcPr/>
                </a:tc>
                <a:extLst>
                  <a:ext uri="{0D108BD9-81ED-4DB2-BD59-A6C34878D82A}">
                    <a16:rowId xmlns:a16="http://schemas.microsoft.com/office/drawing/2014/main" val="4281155741"/>
                  </a:ext>
                </a:extLst>
              </a:tr>
              <a:tr h="3303772">
                <a:tc>
                  <a:txBody>
                    <a:bodyPr/>
                    <a:lstStyle/>
                    <a:p>
                      <a:pPr algn="ctr"/>
                      <a:r>
                        <a:rPr kumimoji="1" lang="ja-JP" altLang="en-US" sz="2400" b="1" dirty="0">
                          <a:solidFill>
                            <a:schemeClr val="bg1"/>
                          </a:solidFill>
                        </a:rPr>
                        <a:t>体内で免疫を増強する</a:t>
                      </a:r>
                    </a:p>
                  </a:txBody>
                  <a:tcPr vert="eaVert">
                    <a:solidFill>
                      <a:srgbClr val="4472C4"/>
                    </a:solidFill>
                  </a:tcPr>
                </a:tc>
                <a:tc>
                  <a:txBody>
                    <a:bodyPr/>
                    <a:lstStyle/>
                    <a:p>
                      <a:pPr algn="ctr"/>
                      <a:r>
                        <a:rPr kumimoji="1" lang="ja-JP" altLang="en-US" sz="2400" b="1" dirty="0">
                          <a:latin typeface="游ゴシック" panose="020B0400000000000000" pitchFamily="50" charset="-128"/>
                          <a:ea typeface="+mn-ea"/>
                        </a:rPr>
                        <a:t>免疫チェックポイント阻害療法</a:t>
                      </a:r>
                      <a:endParaRPr kumimoji="1" lang="ja-JP" altLang="en-US" sz="2400" b="1" dirty="0">
                        <a:latin typeface="游ゴシック" panose="020B0400000000000000" pitchFamily="50" charset="-128"/>
                        <a:ea typeface="游ゴシック" panose="020B0400000000000000" pitchFamily="50" charset="-128"/>
                      </a:endParaRPr>
                    </a:p>
                  </a:txBody>
                  <a:tcPr vert="eaVert">
                    <a:solidFill>
                      <a:schemeClr val="accent2">
                        <a:lumMod val="20000"/>
                        <a:lumOff val="80000"/>
                      </a:schemeClr>
                    </a:solidFill>
                  </a:tcPr>
                </a:tc>
                <a:tc>
                  <a:txBody>
                    <a:bodyPr/>
                    <a:lstStyle/>
                    <a:p>
                      <a:r>
                        <a:rPr kumimoji="1" lang="ja-JP" altLang="en-US" sz="2400" dirty="0"/>
                        <a:t>がん細胞が免疫に対抗して発現するタンパク質などの免疫をストップさせる物質と免疫細胞とが結合しないようにする薬を使う</a:t>
                      </a:r>
                    </a:p>
                  </a:txBody>
                  <a:tcPr/>
                </a:tc>
                <a:extLst>
                  <a:ext uri="{0D108BD9-81ED-4DB2-BD59-A6C34878D82A}">
                    <a16:rowId xmlns:a16="http://schemas.microsoft.com/office/drawing/2014/main" val="2007766795"/>
                  </a:ext>
                </a:extLst>
              </a:tr>
            </a:tbl>
          </a:graphicData>
        </a:graphic>
      </p:graphicFrame>
    </p:spTree>
    <p:extLst>
      <p:ext uri="{BB962C8B-B14F-4D97-AF65-F5344CB8AC3E}">
        <p14:creationId xmlns:p14="http://schemas.microsoft.com/office/powerpoint/2010/main" val="693945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ACF99-56F6-4789-AE3F-3B6A08F940F5}"/>
              </a:ext>
            </a:extLst>
          </p:cNvPr>
          <p:cNvSpPr>
            <a:spLocks noGrp="1"/>
          </p:cNvSpPr>
          <p:nvPr>
            <p:ph type="title"/>
          </p:nvPr>
        </p:nvSpPr>
        <p:spPr>
          <a:xfrm>
            <a:off x="628650" y="245857"/>
            <a:ext cx="7886700" cy="1233085"/>
          </a:xfrm>
        </p:spPr>
        <p:txBody>
          <a:bodyPr>
            <a:normAutofit/>
          </a:bodyPr>
          <a:lstStyle/>
          <a:p>
            <a:pPr algn="ctr"/>
            <a:r>
              <a:rPr kumimoji="1" lang="ja-JP" altLang="en-US" sz="3200" b="1" dirty="0">
                <a:latin typeface="+mn-ea"/>
                <a:ea typeface="+mn-ea"/>
              </a:rPr>
              <a:t>もっと知ってほしいがん免疫療法のこと</a:t>
            </a:r>
          </a:p>
        </p:txBody>
      </p:sp>
      <p:sp>
        <p:nvSpPr>
          <p:cNvPr id="4" name="テキスト ボックス 3">
            <a:extLst>
              <a:ext uri="{FF2B5EF4-FFF2-40B4-BE49-F238E27FC236}">
                <a16:creationId xmlns:a16="http://schemas.microsoft.com/office/drawing/2014/main" id="{5AC4113E-5310-4423-8C22-B6E3ED50C1AE}"/>
              </a:ext>
            </a:extLst>
          </p:cNvPr>
          <p:cNvSpPr txBox="1"/>
          <p:nvPr/>
        </p:nvSpPr>
        <p:spPr>
          <a:xfrm>
            <a:off x="791154" y="1630018"/>
            <a:ext cx="7561691" cy="4455259"/>
          </a:xfrm>
          <a:prstGeom prst="rect">
            <a:avLst/>
          </a:prstGeom>
          <a:noFill/>
        </p:spPr>
        <p:txBody>
          <a:bodyPr wrap="square" rtlCol="0">
            <a:spAutoFit/>
          </a:bodyPr>
          <a:lstStyle/>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がんを排除する免疫の仕組み</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がんの免疫療法の種類と効果</a:t>
            </a:r>
          </a:p>
          <a:p>
            <a:pPr marL="285750" indent="-285750">
              <a:lnSpc>
                <a:spcPct val="150000"/>
              </a:lnSpc>
              <a:buClr>
                <a:schemeClr val="accent2"/>
              </a:buClr>
              <a:buFont typeface="Wingdings" panose="05000000000000000000" pitchFamily="2" charset="2"/>
              <a:buChar char="l"/>
            </a:pPr>
            <a:r>
              <a:rPr kumimoji="1" lang="ja-JP" altLang="en-US" sz="3200" dirty="0">
                <a:latin typeface="+mn-ea"/>
              </a:rPr>
              <a:t>免疫チェックポイント阻害療法が効くメカニズムと薬の種類</a:t>
            </a: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免疫チェックポイント阻害薬の副作用</a:t>
            </a:r>
            <a:endParaRPr kumimoji="1" lang="en-US" altLang="ja-JP" sz="3200" dirty="0">
              <a:solidFill>
                <a:schemeClr val="bg2"/>
              </a:solidFill>
              <a:latin typeface="+mn-ea"/>
            </a:endParaRPr>
          </a:p>
          <a:p>
            <a:pPr marL="285750" indent="-285750">
              <a:lnSpc>
                <a:spcPct val="150000"/>
              </a:lnSpc>
              <a:buClr>
                <a:schemeClr val="accent2">
                  <a:lumMod val="20000"/>
                  <a:lumOff val="80000"/>
                </a:schemeClr>
              </a:buClr>
              <a:buFont typeface="Wingdings" panose="05000000000000000000" pitchFamily="2" charset="2"/>
              <a:buChar char="l"/>
            </a:pPr>
            <a:r>
              <a:rPr kumimoji="1" lang="ja-JP" altLang="en-US" sz="3200" dirty="0">
                <a:solidFill>
                  <a:schemeClr val="bg2"/>
                </a:solidFill>
                <a:latin typeface="+mn-ea"/>
              </a:rPr>
              <a:t>患者とともに確認しておきたいこと</a:t>
            </a:r>
          </a:p>
        </p:txBody>
      </p:sp>
    </p:spTree>
    <p:extLst>
      <p:ext uri="{BB962C8B-B14F-4D97-AF65-F5344CB8AC3E}">
        <p14:creationId xmlns:p14="http://schemas.microsoft.com/office/powerpoint/2010/main" val="11467064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939A515-31DE-42C4-B353-FF89360731F0}"/>
              </a:ext>
            </a:extLst>
          </p:cNvPr>
          <p:cNvSpPr txBox="1"/>
          <p:nvPr/>
        </p:nvSpPr>
        <p:spPr>
          <a:xfrm>
            <a:off x="563077" y="1376413"/>
            <a:ext cx="8017845" cy="3418756"/>
          </a:xfrm>
          <a:prstGeom prst="rect">
            <a:avLst/>
          </a:prstGeom>
          <a:noFill/>
        </p:spPr>
        <p:txBody>
          <a:bodyPr wrap="square" rtlCol="0">
            <a:spAutoFit/>
          </a:bodyPr>
          <a:lstStyle/>
          <a:p>
            <a:pPr marL="457200" indent="-457200">
              <a:lnSpc>
                <a:spcPct val="200000"/>
              </a:lnSpc>
              <a:buClr>
                <a:schemeClr val="accent4"/>
              </a:buClr>
              <a:buFont typeface="Arial" panose="020B0604020202020204" pitchFamily="34" charset="0"/>
              <a:buChar char="•"/>
            </a:pPr>
            <a:r>
              <a:rPr kumimoji="1" lang="ja-JP" altLang="en-US" sz="2800" dirty="0"/>
              <a:t>国内で販売中の免疫チェックポイント阻害薬</a:t>
            </a:r>
          </a:p>
          <a:p>
            <a:pPr marL="457200" indent="-457200">
              <a:lnSpc>
                <a:spcPct val="200000"/>
              </a:lnSpc>
              <a:buClr>
                <a:schemeClr val="accent4"/>
              </a:buClr>
              <a:buFont typeface="Arial" panose="020B0604020202020204" pitchFamily="34" charset="0"/>
              <a:buChar char="•"/>
            </a:pPr>
            <a:r>
              <a:rPr kumimoji="1" lang="ja-JP" altLang="en-US" sz="2800" dirty="0"/>
              <a:t>がん細胞が</a:t>
            </a:r>
            <a:r>
              <a:rPr kumimoji="1" lang="en-US" altLang="ja-JP" sz="2800" dirty="0"/>
              <a:t>T</a:t>
            </a:r>
            <a:r>
              <a:rPr kumimoji="1" lang="ja-JP" altLang="en-US" sz="2800" dirty="0"/>
              <a:t>細胞の働きを止める仕組みと免疫チェックポイント阻害薬の働き</a:t>
            </a:r>
            <a:endParaRPr kumimoji="1" lang="en-US" altLang="ja-JP" sz="2800" dirty="0"/>
          </a:p>
          <a:p>
            <a:pPr marL="457200" indent="-457200">
              <a:lnSpc>
                <a:spcPct val="200000"/>
              </a:lnSpc>
              <a:buClr>
                <a:schemeClr val="accent4"/>
              </a:buClr>
              <a:buFont typeface="Arial" panose="020B0604020202020204" pitchFamily="34" charset="0"/>
              <a:buChar char="•"/>
            </a:pPr>
            <a:r>
              <a:rPr kumimoji="1" lang="ja-JP" altLang="en-US" sz="2800" dirty="0"/>
              <a:t>免疫チェックポイント阻害薬使用前の検査</a:t>
            </a:r>
          </a:p>
        </p:txBody>
      </p:sp>
    </p:spTree>
    <p:extLst>
      <p:ext uri="{BB962C8B-B14F-4D97-AF65-F5344CB8AC3E}">
        <p14:creationId xmlns:p14="http://schemas.microsoft.com/office/powerpoint/2010/main" val="607726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436E351-2BA4-4D7B-9431-A3B7A2A201EF}"/>
              </a:ext>
            </a:extLst>
          </p:cNvPr>
          <p:cNvSpPr txBox="1"/>
          <p:nvPr/>
        </p:nvSpPr>
        <p:spPr>
          <a:xfrm>
            <a:off x="563077" y="1376413"/>
            <a:ext cx="8017845" cy="3418756"/>
          </a:xfrm>
          <a:prstGeom prst="rect">
            <a:avLst/>
          </a:prstGeom>
          <a:noFill/>
        </p:spPr>
        <p:txBody>
          <a:bodyPr wrap="square" rtlCol="0">
            <a:spAutoFit/>
          </a:bodyPr>
          <a:lstStyle/>
          <a:p>
            <a:pPr marL="457200" indent="-457200">
              <a:lnSpc>
                <a:spcPct val="200000"/>
              </a:lnSpc>
              <a:buClr>
                <a:schemeClr val="accent4"/>
              </a:buClr>
              <a:buFont typeface="Arial" panose="020B0604020202020204" pitchFamily="34" charset="0"/>
              <a:buChar char="•"/>
            </a:pPr>
            <a:r>
              <a:rPr kumimoji="1" lang="ja-JP" altLang="en-US" sz="2800" dirty="0"/>
              <a:t>国内で販売中の免疫チェックポイント阻害薬</a:t>
            </a:r>
          </a:p>
          <a:p>
            <a:pPr marL="457200" indent="-457200">
              <a:lnSpc>
                <a:spcPct val="20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がん細胞が</a:t>
            </a:r>
            <a:r>
              <a:rPr kumimoji="1" lang="en-US" altLang="ja-JP" sz="2800" dirty="0">
                <a:solidFill>
                  <a:schemeClr val="bg2"/>
                </a:solidFill>
              </a:rPr>
              <a:t>T</a:t>
            </a:r>
            <a:r>
              <a:rPr kumimoji="1" lang="ja-JP" altLang="en-US" sz="2800" dirty="0">
                <a:solidFill>
                  <a:schemeClr val="bg2"/>
                </a:solidFill>
              </a:rPr>
              <a:t>細胞の働きを止める仕組みと免疫チェックポイント阻害薬の働き</a:t>
            </a:r>
            <a:endParaRPr kumimoji="1" lang="en-US" altLang="ja-JP" sz="2800" dirty="0">
              <a:solidFill>
                <a:schemeClr val="bg2"/>
              </a:solidFill>
            </a:endParaRPr>
          </a:p>
          <a:p>
            <a:pPr marL="457200" indent="-457200">
              <a:lnSpc>
                <a:spcPct val="20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免疫チェックポイント阻害薬使用前の検査</a:t>
            </a:r>
          </a:p>
        </p:txBody>
      </p:sp>
    </p:spTree>
    <p:extLst>
      <p:ext uri="{BB962C8B-B14F-4D97-AF65-F5344CB8AC3E}">
        <p14:creationId xmlns:p14="http://schemas.microsoft.com/office/powerpoint/2010/main" val="2520606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5EB842-EC06-4AA4-94AE-E90587AF7C1E}"/>
              </a:ext>
            </a:extLst>
          </p:cNvPr>
          <p:cNvSpPr txBox="1"/>
          <p:nvPr/>
        </p:nvSpPr>
        <p:spPr>
          <a:xfrm>
            <a:off x="925033" y="1010093"/>
            <a:ext cx="7421525" cy="954107"/>
          </a:xfrm>
          <a:prstGeom prst="rect">
            <a:avLst/>
          </a:prstGeom>
          <a:noFill/>
        </p:spPr>
        <p:txBody>
          <a:bodyPr wrap="square" rtlCol="0">
            <a:spAutoFit/>
          </a:bodyPr>
          <a:lstStyle/>
          <a:p>
            <a:r>
              <a:rPr kumimoji="1" lang="ja-JP" altLang="en-US" sz="2800" dirty="0"/>
              <a:t>免疫チェックポイント阻害薬を用いる</a:t>
            </a:r>
            <a:endParaRPr kumimoji="1" lang="en-US" altLang="ja-JP" sz="2800" dirty="0"/>
          </a:p>
          <a:p>
            <a:r>
              <a:rPr kumimoji="1" lang="ja-JP" altLang="en-US" sz="2800" dirty="0"/>
              <a:t>免疫チェックポイント阻害療法とは</a:t>
            </a:r>
          </a:p>
        </p:txBody>
      </p:sp>
      <p:sp>
        <p:nvSpPr>
          <p:cNvPr id="4" name="テキスト ボックス 3">
            <a:extLst>
              <a:ext uri="{FF2B5EF4-FFF2-40B4-BE49-F238E27FC236}">
                <a16:creationId xmlns:a16="http://schemas.microsoft.com/office/drawing/2014/main" id="{3CC2DB49-F602-485A-8BA7-E392133E8640}"/>
              </a:ext>
            </a:extLst>
          </p:cNvPr>
          <p:cNvSpPr txBox="1"/>
          <p:nvPr/>
        </p:nvSpPr>
        <p:spPr>
          <a:xfrm>
            <a:off x="925032" y="3235841"/>
            <a:ext cx="7421525" cy="1815882"/>
          </a:xfrm>
          <a:prstGeom prst="rect">
            <a:avLst/>
          </a:prstGeom>
          <a:noFill/>
        </p:spPr>
        <p:txBody>
          <a:bodyPr wrap="square" rtlCol="0">
            <a:spAutoFit/>
          </a:bodyPr>
          <a:lstStyle/>
          <a:p>
            <a:r>
              <a:rPr kumimoji="1" lang="ja-JP" altLang="en-US" sz="2800" dirty="0"/>
              <a:t>免疫が過剰に働かないように制御する仕組みを緩めて免疫を活性化し、がん細胞を攻撃する</a:t>
            </a:r>
            <a:r>
              <a:rPr kumimoji="1" lang="en-US" altLang="ja-JP" sz="2800" dirty="0"/>
              <a:t>T</a:t>
            </a:r>
            <a:r>
              <a:rPr kumimoji="1" lang="ja-JP" altLang="en-US" sz="2800" dirty="0"/>
              <a:t>細胞などを増強して、がん細胞を排除する治療法</a:t>
            </a:r>
          </a:p>
        </p:txBody>
      </p:sp>
      <p:sp>
        <p:nvSpPr>
          <p:cNvPr id="5" name="矢印: 下 4">
            <a:extLst>
              <a:ext uri="{FF2B5EF4-FFF2-40B4-BE49-F238E27FC236}">
                <a16:creationId xmlns:a16="http://schemas.microsoft.com/office/drawing/2014/main" id="{FFBBD9D9-12B7-4CA5-A50B-9ACAD1B5D359}"/>
              </a:ext>
            </a:extLst>
          </p:cNvPr>
          <p:cNvSpPr/>
          <p:nvPr/>
        </p:nvSpPr>
        <p:spPr>
          <a:xfrm>
            <a:off x="4061155" y="2291676"/>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55316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3069AF5-5581-4BC2-960F-27182499C0E8}"/>
              </a:ext>
            </a:extLst>
          </p:cNvPr>
          <p:cNvSpPr txBox="1"/>
          <p:nvPr/>
        </p:nvSpPr>
        <p:spPr>
          <a:xfrm>
            <a:off x="893135" y="463695"/>
            <a:ext cx="7357730" cy="523220"/>
          </a:xfrm>
          <a:prstGeom prst="rect">
            <a:avLst/>
          </a:prstGeom>
          <a:noFill/>
        </p:spPr>
        <p:txBody>
          <a:bodyPr wrap="square" rtlCol="0">
            <a:spAutoFit/>
          </a:bodyPr>
          <a:lstStyle/>
          <a:p>
            <a:r>
              <a:rPr kumimoji="1" lang="ja-JP" altLang="en-US" sz="2800" dirty="0">
                <a:latin typeface="+mn-ea"/>
              </a:rPr>
              <a:t>国内で販売中の免疫チェックポイント阻害薬</a:t>
            </a:r>
          </a:p>
        </p:txBody>
      </p:sp>
      <p:graphicFrame>
        <p:nvGraphicFramePr>
          <p:cNvPr id="9" name="表 9">
            <a:extLst>
              <a:ext uri="{FF2B5EF4-FFF2-40B4-BE49-F238E27FC236}">
                <a16:creationId xmlns:a16="http://schemas.microsoft.com/office/drawing/2014/main" id="{1A1D2BD2-28CE-45B8-B0DB-4FEAB7AFBCDF}"/>
              </a:ext>
            </a:extLst>
          </p:cNvPr>
          <p:cNvGraphicFramePr>
            <a:graphicFrameLocks noGrp="1"/>
          </p:cNvGraphicFramePr>
          <p:nvPr>
            <p:extLst>
              <p:ext uri="{D42A27DB-BD31-4B8C-83A1-F6EECF244321}">
                <p14:modId xmlns:p14="http://schemas.microsoft.com/office/powerpoint/2010/main" val="1642388832"/>
              </p:ext>
            </p:extLst>
          </p:nvPr>
        </p:nvGraphicFramePr>
        <p:xfrm>
          <a:off x="416969" y="1512503"/>
          <a:ext cx="5069431" cy="4531014"/>
        </p:xfrm>
        <a:graphic>
          <a:graphicData uri="http://schemas.openxmlformats.org/drawingml/2006/table">
            <a:tbl>
              <a:tblPr firstRow="1" bandRow="1">
                <a:tableStyleId>{5C22544A-7EE6-4342-B048-85BDC9FD1C3A}</a:tableStyleId>
              </a:tblPr>
              <a:tblGrid>
                <a:gridCol w="2326231">
                  <a:extLst>
                    <a:ext uri="{9D8B030D-6E8A-4147-A177-3AD203B41FA5}">
                      <a16:colId xmlns:a16="http://schemas.microsoft.com/office/drawing/2014/main" val="917127274"/>
                    </a:ext>
                  </a:extLst>
                </a:gridCol>
                <a:gridCol w="2743200">
                  <a:extLst>
                    <a:ext uri="{9D8B030D-6E8A-4147-A177-3AD203B41FA5}">
                      <a16:colId xmlns:a16="http://schemas.microsoft.com/office/drawing/2014/main" val="137387131"/>
                    </a:ext>
                  </a:extLst>
                </a:gridCol>
              </a:tblGrid>
              <a:tr h="489552">
                <a:tc>
                  <a:txBody>
                    <a:bodyPr/>
                    <a:lstStyle/>
                    <a:p>
                      <a:r>
                        <a:rPr kumimoji="1" lang="ja-JP" altLang="en-US" sz="2400" dirty="0"/>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一般名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693497"/>
                  </a:ext>
                </a:extLst>
              </a:tr>
              <a:tr h="673577">
                <a:tc>
                  <a:txBody>
                    <a:bodyPr/>
                    <a:lstStyle/>
                    <a:p>
                      <a:r>
                        <a:rPr kumimoji="1" lang="ja-JP" altLang="en-US" sz="2400" dirty="0"/>
                        <a:t>抗</a:t>
                      </a:r>
                      <a:r>
                        <a:rPr kumimoji="1" lang="en-US" altLang="ja-JP" sz="2400" dirty="0"/>
                        <a:t>CTLA-4</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イピリムマブ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970906"/>
                  </a:ext>
                </a:extLst>
              </a:tr>
              <a:tr h="673577">
                <a:tc rowSpan="2">
                  <a:txBody>
                    <a:bodyPr/>
                    <a:lstStyle/>
                    <a:p>
                      <a:r>
                        <a:rPr kumimoji="1" lang="ja-JP" altLang="en-US" sz="2400" dirty="0"/>
                        <a:t>抗</a:t>
                      </a:r>
                      <a:r>
                        <a:rPr kumimoji="1" lang="en-US" altLang="ja-JP" sz="2400" dirty="0"/>
                        <a:t>PD-1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ニボルマブ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74378"/>
                  </a:ext>
                </a:extLst>
              </a:tr>
              <a:tr h="673577">
                <a:tc vMerge="1">
                  <a:txBody>
                    <a:bodyPr/>
                    <a:lstStyle/>
                    <a:p>
                      <a:endParaRPr kumimoji="1" lang="ja-JP" altLang="en-US" dirty="0"/>
                    </a:p>
                  </a:txBody>
                  <a:tcPr/>
                </a:tc>
                <a:tc>
                  <a:txBody>
                    <a:bodyPr/>
                    <a:lstStyle/>
                    <a:p>
                      <a:r>
                        <a:rPr kumimoji="1" lang="ja-JP" altLang="en-US" sz="2400" dirty="0"/>
                        <a:t>ペムブロリズマブ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950213"/>
                  </a:ext>
                </a:extLst>
              </a:tr>
              <a:tr h="673577">
                <a:tc rowSpan="3">
                  <a:txBody>
                    <a:bodyPr/>
                    <a:lstStyle/>
                    <a:p>
                      <a:r>
                        <a:rPr kumimoji="1" lang="ja-JP" altLang="en-US" sz="2400" dirty="0"/>
                        <a:t>抗</a:t>
                      </a:r>
                      <a:r>
                        <a:rPr kumimoji="1" lang="en-US" altLang="ja-JP" sz="2400" dirty="0"/>
                        <a:t>PD-L1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アテゾリズマブ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0371"/>
                  </a:ext>
                </a:extLst>
              </a:tr>
              <a:tr h="67357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アベルマブ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784290"/>
                  </a:ext>
                </a:extLst>
              </a:tr>
              <a:tr h="673577">
                <a:tc vMerge="1">
                  <a:txBody>
                    <a:bodyPr/>
                    <a:lstStyle/>
                    <a:p>
                      <a:endParaRPr kumimoji="1" lang="ja-JP" altLang="en-US" dirty="0"/>
                    </a:p>
                  </a:txBody>
                  <a:tcPr/>
                </a:tc>
                <a:tc>
                  <a:txBody>
                    <a:bodyPr/>
                    <a:lstStyle/>
                    <a:p>
                      <a:r>
                        <a:rPr kumimoji="1" lang="ja-JP" altLang="en-US" sz="2400" dirty="0"/>
                        <a:t>デュルバルマブ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92288"/>
                  </a:ext>
                </a:extLst>
              </a:tr>
            </a:tbl>
          </a:graphicData>
        </a:graphic>
      </p:graphicFrame>
      <p:sp>
        <p:nvSpPr>
          <p:cNvPr id="5" name="テキスト ボックス 4">
            <a:extLst>
              <a:ext uri="{FF2B5EF4-FFF2-40B4-BE49-F238E27FC236}">
                <a16:creationId xmlns:a16="http://schemas.microsoft.com/office/drawing/2014/main" id="{15039639-7924-40F1-B5F2-88341604EFB4}"/>
              </a:ext>
            </a:extLst>
          </p:cNvPr>
          <p:cNvSpPr txBox="1"/>
          <p:nvPr/>
        </p:nvSpPr>
        <p:spPr>
          <a:xfrm>
            <a:off x="416969" y="6199773"/>
            <a:ext cx="2152976" cy="369332"/>
          </a:xfrm>
          <a:prstGeom prst="rect">
            <a:avLst/>
          </a:prstGeom>
          <a:noFill/>
        </p:spPr>
        <p:txBody>
          <a:bodyPr wrap="square" rtlCol="0">
            <a:spAutoFit/>
          </a:bodyPr>
          <a:lstStyle/>
          <a:p>
            <a:r>
              <a:rPr kumimoji="1" lang="en-US" altLang="ja-JP" dirty="0"/>
              <a:t>2019</a:t>
            </a:r>
            <a:r>
              <a:rPr kumimoji="1" lang="ja-JP" altLang="en-US" dirty="0"/>
              <a:t>年</a:t>
            </a:r>
            <a:r>
              <a:rPr kumimoji="1" lang="en-US" altLang="ja-JP" dirty="0"/>
              <a:t>10</a:t>
            </a:r>
            <a:r>
              <a:rPr kumimoji="1" lang="ja-JP" altLang="en-US" dirty="0"/>
              <a:t>月現在</a:t>
            </a:r>
          </a:p>
        </p:txBody>
      </p:sp>
    </p:spTree>
    <p:extLst>
      <p:ext uri="{BB962C8B-B14F-4D97-AF65-F5344CB8AC3E}">
        <p14:creationId xmlns:p14="http://schemas.microsoft.com/office/powerpoint/2010/main" val="38389298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9">
            <a:extLst>
              <a:ext uri="{FF2B5EF4-FFF2-40B4-BE49-F238E27FC236}">
                <a16:creationId xmlns:a16="http://schemas.microsoft.com/office/drawing/2014/main" id="{FE7E045D-3F59-4BE5-A06A-8CA981F4DF97}"/>
              </a:ext>
            </a:extLst>
          </p:cNvPr>
          <p:cNvGraphicFramePr>
            <a:graphicFrameLocks noGrp="1"/>
          </p:cNvGraphicFramePr>
          <p:nvPr>
            <p:extLst>
              <p:ext uri="{D42A27DB-BD31-4B8C-83A1-F6EECF244321}">
                <p14:modId xmlns:p14="http://schemas.microsoft.com/office/powerpoint/2010/main" val="2355157409"/>
              </p:ext>
            </p:extLst>
          </p:nvPr>
        </p:nvGraphicFramePr>
        <p:xfrm>
          <a:off x="416969" y="1512503"/>
          <a:ext cx="5069431" cy="4531014"/>
        </p:xfrm>
        <a:graphic>
          <a:graphicData uri="http://schemas.openxmlformats.org/drawingml/2006/table">
            <a:tbl>
              <a:tblPr firstRow="1" bandRow="1">
                <a:tableStyleId>{5C22544A-7EE6-4342-B048-85BDC9FD1C3A}</a:tableStyleId>
              </a:tblPr>
              <a:tblGrid>
                <a:gridCol w="2326231">
                  <a:extLst>
                    <a:ext uri="{9D8B030D-6E8A-4147-A177-3AD203B41FA5}">
                      <a16:colId xmlns:a16="http://schemas.microsoft.com/office/drawing/2014/main" val="917127274"/>
                    </a:ext>
                  </a:extLst>
                </a:gridCol>
                <a:gridCol w="2743200">
                  <a:extLst>
                    <a:ext uri="{9D8B030D-6E8A-4147-A177-3AD203B41FA5}">
                      <a16:colId xmlns:a16="http://schemas.microsoft.com/office/drawing/2014/main" val="137387131"/>
                    </a:ext>
                  </a:extLst>
                </a:gridCol>
              </a:tblGrid>
              <a:tr h="489552">
                <a:tc>
                  <a:txBody>
                    <a:bodyPr/>
                    <a:lstStyle/>
                    <a:p>
                      <a:r>
                        <a:rPr kumimoji="1" lang="ja-JP" altLang="en-US" sz="2400" dirty="0"/>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一般名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693497"/>
                  </a:ext>
                </a:extLst>
              </a:tr>
              <a:tr h="673577">
                <a:tc>
                  <a:txBody>
                    <a:bodyPr/>
                    <a:lstStyle/>
                    <a:p>
                      <a:r>
                        <a:rPr kumimoji="1" lang="ja-JP" altLang="en-US" sz="2400" dirty="0"/>
                        <a:t>抗</a:t>
                      </a:r>
                      <a:r>
                        <a:rPr kumimoji="1" lang="en-US" altLang="ja-JP" sz="2400" dirty="0"/>
                        <a:t>CTLA-4</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1" dirty="0"/>
                        <a:t>イピリムマブ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970906"/>
                  </a:ext>
                </a:extLst>
              </a:tr>
              <a:tr h="673577">
                <a:tc rowSpan="2">
                  <a:txBody>
                    <a:bodyPr/>
                    <a:lstStyle/>
                    <a:p>
                      <a:r>
                        <a:rPr kumimoji="1" lang="ja-JP" altLang="en-US" sz="2400" dirty="0"/>
                        <a:t>抗</a:t>
                      </a:r>
                      <a:r>
                        <a:rPr kumimoji="1" lang="en-US" altLang="ja-JP" sz="2400" dirty="0"/>
                        <a:t>PD-1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ニボルマブ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74378"/>
                  </a:ext>
                </a:extLst>
              </a:tr>
              <a:tr h="673577">
                <a:tc vMerge="1">
                  <a:txBody>
                    <a:bodyPr/>
                    <a:lstStyle/>
                    <a:p>
                      <a:endParaRPr kumimoji="1" lang="ja-JP" altLang="en-US" dirty="0"/>
                    </a:p>
                  </a:txBody>
                  <a:tcPr/>
                </a:tc>
                <a:tc>
                  <a:txBody>
                    <a:bodyPr/>
                    <a:lstStyle/>
                    <a:p>
                      <a:r>
                        <a:rPr kumimoji="1" lang="ja-JP" altLang="en-US" sz="2400" dirty="0"/>
                        <a:t>ペムブロリズマブ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950213"/>
                  </a:ext>
                </a:extLst>
              </a:tr>
              <a:tr h="673577">
                <a:tc rowSpan="3">
                  <a:txBody>
                    <a:bodyPr/>
                    <a:lstStyle/>
                    <a:p>
                      <a:r>
                        <a:rPr kumimoji="1" lang="ja-JP" altLang="en-US" sz="2400" dirty="0"/>
                        <a:t>抗</a:t>
                      </a:r>
                      <a:r>
                        <a:rPr kumimoji="1" lang="en-US" altLang="ja-JP" sz="2400" dirty="0"/>
                        <a:t>PD-L1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アテゾリズマブ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0371"/>
                  </a:ext>
                </a:extLst>
              </a:tr>
              <a:tr h="67357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アベルマブ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784290"/>
                  </a:ext>
                </a:extLst>
              </a:tr>
              <a:tr h="673577">
                <a:tc vMerge="1">
                  <a:txBody>
                    <a:bodyPr/>
                    <a:lstStyle/>
                    <a:p>
                      <a:endParaRPr kumimoji="1" lang="ja-JP" altLang="en-US" dirty="0"/>
                    </a:p>
                  </a:txBody>
                  <a:tcPr/>
                </a:tc>
                <a:tc>
                  <a:txBody>
                    <a:bodyPr/>
                    <a:lstStyle/>
                    <a:p>
                      <a:r>
                        <a:rPr kumimoji="1" lang="ja-JP" altLang="en-US" sz="2400" dirty="0"/>
                        <a:t>デュルバルマブ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92288"/>
                  </a:ext>
                </a:extLst>
              </a:tr>
            </a:tbl>
          </a:graphicData>
        </a:graphic>
      </p:graphicFrame>
      <p:sp>
        <p:nvSpPr>
          <p:cNvPr id="8" name="テキスト ボックス 7">
            <a:extLst>
              <a:ext uri="{FF2B5EF4-FFF2-40B4-BE49-F238E27FC236}">
                <a16:creationId xmlns:a16="http://schemas.microsoft.com/office/drawing/2014/main" id="{D3069AF5-5581-4BC2-960F-27182499C0E8}"/>
              </a:ext>
            </a:extLst>
          </p:cNvPr>
          <p:cNvSpPr txBox="1"/>
          <p:nvPr/>
        </p:nvSpPr>
        <p:spPr>
          <a:xfrm>
            <a:off x="893135" y="463695"/>
            <a:ext cx="7357730" cy="523220"/>
          </a:xfrm>
          <a:prstGeom prst="rect">
            <a:avLst/>
          </a:prstGeom>
          <a:noFill/>
        </p:spPr>
        <p:txBody>
          <a:bodyPr wrap="square" rtlCol="0">
            <a:spAutoFit/>
          </a:bodyPr>
          <a:lstStyle/>
          <a:p>
            <a:r>
              <a:rPr kumimoji="1" lang="ja-JP" altLang="en-US" sz="2800" dirty="0">
                <a:latin typeface="+mn-ea"/>
              </a:rPr>
              <a:t>国内で販売中の免疫チェックポイント阻害薬</a:t>
            </a:r>
          </a:p>
        </p:txBody>
      </p:sp>
      <p:sp>
        <p:nvSpPr>
          <p:cNvPr id="2" name="吹き出し: 線 1">
            <a:extLst>
              <a:ext uri="{FF2B5EF4-FFF2-40B4-BE49-F238E27FC236}">
                <a16:creationId xmlns:a16="http://schemas.microsoft.com/office/drawing/2014/main" id="{B0C9D9C8-8FB5-4FF4-BA9A-304F3FB1DB41}"/>
              </a:ext>
            </a:extLst>
          </p:cNvPr>
          <p:cNvSpPr/>
          <p:nvPr/>
        </p:nvSpPr>
        <p:spPr>
          <a:xfrm>
            <a:off x="5582653" y="1915427"/>
            <a:ext cx="3465094" cy="1865998"/>
          </a:xfrm>
          <a:prstGeom prst="borderCallout1">
            <a:avLst>
              <a:gd name="adj1" fmla="val 46666"/>
              <a:gd name="adj2" fmla="val 278"/>
              <a:gd name="adj3" fmla="val 28163"/>
              <a:gd name="adj4" fmla="val -23055"/>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kumimoji="1" lang="ja-JP" altLang="en-US" sz="2400" dirty="0">
                <a:solidFill>
                  <a:schemeClr val="tx1"/>
                </a:solidFill>
              </a:rPr>
              <a:t>根治切除不能な悪性黒色腫。</a:t>
            </a:r>
            <a:endParaRPr kumimoji="1" lang="en-US" altLang="ja-JP" sz="2400" dirty="0">
              <a:solidFill>
                <a:schemeClr val="tx1"/>
              </a:solidFill>
            </a:endParaRPr>
          </a:p>
          <a:p>
            <a:pPr marL="342900" indent="-342900" algn="ctr">
              <a:buFont typeface="Arial" panose="020B0604020202020204" pitchFamily="34" charset="0"/>
              <a:buChar char="•"/>
            </a:pPr>
            <a:r>
              <a:rPr kumimoji="1" lang="ja-JP" altLang="en-US" sz="2400" dirty="0">
                <a:solidFill>
                  <a:schemeClr val="tx1"/>
                </a:solidFill>
              </a:rPr>
              <a:t>根治切除不能または転移性の腎細胞癌</a:t>
            </a:r>
            <a:r>
              <a:rPr kumimoji="1" lang="en-US" altLang="ja-JP" sz="2400" dirty="0">
                <a:solidFill>
                  <a:schemeClr val="tx1"/>
                </a:solidFill>
              </a:rPr>
              <a:t>(</a:t>
            </a:r>
            <a:r>
              <a:rPr kumimoji="1" lang="ja-JP" altLang="en-US" sz="2400" dirty="0">
                <a:solidFill>
                  <a:schemeClr val="tx1"/>
                </a:solidFill>
              </a:rPr>
              <a:t>ニボルマブとの併用</a:t>
            </a:r>
            <a:r>
              <a:rPr kumimoji="1" lang="en-US" altLang="ja-JP" sz="2400" dirty="0">
                <a:solidFill>
                  <a:schemeClr val="tx1"/>
                </a:solidFill>
              </a:rPr>
              <a:t>)</a:t>
            </a:r>
            <a:r>
              <a:rPr kumimoji="1" lang="ja-JP" altLang="en-US" sz="2400" dirty="0">
                <a:solidFill>
                  <a:schemeClr val="tx1"/>
                </a:solidFill>
              </a:rPr>
              <a:t>。</a:t>
            </a:r>
          </a:p>
        </p:txBody>
      </p:sp>
      <p:sp>
        <p:nvSpPr>
          <p:cNvPr id="6" name="テキスト ボックス 5">
            <a:extLst>
              <a:ext uri="{FF2B5EF4-FFF2-40B4-BE49-F238E27FC236}">
                <a16:creationId xmlns:a16="http://schemas.microsoft.com/office/drawing/2014/main" id="{8360C184-57AE-4808-A3D0-D00A3A4DA8A3}"/>
              </a:ext>
            </a:extLst>
          </p:cNvPr>
          <p:cNvSpPr txBox="1"/>
          <p:nvPr/>
        </p:nvSpPr>
        <p:spPr>
          <a:xfrm>
            <a:off x="416969" y="6199773"/>
            <a:ext cx="2152976" cy="369332"/>
          </a:xfrm>
          <a:prstGeom prst="rect">
            <a:avLst/>
          </a:prstGeom>
          <a:noFill/>
        </p:spPr>
        <p:txBody>
          <a:bodyPr wrap="square" rtlCol="0">
            <a:spAutoFit/>
          </a:bodyPr>
          <a:lstStyle/>
          <a:p>
            <a:r>
              <a:rPr kumimoji="1" lang="en-US" altLang="ja-JP" dirty="0"/>
              <a:t>2019</a:t>
            </a:r>
            <a:r>
              <a:rPr kumimoji="1" lang="ja-JP" altLang="en-US" dirty="0"/>
              <a:t>年</a:t>
            </a:r>
            <a:r>
              <a:rPr kumimoji="1" lang="en-US" altLang="ja-JP" dirty="0"/>
              <a:t>10</a:t>
            </a:r>
            <a:r>
              <a:rPr kumimoji="1" lang="ja-JP" altLang="en-US" dirty="0"/>
              <a:t>月現在</a:t>
            </a:r>
          </a:p>
        </p:txBody>
      </p:sp>
    </p:spTree>
    <p:extLst>
      <p:ext uri="{BB962C8B-B14F-4D97-AF65-F5344CB8AC3E}">
        <p14:creationId xmlns:p14="http://schemas.microsoft.com/office/powerpoint/2010/main" val="9223323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9">
            <a:extLst>
              <a:ext uri="{FF2B5EF4-FFF2-40B4-BE49-F238E27FC236}">
                <a16:creationId xmlns:a16="http://schemas.microsoft.com/office/drawing/2014/main" id="{699CC52E-90C2-4B05-AC5C-2F2758694451}"/>
              </a:ext>
            </a:extLst>
          </p:cNvPr>
          <p:cNvGraphicFramePr>
            <a:graphicFrameLocks noGrp="1"/>
          </p:cNvGraphicFramePr>
          <p:nvPr>
            <p:extLst>
              <p:ext uri="{D42A27DB-BD31-4B8C-83A1-F6EECF244321}">
                <p14:modId xmlns:p14="http://schemas.microsoft.com/office/powerpoint/2010/main" val="1270114248"/>
              </p:ext>
            </p:extLst>
          </p:nvPr>
        </p:nvGraphicFramePr>
        <p:xfrm>
          <a:off x="416969" y="1512503"/>
          <a:ext cx="5069431" cy="4531014"/>
        </p:xfrm>
        <a:graphic>
          <a:graphicData uri="http://schemas.openxmlformats.org/drawingml/2006/table">
            <a:tbl>
              <a:tblPr firstRow="1" bandRow="1">
                <a:tableStyleId>{5C22544A-7EE6-4342-B048-85BDC9FD1C3A}</a:tableStyleId>
              </a:tblPr>
              <a:tblGrid>
                <a:gridCol w="2326231">
                  <a:extLst>
                    <a:ext uri="{9D8B030D-6E8A-4147-A177-3AD203B41FA5}">
                      <a16:colId xmlns:a16="http://schemas.microsoft.com/office/drawing/2014/main" val="917127274"/>
                    </a:ext>
                  </a:extLst>
                </a:gridCol>
                <a:gridCol w="2743200">
                  <a:extLst>
                    <a:ext uri="{9D8B030D-6E8A-4147-A177-3AD203B41FA5}">
                      <a16:colId xmlns:a16="http://schemas.microsoft.com/office/drawing/2014/main" val="137387131"/>
                    </a:ext>
                  </a:extLst>
                </a:gridCol>
              </a:tblGrid>
              <a:tr h="489552">
                <a:tc>
                  <a:txBody>
                    <a:bodyPr/>
                    <a:lstStyle/>
                    <a:p>
                      <a:r>
                        <a:rPr kumimoji="1" lang="ja-JP" altLang="en-US" sz="2400" dirty="0"/>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一般名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693497"/>
                  </a:ext>
                </a:extLst>
              </a:tr>
              <a:tr h="673577">
                <a:tc>
                  <a:txBody>
                    <a:bodyPr/>
                    <a:lstStyle/>
                    <a:p>
                      <a:r>
                        <a:rPr kumimoji="1" lang="ja-JP" altLang="en-US" sz="2400" dirty="0"/>
                        <a:t>抗</a:t>
                      </a:r>
                      <a:r>
                        <a:rPr kumimoji="1" lang="en-US" altLang="ja-JP" sz="2400" dirty="0"/>
                        <a:t>CTLA-4</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イピリムマブ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970906"/>
                  </a:ext>
                </a:extLst>
              </a:tr>
              <a:tr h="673577">
                <a:tc rowSpan="2">
                  <a:txBody>
                    <a:bodyPr/>
                    <a:lstStyle/>
                    <a:p>
                      <a:r>
                        <a:rPr kumimoji="1" lang="ja-JP" altLang="en-US" sz="2400" dirty="0"/>
                        <a:t>抗</a:t>
                      </a:r>
                      <a:r>
                        <a:rPr kumimoji="1" lang="en-US" altLang="ja-JP" sz="2400" dirty="0"/>
                        <a:t>PD-1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1" dirty="0"/>
                        <a:t>ニボルマブ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74378"/>
                  </a:ext>
                </a:extLst>
              </a:tr>
              <a:tr h="673577">
                <a:tc vMerge="1">
                  <a:txBody>
                    <a:bodyPr/>
                    <a:lstStyle/>
                    <a:p>
                      <a:endParaRPr kumimoji="1" lang="ja-JP" altLang="en-US" dirty="0"/>
                    </a:p>
                  </a:txBody>
                  <a:tcPr/>
                </a:tc>
                <a:tc>
                  <a:txBody>
                    <a:bodyPr/>
                    <a:lstStyle/>
                    <a:p>
                      <a:r>
                        <a:rPr kumimoji="1" lang="ja-JP" altLang="en-US" sz="2400" dirty="0"/>
                        <a:t>ペムブロリズマブ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950213"/>
                  </a:ext>
                </a:extLst>
              </a:tr>
              <a:tr h="673577">
                <a:tc rowSpan="3">
                  <a:txBody>
                    <a:bodyPr/>
                    <a:lstStyle/>
                    <a:p>
                      <a:r>
                        <a:rPr kumimoji="1" lang="ja-JP" altLang="en-US" sz="2400" dirty="0"/>
                        <a:t>抗</a:t>
                      </a:r>
                      <a:r>
                        <a:rPr kumimoji="1" lang="en-US" altLang="ja-JP" sz="2400" dirty="0"/>
                        <a:t>PD-L1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アテゾリズマブ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0371"/>
                  </a:ext>
                </a:extLst>
              </a:tr>
              <a:tr h="67357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アベルマブ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784290"/>
                  </a:ext>
                </a:extLst>
              </a:tr>
              <a:tr h="673577">
                <a:tc vMerge="1">
                  <a:txBody>
                    <a:bodyPr/>
                    <a:lstStyle/>
                    <a:p>
                      <a:endParaRPr kumimoji="1" lang="ja-JP" altLang="en-US" dirty="0"/>
                    </a:p>
                  </a:txBody>
                  <a:tcPr/>
                </a:tc>
                <a:tc>
                  <a:txBody>
                    <a:bodyPr/>
                    <a:lstStyle/>
                    <a:p>
                      <a:r>
                        <a:rPr kumimoji="1" lang="ja-JP" altLang="en-US" sz="2400" dirty="0"/>
                        <a:t>デュルバルマブ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92288"/>
                  </a:ext>
                </a:extLst>
              </a:tr>
            </a:tbl>
          </a:graphicData>
        </a:graphic>
      </p:graphicFrame>
      <p:sp>
        <p:nvSpPr>
          <p:cNvPr id="8" name="テキスト ボックス 7">
            <a:extLst>
              <a:ext uri="{FF2B5EF4-FFF2-40B4-BE49-F238E27FC236}">
                <a16:creationId xmlns:a16="http://schemas.microsoft.com/office/drawing/2014/main" id="{D3069AF5-5581-4BC2-960F-27182499C0E8}"/>
              </a:ext>
            </a:extLst>
          </p:cNvPr>
          <p:cNvSpPr txBox="1"/>
          <p:nvPr/>
        </p:nvSpPr>
        <p:spPr>
          <a:xfrm>
            <a:off x="893135" y="463695"/>
            <a:ext cx="7357730" cy="523220"/>
          </a:xfrm>
          <a:prstGeom prst="rect">
            <a:avLst/>
          </a:prstGeom>
          <a:noFill/>
        </p:spPr>
        <p:txBody>
          <a:bodyPr wrap="square" rtlCol="0">
            <a:spAutoFit/>
          </a:bodyPr>
          <a:lstStyle/>
          <a:p>
            <a:r>
              <a:rPr kumimoji="1" lang="ja-JP" altLang="en-US" sz="2800" dirty="0">
                <a:latin typeface="+mn-ea"/>
              </a:rPr>
              <a:t>国内で販売中の免疫チェックポイント阻害薬</a:t>
            </a:r>
          </a:p>
        </p:txBody>
      </p:sp>
      <p:sp>
        <p:nvSpPr>
          <p:cNvPr id="2" name="吹き出し: 線 1">
            <a:extLst>
              <a:ext uri="{FF2B5EF4-FFF2-40B4-BE49-F238E27FC236}">
                <a16:creationId xmlns:a16="http://schemas.microsoft.com/office/drawing/2014/main" id="{B0C9D9C8-8FB5-4FF4-BA9A-304F3FB1DB41}"/>
              </a:ext>
            </a:extLst>
          </p:cNvPr>
          <p:cNvSpPr/>
          <p:nvPr/>
        </p:nvSpPr>
        <p:spPr>
          <a:xfrm>
            <a:off x="5486400" y="300789"/>
            <a:ext cx="3465094" cy="6557211"/>
          </a:xfrm>
          <a:prstGeom prst="borderCallout1">
            <a:avLst>
              <a:gd name="adj1" fmla="val 46666"/>
              <a:gd name="adj2" fmla="val 278"/>
              <a:gd name="adj3" fmla="val 43281"/>
              <a:gd name="adj4" fmla="val -28055"/>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kumimoji="1" lang="ja-JP" altLang="en-US" sz="2400" dirty="0">
                <a:solidFill>
                  <a:schemeClr val="tx1"/>
                </a:solidFill>
              </a:rPr>
              <a:t>悪性黒色腫</a:t>
            </a:r>
            <a:endParaRPr kumimoji="1" lang="en-US" altLang="ja-JP" sz="2400" dirty="0">
              <a:solidFill>
                <a:schemeClr val="tx1"/>
              </a:solidFill>
            </a:endParaRPr>
          </a:p>
          <a:p>
            <a:pPr marL="342900" indent="-342900">
              <a:buFont typeface="Arial" panose="020B0604020202020204" pitchFamily="34" charset="0"/>
              <a:buChar char="•"/>
            </a:pPr>
            <a:r>
              <a:rPr kumimoji="1" lang="ja-JP" altLang="en-US" sz="2400" dirty="0">
                <a:solidFill>
                  <a:schemeClr val="tx1"/>
                </a:solidFill>
              </a:rPr>
              <a:t>根治切除不能または転移性の腎細胞癌</a:t>
            </a:r>
            <a:r>
              <a:rPr kumimoji="1" lang="en-US" altLang="ja-JP" sz="2400" dirty="0">
                <a:solidFill>
                  <a:schemeClr val="tx1"/>
                </a:solidFill>
              </a:rPr>
              <a:t>(</a:t>
            </a:r>
            <a:r>
              <a:rPr kumimoji="1" lang="ja-JP" altLang="en-US" sz="2400" dirty="0">
                <a:solidFill>
                  <a:schemeClr val="tx1"/>
                </a:solidFill>
              </a:rPr>
              <a:t>イピリムマブとの併用</a:t>
            </a:r>
            <a:r>
              <a:rPr kumimoji="1" lang="en-US" altLang="ja-JP" sz="2400" dirty="0">
                <a:solidFill>
                  <a:schemeClr val="tx1"/>
                </a:solidFill>
              </a:rPr>
              <a:t>)</a:t>
            </a:r>
          </a:p>
          <a:p>
            <a:pPr marL="342900" indent="-342900">
              <a:buFont typeface="Arial" panose="020B0604020202020204" pitchFamily="34" charset="0"/>
              <a:buChar char="•"/>
            </a:pPr>
            <a:r>
              <a:rPr kumimoji="1" lang="ja-JP" altLang="en-US" sz="2400" dirty="0">
                <a:solidFill>
                  <a:schemeClr val="tx1"/>
                </a:solidFill>
              </a:rPr>
              <a:t>切除不能な進行・再発の非小細胞肺癌再発または難治性の古典的ホジキンリンパ腫</a:t>
            </a:r>
            <a:endParaRPr kumimoji="1" lang="en-US" altLang="ja-JP" sz="2400" dirty="0">
              <a:solidFill>
                <a:schemeClr val="tx1"/>
              </a:solidFill>
            </a:endParaRPr>
          </a:p>
          <a:p>
            <a:pPr marL="342900" indent="-342900">
              <a:buFont typeface="Arial" panose="020B0604020202020204" pitchFamily="34" charset="0"/>
              <a:buChar char="•"/>
            </a:pPr>
            <a:r>
              <a:rPr kumimoji="1" lang="ja-JP" altLang="en-US" sz="2400" dirty="0">
                <a:solidFill>
                  <a:schemeClr val="tx1"/>
                </a:solidFill>
              </a:rPr>
              <a:t>再発または遠隔転移を有する頭頸部癌</a:t>
            </a:r>
            <a:endParaRPr kumimoji="1" lang="en-US" altLang="ja-JP" sz="2400" dirty="0">
              <a:solidFill>
                <a:schemeClr val="tx1"/>
              </a:solidFill>
            </a:endParaRPr>
          </a:p>
          <a:p>
            <a:pPr marL="342900" indent="-342900">
              <a:buFont typeface="Arial" panose="020B0604020202020204" pitchFamily="34" charset="0"/>
              <a:buChar char="•"/>
            </a:pPr>
            <a:r>
              <a:rPr kumimoji="1" lang="ja-JP" altLang="en-US" sz="2400" dirty="0">
                <a:solidFill>
                  <a:schemeClr val="tx1"/>
                </a:solidFill>
              </a:rPr>
              <a:t>がん化学療法後に増悪した治癒切除不能な進行・再発の胃癌</a:t>
            </a:r>
            <a:endParaRPr kumimoji="1" lang="en-US" altLang="ja-JP" sz="2400" dirty="0">
              <a:solidFill>
                <a:schemeClr val="tx1"/>
              </a:solidFill>
            </a:endParaRPr>
          </a:p>
          <a:p>
            <a:pPr marL="342900" indent="-342900">
              <a:buFont typeface="Arial" panose="020B0604020202020204" pitchFamily="34" charset="0"/>
              <a:buChar char="•"/>
            </a:pPr>
            <a:r>
              <a:rPr kumimoji="1" lang="ja-JP" altLang="en-US" sz="2400" dirty="0">
                <a:solidFill>
                  <a:schemeClr val="tx1"/>
                </a:solidFill>
              </a:rPr>
              <a:t>がん化学療法後に増悪した切除不能な進行・再発の悪性胸膜中皮腫</a:t>
            </a:r>
          </a:p>
        </p:txBody>
      </p:sp>
      <p:sp>
        <p:nvSpPr>
          <p:cNvPr id="6" name="テキスト ボックス 5">
            <a:extLst>
              <a:ext uri="{FF2B5EF4-FFF2-40B4-BE49-F238E27FC236}">
                <a16:creationId xmlns:a16="http://schemas.microsoft.com/office/drawing/2014/main" id="{08F5DE9C-0493-4A57-A679-5EC23D9BC931}"/>
              </a:ext>
            </a:extLst>
          </p:cNvPr>
          <p:cNvSpPr txBox="1"/>
          <p:nvPr/>
        </p:nvSpPr>
        <p:spPr>
          <a:xfrm>
            <a:off x="416969" y="6199773"/>
            <a:ext cx="2152976" cy="369332"/>
          </a:xfrm>
          <a:prstGeom prst="rect">
            <a:avLst/>
          </a:prstGeom>
          <a:noFill/>
        </p:spPr>
        <p:txBody>
          <a:bodyPr wrap="square" rtlCol="0">
            <a:spAutoFit/>
          </a:bodyPr>
          <a:lstStyle/>
          <a:p>
            <a:r>
              <a:rPr kumimoji="1" lang="en-US" altLang="ja-JP" dirty="0"/>
              <a:t>2019</a:t>
            </a:r>
            <a:r>
              <a:rPr kumimoji="1" lang="ja-JP" altLang="en-US" dirty="0"/>
              <a:t>年</a:t>
            </a:r>
            <a:r>
              <a:rPr kumimoji="1" lang="en-US" altLang="ja-JP" dirty="0"/>
              <a:t>10</a:t>
            </a:r>
            <a:r>
              <a:rPr kumimoji="1" lang="ja-JP" altLang="en-US" dirty="0"/>
              <a:t>月現在</a:t>
            </a:r>
          </a:p>
        </p:txBody>
      </p:sp>
    </p:spTree>
    <p:extLst>
      <p:ext uri="{BB962C8B-B14F-4D97-AF65-F5344CB8AC3E}">
        <p14:creationId xmlns:p14="http://schemas.microsoft.com/office/powerpoint/2010/main" val="8564642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3069AF5-5581-4BC2-960F-27182499C0E8}"/>
              </a:ext>
            </a:extLst>
          </p:cNvPr>
          <p:cNvSpPr txBox="1"/>
          <p:nvPr/>
        </p:nvSpPr>
        <p:spPr>
          <a:xfrm>
            <a:off x="893135" y="463695"/>
            <a:ext cx="7357730" cy="523220"/>
          </a:xfrm>
          <a:prstGeom prst="rect">
            <a:avLst/>
          </a:prstGeom>
          <a:noFill/>
        </p:spPr>
        <p:txBody>
          <a:bodyPr wrap="square" rtlCol="0">
            <a:spAutoFit/>
          </a:bodyPr>
          <a:lstStyle/>
          <a:p>
            <a:r>
              <a:rPr kumimoji="1" lang="ja-JP" altLang="en-US" sz="2800" dirty="0">
                <a:latin typeface="+mn-ea"/>
              </a:rPr>
              <a:t>国内で販売中の免疫チェックポイント阻害薬</a:t>
            </a:r>
          </a:p>
        </p:txBody>
      </p:sp>
      <p:sp>
        <p:nvSpPr>
          <p:cNvPr id="2" name="吹き出し: 線 1">
            <a:extLst>
              <a:ext uri="{FF2B5EF4-FFF2-40B4-BE49-F238E27FC236}">
                <a16:creationId xmlns:a16="http://schemas.microsoft.com/office/drawing/2014/main" id="{B0C9D9C8-8FB5-4FF4-BA9A-304F3FB1DB41}"/>
              </a:ext>
            </a:extLst>
          </p:cNvPr>
          <p:cNvSpPr/>
          <p:nvPr/>
        </p:nvSpPr>
        <p:spPr>
          <a:xfrm>
            <a:off x="5486400" y="300789"/>
            <a:ext cx="3465094" cy="6256421"/>
          </a:xfrm>
          <a:prstGeom prst="borderCallout1">
            <a:avLst>
              <a:gd name="adj1" fmla="val 27282"/>
              <a:gd name="adj2" fmla="val 278"/>
              <a:gd name="adj3" fmla="val 51435"/>
              <a:gd name="adj4" fmla="val -22777"/>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kumimoji="1" lang="ja-JP" altLang="en-US" sz="2400" dirty="0">
                <a:solidFill>
                  <a:schemeClr val="tx1"/>
                </a:solidFill>
              </a:rPr>
              <a:t>悪性黒色腫</a:t>
            </a:r>
            <a:endParaRPr kumimoji="1" lang="en-US" altLang="ja-JP" sz="2400" dirty="0">
              <a:solidFill>
                <a:schemeClr val="tx1"/>
              </a:solidFill>
            </a:endParaRPr>
          </a:p>
          <a:p>
            <a:pPr marL="342900" indent="-342900">
              <a:buFont typeface="Arial" panose="020B0604020202020204" pitchFamily="34" charset="0"/>
              <a:buChar char="•"/>
            </a:pPr>
            <a:r>
              <a:rPr kumimoji="1" lang="ja-JP" altLang="en-US" sz="2400" dirty="0">
                <a:solidFill>
                  <a:schemeClr val="tx1"/>
                </a:solidFill>
              </a:rPr>
              <a:t>切除不能な進行・再発の非小細胞肺癌</a:t>
            </a:r>
            <a:endParaRPr kumimoji="1" lang="en-US" altLang="ja-JP" sz="2400" dirty="0">
              <a:solidFill>
                <a:schemeClr val="tx1"/>
              </a:solidFill>
            </a:endParaRPr>
          </a:p>
          <a:p>
            <a:pPr marL="342900" indent="-342900">
              <a:buFont typeface="Arial" panose="020B0604020202020204" pitchFamily="34" charset="0"/>
              <a:buChar char="•"/>
            </a:pPr>
            <a:r>
              <a:rPr kumimoji="1" lang="ja-JP" altLang="en-US" sz="2400" dirty="0">
                <a:solidFill>
                  <a:schemeClr val="tx1"/>
                </a:solidFill>
              </a:rPr>
              <a:t>再発または難治性の古典的ホジキンリンパ腫</a:t>
            </a:r>
            <a:endParaRPr kumimoji="1" lang="en-US" altLang="ja-JP" sz="2400" dirty="0">
              <a:solidFill>
                <a:schemeClr val="tx1"/>
              </a:solidFill>
            </a:endParaRPr>
          </a:p>
          <a:p>
            <a:pPr marL="342900" indent="-342900">
              <a:buFont typeface="Arial" panose="020B0604020202020204" pitchFamily="34" charset="0"/>
              <a:buChar char="•"/>
            </a:pPr>
            <a:r>
              <a:rPr kumimoji="1" lang="ja-JP" altLang="en-US" sz="2400" dirty="0">
                <a:solidFill>
                  <a:schemeClr val="tx1"/>
                </a:solidFill>
              </a:rPr>
              <a:t>がん化学療法後に増悪した根治切除不能な尿路上皮癌</a:t>
            </a:r>
            <a:endParaRPr kumimoji="1" lang="en-US" altLang="ja-JP" sz="2400" dirty="0">
              <a:solidFill>
                <a:schemeClr val="tx1"/>
              </a:solidFill>
            </a:endParaRPr>
          </a:p>
          <a:p>
            <a:pPr marL="342900" indent="-342900">
              <a:buFont typeface="Arial" panose="020B0604020202020204" pitchFamily="34" charset="0"/>
              <a:buChar char="•"/>
            </a:pPr>
            <a:r>
              <a:rPr kumimoji="1" lang="ja-JP" altLang="en-US" sz="2400" dirty="0">
                <a:solidFill>
                  <a:schemeClr val="tx1"/>
                </a:solidFill>
              </a:rPr>
              <a:t>がん化学療法後に増悪した進行・再発の高頻度マイクロサテライト不安定性（</a:t>
            </a:r>
            <a:r>
              <a:rPr kumimoji="1" lang="en-US" altLang="ja-JP" sz="2400" dirty="0" err="1">
                <a:solidFill>
                  <a:schemeClr val="tx1"/>
                </a:solidFill>
              </a:rPr>
              <a:t>MSIHigh</a:t>
            </a:r>
            <a:r>
              <a:rPr kumimoji="1" lang="ja-JP" altLang="en-US" sz="2400" dirty="0">
                <a:solidFill>
                  <a:schemeClr val="tx1"/>
                </a:solidFill>
              </a:rPr>
              <a:t>）を有する固形癌（標準的な治療が困難な場合に限る）</a:t>
            </a:r>
          </a:p>
        </p:txBody>
      </p:sp>
      <p:sp>
        <p:nvSpPr>
          <p:cNvPr id="6" name="テキスト ボックス 5">
            <a:extLst>
              <a:ext uri="{FF2B5EF4-FFF2-40B4-BE49-F238E27FC236}">
                <a16:creationId xmlns:a16="http://schemas.microsoft.com/office/drawing/2014/main" id="{EDF88219-B200-4510-BDC0-157714A61078}"/>
              </a:ext>
            </a:extLst>
          </p:cNvPr>
          <p:cNvSpPr txBox="1"/>
          <p:nvPr/>
        </p:nvSpPr>
        <p:spPr>
          <a:xfrm>
            <a:off x="416969" y="6199773"/>
            <a:ext cx="2152976" cy="369332"/>
          </a:xfrm>
          <a:prstGeom prst="rect">
            <a:avLst/>
          </a:prstGeom>
          <a:noFill/>
        </p:spPr>
        <p:txBody>
          <a:bodyPr wrap="square" rtlCol="0">
            <a:spAutoFit/>
          </a:bodyPr>
          <a:lstStyle/>
          <a:p>
            <a:r>
              <a:rPr kumimoji="1" lang="en-US" altLang="ja-JP" dirty="0"/>
              <a:t>2019</a:t>
            </a:r>
            <a:r>
              <a:rPr kumimoji="1" lang="ja-JP" altLang="en-US" dirty="0"/>
              <a:t>年</a:t>
            </a:r>
            <a:r>
              <a:rPr kumimoji="1" lang="en-US" altLang="ja-JP" dirty="0"/>
              <a:t>10</a:t>
            </a:r>
            <a:r>
              <a:rPr kumimoji="1" lang="ja-JP" altLang="en-US" dirty="0"/>
              <a:t>月現在</a:t>
            </a:r>
          </a:p>
        </p:txBody>
      </p:sp>
      <p:graphicFrame>
        <p:nvGraphicFramePr>
          <p:cNvPr id="7" name="表 9">
            <a:extLst>
              <a:ext uri="{FF2B5EF4-FFF2-40B4-BE49-F238E27FC236}">
                <a16:creationId xmlns:a16="http://schemas.microsoft.com/office/drawing/2014/main" id="{F4B628BD-0DDE-4CAF-9BB8-DF0B02B100AE}"/>
              </a:ext>
            </a:extLst>
          </p:cNvPr>
          <p:cNvGraphicFramePr>
            <a:graphicFrameLocks noGrp="1"/>
          </p:cNvGraphicFramePr>
          <p:nvPr>
            <p:extLst>
              <p:ext uri="{D42A27DB-BD31-4B8C-83A1-F6EECF244321}">
                <p14:modId xmlns:p14="http://schemas.microsoft.com/office/powerpoint/2010/main" val="1294658744"/>
              </p:ext>
            </p:extLst>
          </p:nvPr>
        </p:nvGraphicFramePr>
        <p:xfrm>
          <a:off x="416969" y="1512503"/>
          <a:ext cx="5069431" cy="4531014"/>
        </p:xfrm>
        <a:graphic>
          <a:graphicData uri="http://schemas.openxmlformats.org/drawingml/2006/table">
            <a:tbl>
              <a:tblPr firstRow="1" bandRow="1">
                <a:tableStyleId>{5C22544A-7EE6-4342-B048-85BDC9FD1C3A}</a:tableStyleId>
              </a:tblPr>
              <a:tblGrid>
                <a:gridCol w="2326231">
                  <a:extLst>
                    <a:ext uri="{9D8B030D-6E8A-4147-A177-3AD203B41FA5}">
                      <a16:colId xmlns:a16="http://schemas.microsoft.com/office/drawing/2014/main" val="917127274"/>
                    </a:ext>
                  </a:extLst>
                </a:gridCol>
                <a:gridCol w="2743200">
                  <a:extLst>
                    <a:ext uri="{9D8B030D-6E8A-4147-A177-3AD203B41FA5}">
                      <a16:colId xmlns:a16="http://schemas.microsoft.com/office/drawing/2014/main" val="137387131"/>
                    </a:ext>
                  </a:extLst>
                </a:gridCol>
              </a:tblGrid>
              <a:tr h="489552">
                <a:tc>
                  <a:txBody>
                    <a:bodyPr/>
                    <a:lstStyle/>
                    <a:p>
                      <a:r>
                        <a:rPr kumimoji="1" lang="ja-JP" altLang="en-US" sz="2400" dirty="0"/>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一般名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693497"/>
                  </a:ext>
                </a:extLst>
              </a:tr>
              <a:tr h="673577">
                <a:tc>
                  <a:txBody>
                    <a:bodyPr/>
                    <a:lstStyle/>
                    <a:p>
                      <a:r>
                        <a:rPr kumimoji="1" lang="ja-JP" altLang="en-US" sz="2400" dirty="0"/>
                        <a:t>抗</a:t>
                      </a:r>
                      <a:r>
                        <a:rPr kumimoji="1" lang="en-US" altLang="ja-JP" sz="2400" dirty="0"/>
                        <a:t>CTLA-4</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イピリムマブ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970906"/>
                  </a:ext>
                </a:extLst>
              </a:tr>
              <a:tr h="673577">
                <a:tc rowSpan="2">
                  <a:txBody>
                    <a:bodyPr/>
                    <a:lstStyle/>
                    <a:p>
                      <a:r>
                        <a:rPr kumimoji="1" lang="ja-JP" altLang="en-US" sz="2400" dirty="0"/>
                        <a:t>抗</a:t>
                      </a:r>
                      <a:r>
                        <a:rPr kumimoji="1" lang="en-US" altLang="ja-JP" sz="2400" dirty="0"/>
                        <a:t>PD-1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ニボルマブ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74378"/>
                  </a:ext>
                </a:extLst>
              </a:tr>
              <a:tr h="673577">
                <a:tc vMerge="1">
                  <a:txBody>
                    <a:bodyPr/>
                    <a:lstStyle/>
                    <a:p>
                      <a:endParaRPr kumimoji="1" lang="ja-JP" altLang="en-US" dirty="0"/>
                    </a:p>
                  </a:txBody>
                  <a:tcPr/>
                </a:tc>
                <a:tc>
                  <a:txBody>
                    <a:bodyPr/>
                    <a:lstStyle/>
                    <a:p>
                      <a:r>
                        <a:rPr kumimoji="1" lang="ja-JP" altLang="en-US" sz="2400" b="1" dirty="0"/>
                        <a:t>ペムブロリズマブ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950213"/>
                  </a:ext>
                </a:extLst>
              </a:tr>
              <a:tr h="673577">
                <a:tc rowSpan="3">
                  <a:txBody>
                    <a:bodyPr/>
                    <a:lstStyle/>
                    <a:p>
                      <a:r>
                        <a:rPr kumimoji="1" lang="ja-JP" altLang="en-US" sz="2400" dirty="0"/>
                        <a:t>抗</a:t>
                      </a:r>
                      <a:r>
                        <a:rPr kumimoji="1" lang="en-US" altLang="ja-JP" sz="2400" dirty="0"/>
                        <a:t>PD-L1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アテゾリズマブ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0371"/>
                  </a:ext>
                </a:extLst>
              </a:tr>
              <a:tr h="67357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アベルマブ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784290"/>
                  </a:ext>
                </a:extLst>
              </a:tr>
              <a:tr h="673577">
                <a:tc vMerge="1">
                  <a:txBody>
                    <a:bodyPr/>
                    <a:lstStyle/>
                    <a:p>
                      <a:endParaRPr kumimoji="1" lang="ja-JP" altLang="en-US" dirty="0"/>
                    </a:p>
                  </a:txBody>
                  <a:tcPr/>
                </a:tc>
                <a:tc>
                  <a:txBody>
                    <a:bodyPr/>
                    <a:lstStyle/>
                    <a:p>
                      <a:r>
                        <a:rPr kumimoji="1" lang="ja-JP" altLang="en-US" sz="2400" dirty="0"/>
                        <a:t>デュルバルマブ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92288"/>
                  </a:ext>
                </a:extLst>
              </a:tr>
            </a:tbl>
          </a:graphicData>
        </a:graphic>
      </p:graphicFrame>
    </p:spTree>
    <p:extLst>
      <p:ext uri="{BB962C8B-B14F-4D97-AF65-F5344CB8AC3E}">
        <p14:creationId xmlns:p14="http://schemas.microsoft.com/office/powerpoint/2010/main" val="60404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04ABE3C-31AC-4614-9341-AD5CDD6C80CD}"/>
              </a:ext>
            </a:extLst>
          </p:cNvPr>
          <p:cNvPicPr>
            <a:picLocks noChangeAspect="1"/>
          </p:cNvPicPr>
          <p:nvPr/>
        </p:nvPicPr>
        <p:blipFill>
          <a:blip r:embed="rId2"/>
          <a:stretch>
            <a:fillRect/>
          </a:stretch>
        </p:blipFill>
        <p:spPr>
          <a:xfrm>
            <a:off x="8055059" y="5101995"/>
            <a:ext cx="717605" cy="848079"/>
          </a:xfrm>
          <a:prstGeom prst="rect">
            <a:avLst/>
          </a:prstGeom>
        </p:spPr>
      </p:pic>
      <p:pic>
        <p:nvPicPr>
          <p:cNvPr id="19" name="図 18">
            <a:extLst>
              <a:ext uri="{FF2B5EF4-FFF2-40B4-BE49-F238E27FC236}">
                <a16:creationId xmlns:a16="http://schemas.microsoft.com/office/drawing/2014/main" id="{EFBA9E78-47A4-458B-9910-2F5772CC5DFD}"/>
              </a:ext>
            </a:extLst>
          </p:cNvPr>
          <p:cNvPicPr>
            <a:picLocks noChangeAspect="1"/>
          </p:cNvPicPr>
          <p:nvPr/>
        </p:nvPicPr>
        <p:blipFill>
          <a:blip r:embed="rId3"/>
          <a:stretch>
            <a:fillRect/>
          </a:stretch>
        </p:blipFill>
        <p:spPr>
          <a:xfrm>
            <a:off x="5460719" y="5567179"/>
            <a:ext cx="590959" cy="624409"/>
          </a:xfrm>
          <a:prstGeom prst="rect">
            <a:avLst/>
          </a:prstGeom>
        </p:spPr>
      </p:pic>
      <p:pic>
        <p:nvPicPr>
          <p:cNvPr id="18" name="図 17">
            <a:extLst>
              <a:ext uri="{FF2B5EF4-FFF2-40B4-BE49-F238E27FC236}">
                <a16:creationId xmlns:a16="http://schemas.microsoft.com/office/drawing/2014/main" id="{AEAE66A5-F9D9-47A2-86DB-919BEC6E1448}"/>
              </a:ext>
            </a:extLst>
          </p:cNvPr>
          <p:cNvPicPr>
            <a:picLocks noChangeAspect="1"/>
          </p:cNvPicPr>
          <p:nvPr/>
        </p:nvPicPr>
        <p:blipFill>
          <a:blip r:embed="rId4"/>
          <a:stretch>
            <a:fillRect/>
          </a:stretch>
        </p:blipFill>
        <p:spPr>
          <a:xfrm>
            <a:off x="5430015" y="4817122"/>
            <a:ext cx="600054" cy="693813"/>
          </a:xfrm>
          <a:prstGeom prst="rect">
            <a:avLst/>
          </a:prstGeom>
        </p:spPr>
      </p:pic>
      <p:pic>
        <p:nvPicPr>
          <p:cNvPr id="17" name="図 16">
            <a:extLst>
              <a:ext uri="{FF2B5EF4-FFF2-40B4-BE49-F238E27FC236}">
                <a16:creationId xmlns:a16="http://schemas.microsoft.com/office/drawing/2014/main" id="{7C21358D-E3F1-4622-B9EA-32E88CC6BDAC}"/>
              </a:ext>
            </a:extLst>
          </p:cNvPr>
          <p:cNvPicPr>
            <a:picLocks noChangeAspect="1"/>
          </p:cNvPicPr>
          <p:nvPr/>
        </p:nvPicPr>
        <p:blipFill>
          <a:blip r:embed="rId5"/>
          <a:stretch>
            <a:fillRect/>
          </a:stretch>
        </p:blipFill>
        <p:spPr>
          <a:xfrm>
            <a:off x="1695358" y="931549"/>
            <a:ext cx="797625" cy="949899"/>
          </a:xfrm>
          <a:prstGeom prst="rect">
            <a:avLst/>
          </a:prstGeom>
        </p:spPr>
      </p:pic>
      <p:pic>
        <p:nvPicPr>
          <p:cNvPr id="16" name="図 15">
            <a:extLst>
              <a:ext uri="{FF2B5EF4-FFF2-40B4-BE49-F238E27FC236}">
                <a16:creationId xmlns:a16="http://schemas.microsoft.com/office/drawing/2014/main" id="{C0FB11BB-A222-41DF-AFA4-61CC036E160E}"/>
              </a:ext>
            </a:extLst>
          </p:cNvPr>
          <p:cNvPicPr>
            <a:picLocks noChangeAspect="1"/>
          </p:cNvPicPr>
          <p:nvPr/>
        </p:nvPicPr>
        <p:blipFill>
          <a:blip r:embed="rId6"/>
          <a:stretch>
            <a:fillRect/>
          </a:stretch>
        </p:blipFill>
        <p:spPr>
          <a:xfrm>
            <a:off x="5708647" y="1027641"/>
            <a:ext cx="864631" cy="972710"/>
          </a:xfrm>
          <a:prstGeom prst="rect">
            <a:avLst/>
          </a:prstGeom>
        </p:spPr>
      </p:pic>
      <p:pic>
        <p:nvPicPr>
          <p:cNvPr id="14" name="図 13">
            <a:extLst>
              <a:ext uri="{FF2B5EF4-FFF2-40B4-BE49-F238E27FC236}">
                <a16:creationId xmlns:a16="http://schemas.microsoft.com/office/drawing/2014/main" id="{D1FF4642-72B7-4BB4-B208-9CA350A211DD}"/>
              </a:ext>
            </a:extLst>
          </p:cNvPr>
          <p:cNvPicPr>
            <a:picLocks noChangeAspect="1"/>
          </p:cNvPicPr>
          <p:nvPr/>
        </p:nvPicPr>
        <p:blipFill>
          <a:blip r:embed="rId7"/>
          <a:stretch>
            <a:fillRect/>
          </a:stretch>
        </p:blipFill>
        <p:spPr>
          <a:xfrm>
            <a:off x="2582160" y="4970141"/>
            <a:ext cx="1040619" cy="1081588"/>
          </a:xfrm>
          <a:prstGeom prst="rect">
            <a:avLst/>
          </a:prstGeom>
        </p:spPr>
      </p:pic>
      <p:sp>
        <p:nvSpPr>
          <p:cNvPr id="2" name="タイトル 1">
            <a:extLst>
              <a:ext uri="{FF2B5EF4-FFF2-40B4-BE49-F238E27FC236}">
                <a16:creationId xmlns:a16="http://schemas.microsoft.com/office/drawing/2014/main" id="{8A993160-AE1A-4284-9F2B-6DF01611E126}"/>
              </a:ext>
            </a:extLst>
          </p:cNvPr>
          <p:cNvSpPr>
            <a:spLocks noGrp="1"/>
          </p:cNvSpPr>
          <p:nvPr>
            <p:ph type="title"/>
          </p:nvPr>
        </p:nvSpPr>
        <p:spPr>
          <a:xfrm>
            <a:off x="3176806" y="401745"/>
            <a:ext cx="2790384" cy="1123432"/>
          </a:xfrm>
        </p:spPr>
        <p:txBody>
          <a:bodyPr>
            <a:normAutofit/>
          </a:bodyPr>
          <a:lstStyle/>
          <a:p>
            <a:r>
              <a:rPr kumimoji="1" lang="ja-JP" altLang="en-US" sz="4000" b="1" dirty="0">
                <a:latin typeface="+mn-ea"/>
                <a:ea typeface="+mn-ea"/>
              </a:rPr>
              <a:t>白血球には</a:t>
            </a:r>
          </a:p>
        </p:txBody>
      </p:sp>
      <p:sp>
        <p:nvSpPr>
          <p:cNvPr id="3" name="フローチャート: 端子 2">
            <a:extLst>
              <a:ext uri="{FF2B5EF4-FFF2-40B4-BE49-F238E27FC236}">
                <a16:creationId xmlns:a16="http://schemas.microsoft.com/office/drawing/2014/main" id="{8FB110A6-177A-4F62-8AB5-EFF45F993020}"/>
              </a:ext>
            </a:extLst>
          </p:cNvPr>
          <p:cNvSpPr/>
          <p:nvPr/>
        </p:nvSpPr>
        <p:spPr>
          <a:xfrm>
            <a:off x="351761" y="1769722"/>
            <a:ext cx="1742410"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好中球</a:t>
            </a:r>
          </a:p>
        </p:txBody>
      </p:sp>
      <p:sp>
        <p:nvSpPr>
          <p:cNvPr id="4" name="フローチャート: 端子 3">
            <a:extLst>
              <a:ext uri="{FF2B5EF4-FFF2-40B4-BE49-F238E27FC236}">
                <a16:creationId xmlns:a16="http://schemas.microsoft.com/office/drawing/2014/main" id="{67106A7E-CAC3-497B-8B3E-050E91B5510A}"/>
              </a:ext>
            </a:extLst>
          </p:cNvPr>
          <p:cNvSpPr/>
          <p:nvPr/>
        </p:nvSpPr>
        <p:spPr>
          <a:xfrm>
            <a:off x="2582160" y="1769722"/>
            <a:ext cx="337406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マクロファージ</a:t>
            </a:r>
          </a:p>
        </p:txBody>
      </p:sp>
      <p:sp>
        <p:nvSpPr>
          <p:cNvPr id="5" name="フローチャート: 端子 4">
            <a:extLst>
              <a:ext uri="{FF2B5EF4-FFF2-40B4-BE49-F238E27FC236}">
                <a16:creationId xmlns:a16="http://schemas.microsoft.com/office/drawing/2014/main" id="{7B4703B9-3ADA-4C3C-9923-F58AAD0495D9}"/>
              </a:ext>
            </a:extLst>
          </p:cNvPr>
          <p:cNvSpPr/>
          <p:nvPr/>
        </p:nvSpPr>
        <p:spPr>
          <a:xfrm>
            <a:off x="6444213" y="1769722"/>
            <a:ext cx="2232838"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好塩基球</a:t>
            </a:r>
          </a:p>
        </p:txBody>
      </p:sp>
      <p:sp>
        <p:nvSpPr>
          <p:cNvPr id="6" name="フローチャート: 端子 5">
            <a:extLst>
              <a:ext uri="{FF2B5EF4-FFF2-40B4-BE49-F238E27FC236}">
                <a16:creationId xmlns:a16="http://schemas.microsoft.com/office/drawing/2014/main" id="{24F9C578-F9AF-4B09-ABC7-EAFF24E05424}"/>
              </a:ext>
            </a:extLst>
          </p:cNvPr>
          <p:cNvSpPr/>
          <p:nvPr/>
        </p:nvSpPr>
        <p:spPr>
          <a:xfrm>
            <a:off x="473809" y="3273132"/>
            <a:ext cx="2527007"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マスト細胞</a:t>
            </a:r>
          </a:p>
        </p:txBody>
      </p:sp>
      <p:sp>
        <p:nvSpPr>
          <p:cNvPr id="7" name="フローチャート: 端子 6">
            <a:extLst>
              <a:ext uri="{FF2B5EF4-FFF2-40B4-BE49-F238E27FC236}">
                <a16:creationId xmlns:a16="http://schemas.microsoft.com/office/drawing/2014/main" id="{7C5ED186-5EDF-422F-B98D-43DCBD236A6D}"/>
              </a:ext>
            </a:extLst>
          </p:cNvPr>
          <p:cNvSpPr/>
          <p:nvPr/>
        </p:nvSpPr>
        <p:spPr>
          <a:xfrm>
            <a:off x="3648073" y="3271593"/>
            <a:ext cx="1847851"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好酸球</a:t>
            </a:r>
          </a:p>
        </p:txBody>
      </p:sp>
      <p:sp>
        <p:nvSpPr>
          <p:cNvPr id="9" name="フローチャート: 端子 8">
            <a:extLst>
              <a:ext uri="{FF2B5EF4-FFF2-40B4-BE49-F238E27FC236}">
                <a16:creationId xmlns:a16="http://schemas.microsoft.com/office/drawing/2014/main" id="{969A7C65-88F6-44BB-8A12-4B093FE7E297}"/>
              </a:ext>
            </a:extLst>
          </p:cNvPr>
          <p:cNvSpPr/>
          <p:nvPr/>
        </p:nvSpPr>
        <p:spPr>
          <a:xfrm>
            <a:off x="494635" y="5118356"/>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NK</a:t>
            </a:r>
            <a:r>
              <a:rPr kumimoji="1" lang="ja-JP" altLang="en-US" sz="3200" dirty="0">
                <a:solidFill>
                  <a:schemeClr val="tx1"/>
                </a:solidFill>
                <a:latin typeface="+mn-ea"/>
              </a:rPr>
              <a:t>細胞</a:t>
            </a:r>
          </a:p>
        </p:txBody>
      </p:sp>
      <p:sp>
        <p:nvSpPr>
          <p:cNvPr id="10" name="フローチャート: 端子 9">
            <a:extLst>
              <a:ext uri="{FF2B5EF4-FFF2-40B4-BE49-F238E27FC236}">
                <a16:creationId xmlns:a16="http://schemas.microsoft.com/office/drawing/2014/main" id="{C97FB1A0-BEC9-49C7-9673-4A78DEDC10CE}"/>
              </a:ext>
            </a:extLst>
          </p:cNvPr>
          <p:cNvSpPr/>
          <p:nvPr/>
        </p:nvSpPr>
        <p:spPr>
          <a:xfrm>
            <a:off x="3648073" y="5118357"/>
            <a:ext cx="1847851"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T</a:t>
            </a:r>
            <a:r>
              <a:rPr kumimoji="1" lang="ja-JP" altLang="en-US" sz="3200" dirty="0">
                <a:solidFill>
                  <a:schemeClr val="tx1"/>
                </a:solidFill>
                <a:latin typeface="+mn-ea"/>
              </a:rPr>
              <a:t>細胞</a:t>
            </a:r>
          </a:p>
        </p:txBody>
      </p:sp>
      <p:sp>
        <p:nvSpPr>
          <p:cNvPr id="12" name="フローチャート: 端子 11">
            <a:extLst>
              <a:ext uri="{FF2B5EF4-FFF2-40B4-BE49-F238E27FC236}">
                <a16:creationId xmlns:a16="http://schemas.microsoft.com/office/drawing/2014/main" id="{4B8F39ED-4560-4FF7-822B-6868AF94481C}"/>
              </a:ext>
            </a:extLst>
          </p:cNvPr>
          <p:cNvSpPr/>
          <p:nvPr/>
        </p:nvSpPr>
        <p:spPr>
          <a:xfrm>
            <a:off x="6184492" y="5101995"/>
            <a:ext cx="1847851"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n-ea"/>
              </a:rPr>
              <a:t>B</a:t>
            </a:r>
            <a:r>
              <a:rPr kumimoji="1" lang="ja-JP" altLang="en-US" sz="3200" dirty="0">
                <a:solidFill>
                  <a:schemeClr val="tx1"/>
                </a:solidFill>
                <a:latin typeface="+mn-ea"/>
              </a:rPr>
              <a:t>細胞</a:t>
            </a:r>
          </a:p>
        </p:txBody>
      </p:sp>
      <p:pic>
        <p:nvPicPr>
          <p:cNvPr id="11" name="図 10">
            <a:extLst>
              <a:ext uri="{FF2B5EF4-FFF2-40B4-BE49-F238E27FC236}">
                <a16:creationId xmlns:a16="http://schemas.microsoft.com/office/drawing/2014/main" id="{9364B2F8-4443-41C2-BDB3-456CCF98110F}"/>
              </a:ext>
            </a:extLst>
          </p:cNvPr>
          <p:cNvPicPr>
            <a:picLocks noChangeAspect="1"/>
          </p:cNvPicPr>
          <p:nvPr/>
        </p:nvPicPr>
        <p:blipFill>
          <a:blip r:embed="rId8"/>
          <a:stretch>
            <a:fillRect/>
          </a:stretch>
        </p:blipFill>
        <p:spPr>
          <a:xfrm>
            <a:off x="8026140" y="2937788"/>
            <a:ext cx="952500" cy="1190625"/>
          </a:xfrm>
          <a:prstGeom prst="rect">
            <a:avLst/>
          </a:prstGeom>
        </p:spPr>
      </p:pic>
      <p:sp>
        <p:nvSpPr>
          <p:cNvPr id="8" name="フローチャート: 端子 7">
            <a:extLst>
              <a:ext uri="{FF2B5EF4-FFF2-40B4-BE49-F238E27FC236}">
                <a16:creationId xmlns:a16="http://schemas.microsoft.com/office/drawing/2014/main" id="{5D321D27-860C-41BD-90BB-1CE64980BE63}"/>
              </a:ext>
            </a:extLst>
          </p:cNvPr>
          <p:cNvSpPr/>
          <p:nvPr/>
        </p:nvSpPr>
        <p:spPr>
          <a:xfrm>
            <a:off x="6140963" y="3271593"/>
            <a:ext cx="2087525" cy="830997"/>
          </a:xfrm>
          <a:prstGeom prst="flowChartTerminator">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mn-ea"/>
              </a:rPr>
              <a:t>樹状細胞</a:t>
            </a:r>
          </a:p>
        </p:txBody>
      </p:sp>
    </p:spTree>
    <p:extLst>
      <p:ext uri="{BB962C8B-B14F-4D97-AF65-F5344CB8AC3E}">
        <p14:creationId xmlns:p14="http://schemas.microsoft.com/office/powerpoint/2010/main" val="36213461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9">
            <a:extLst>
              <a:ext uri="{FF2B5EF4-FFF2-40B4-BE49-F238E27FC236}">
                <a16:creationId xmlns:a16="http://schemas.microsoft.com/office/drawing/2014/main" id="{AF83ADC1-35CB-4052-ADD7-4500D5B8237D}"/>
              </a:ext>
            </a:extLst>
          </p:cNvPr>
          <p:cNvGraphicFramePr>
            <a:graphicFrameLocks noGrp="1"/>
          </p:cNvGraphicFramePr>
          <p:nvPr>
            <p:extLst>
              <p:ext uri="{D42A27DB-BD31-4B8C-83A1-F6EECF244321}">
                <p14:modId xmlns:p14="http://schemas.microsoft.com/office/powerpoint/2010/main" val="151142778"/>
              </p:ext>
            </p:extLst>
          </p:nvPr>
        </p:nvGraphicFramePr>
        <p:xfrm>
          <a:off x="416969" y="1512503"/>
          <a:ext cx="5069431" cy="4531014"/>
        </p:xfrm>
        <a:graphic>
          <a:graphicData uri="http://schemas.openxmlformats.org/drawingml/2006/table">
            <a:tbl>
              <a:tblPr firstRow="1" bandRow="1">
                <a:tableStyleId>{5C22544A-7EE6-4342-B048-85BDC9FD1C3A}</a:tableStyleId>
              </a:tblPr>
              <a:tblGrid>
                <a:gridCol w="2326231">
                  <a:extLst>
                    <a:ext uri="{9D8B030D-6E8A-4147-A177-3AD203B41FA5}">
                      <a16:colId xmlns:a16="http://schemas.microsoft.com/office/drawing/2014/main" val="917127274"/>
                    </a:ext>
                  </a:extLst>
                </a:gridCol>
                <a:gridCol w="2743200">
                  <a:extLst>
                    <a:ext uri="{9D8B030D-6E8A-4147-A177-3AD203B41FA5}">
                      <a16:colId xmlns:a16="http://schemas.microsoft.com/office/drawing/2014/main" val="137387131"/>
                    </a:ext>
                  </a:extLst>
                </a:gridCol>
              </a:tblGrid>
              <a:tr h="489552">
                <a:tc>
                  <a:txBody>
                    <a:bodyPr/>
                    <a:lstStyle/>
                    <a:p>
                      <a:r>
                        <a:rPr kumimoji="1" lang="ja-JP" altLang="en-US" sz="2400" dirty="0"/>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一般名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693497"/>
                  </a:ext>
                </a:extLst>
              </a:tr>
              <a:tr h="673577">
                <a:tc>
                  <a:txBody>
                    <a:bodyPr/>
                    <a:lstStyle/>
                    <a:p>
                      <a:r>
                        <a:rPr kumimoji="1" lang="ja-JP" altLang="en-US" sz="2400" dirty="0"/>
                        <a:t>抗</a:t>
                      </a:r>
                      <a:r>
                        <a:rPr kumimoji="1" lang="en-US" altLang="ja-JP" sz="2400" dirty="0"/>
                        <a:t>CTLA-4</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イピリムマブ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970906"/>
                  </a:ext>
                </a:extLst>
              </a:tr>
              <a:tr h="673577">
                <a:tc rowSpan="2">
                  <a:txBody>
                    <a:bodyPr/>
                    <a:lstStyle/>
                    <a:p>
                      <a:r>
                        <a:rPr kumimoji="1" lang="ja-JP" altLang="en-US" sz="2400" dirty="0"/>
                        <a:t>抗</a:t>
                      </a:r>
                      <a:r>
                        <a:rPr kumimoji="1" lang="en-US" altLang="ja-JP" sz="2400" dirty="0"/>
                        <a:t>PD-1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ニボルマブ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74378"/>
                  </a:ext>
                </a:extLst>
              </a:tr>
              <a:tr h="673577">
                <a:tc vMerge="1">
                  <a:txBody>
                    <a:bodyPr/>
                    <a:lstStyle/>
                    <a:p>
                      <a:endParaRPr kumimoji="1" lang="ja-JP" altLang="en-US" dirty="0"/>
                    </a:p>
                  </a:txBody>
                  <a:tcPr/>
                </a:tc>
                <a:tc>
                  <a:txBody>
                    <a:bodyPr/>
                    <a:lstStyle/>
                    <a:p>
                      <a:r>
                        <a:rPr kumimoji="1" lang="ja-JP" altLang="en-US" sz="2400" b="0" dirty="0"/>
                        <a:t>ペムブロリズマブ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950213"/>
                  </a:ext>
                </a:extLst>
              </a:tr>
              <a:tr h="673577">
                <a:tc rowSpan="3">
                  <a:txBody>
                    <a:bodyPr/>
                    <a:lstStyle/>
                    <a:p>
                      <a:r>
                        <a:rPr kumimoji="1" lang="ja-JP" altLang="en-US" sz="2400" dirty="0"/>
                        <a:t>抗</a:t>
                      </a:r>
                      <a:r>
                        <a:rPr kumimoji="1" lang="en-US" altLang="ja-JP" sz="2400" dirty="0"/>
                        <a:t>PD-L1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1" dirty="0"/>
                        <a:t>アテゾリズマブ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0371"/>
                  </a:ext>
                </a:extLst>
              </a:tr>
              <a:tr h="67357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アベルマブ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784290"/>
                  </a:ext>
                </a:extLst>
              </a:tr>
              <a:tr h="673577">
                <a:tc vMerge="1">
                  <a:txBody>
                    <a:bodyPr/>
                    <a:lstStyle/>
                    <a:p>
                      <a:endParaRPr kumimoji="1" lang="ja-JP" altLang="en-US" dirty="0"/>
                    </a:p>
                  </a:txBody>
                  <a:tcPr/>
                </a:tc>
                <a:tc>
                  <a:txBody>
                    <a:bodyPr/>
                    <a:lstStyle/>
                    <a:p>
                      <a:r>
                        <a:rPr kumimoji="1" lang="ja-JP" altLang="en-US" sz="2400" dirty="0"/>
                        <a:t>デュルバルマブ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92288"/>
                  </a:ext>
                </a:extLst>
              </a:tr>
            </a:tbl>
          </a:graphicData>
        </a:graphic>
      </p:graphicFrame>
      <p:sp>
        <p:nvSpPr>
          <p:cNvPr id="8" name="テキスト ボックス 7">
            <a:extLst>
              <a:ext uri="{FF2B5EF4-FFF2-40B4-BE49-F238E27FC236}">
                <a16:creationId xmlns:a16="http://schemas.microsoft.com/office/drawing/2014/main" id="{D3069AF5-5581-4BC2-960F-27182499C0E8}"/>
              </a:ext>
            </a:extLst>
          </p:cNvPr>
          <p:cNvSpPr txBox="1"/>
          <p:nvPr/>
        </p:nvSpPr>
        <p:spPr>
          <a:xfrm>
            <a:off x="893135" y="463695"/>
            <a:ext cx="7357730" cy="523220"/>
          </a:xfrm>
          <a:prstGeom prst="rect">
            <a:avLst/>
          </a:prstGeom>
          <a:noFill/>
        </p:spPr>
        <p:txBody>
          <a:bodyPr wrap="square" rtlCol="0">
            <a:spAutoFit/>
          </a:bodyPr>
          <a:lstStyle/>
          <a:p>
            <a:r>
              <a:rPr kumimoji="1" lang="ja-JP" altLang="en-US" sz="2800" dirty="0">
                <a:latin typeface="+mn-ea"/>
              </a:rPr>
              <a:t>国内で販売中の免疫チェックポイント阻害薬</a:t>
            </a:r>
          </a:p>
        </p:txBody>
      </p:sp>
      <p:sp>
        <p:nvSpPr>
          <p:cNvPr id="2" name="吹き出し: 線 1">
            <a:extLst>
              <a:ext uri="{FF2B5EF4-FFF2-40B4-BE49-F238E27FC236}">
                <a16:creationId xmlns:a16="http://schemas.microsoft.com/office/drawing/2014/main" id="{B0C9D9C8-8FB5-4FF4-BA9A-304F3FB1DB41}"/>
              </a:ext>
            </a:extLst>
          </p:cNvPr>
          <p:cNvSpPr/>
          <p:nvPr/>
        </p:nvSpPr>
        <p:spPr>
          <a:xfrm>
            <a:off x="5486400" y="3429000"/>
            <a:ext cx="3465094" cy="2965305"/>
          </a:xfrm>
          <a:prstGeom prst="borderCallout1">
            <a:avLst>
              <a:gd name="adj1" fmla="val 49712"/>
              <a:gd name="adj2" fmla="val -278"/>
              <a:gd name="adj3" fmla="val 33441"/>
              <a:gd name="adj4" fmla="val -14721"/>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kumimoji="1" lang="ja-JP" altLang="en-US" sz="2400" dirty="0">
                <a:solidFill>
                  <a:schemeClr val="tx1"/>
                </a:solidFill>
              </a:rPr>
              <a:t>切除不能な進行・再発の非小細胞肺癌</a:t>
            </a:r>
            <a:endParaRPr kumimoji="1" lang="en-US" altLang="ja-JP" sz="2400" dirty="0">
              <a:solidFill>
                <a:schemeClr val="tx1"/>
              </a:solidFill>
            </a:endParaRPr>
          </a:p>
          <a:p>
            <a:pPr marL="342900" indent="-342900">
              <a:buFont typeface="Arial" panose="020B0604020202020204" pitchFamily="34" charset="0"/>
              <a:buChar char="•"/>
            </a:pPr>
            <a:r>
              <a:rPr kumimoji="1" lang="ja-JP" altLang="en-US" sz="2400" dirty="0">
                <a:solidFill>
                  <a:schemeClr val="tx1"/>
                </a:solidFill>
              </a:rPr>
              <a:t>進展型小細胞肺癌</a:t>
            </a:r>
            <a:endParaRPr kumimoji="1" lang="en-US" altLang="ja-JP" sz="2400" dirty="0">
              <a:solidFill>
                <a:schemeClr val="tx1"/>
              </a:solidFill>
            </a:endParaRPr>
          </a:p>
          <a:p>
            <a:pPr marL="342900" indent="-342900">
              <a:buFont typeface="Arial" panose="020B0604020202020204" pitchFamily="34" charset="0"/>
              <a:buChar char="•"/>
            </a:pPr>
            <a:r>
              <a:rPr kumimoji="1" lang="en-US" altLang="ja-JP" sz="2400" dirty="0">
                <a:solidFill>
                  <a:schemeClr val="tx1"/>
                </a:solidFill>
              </a:rPr>
              <a:t>PD-L1</a:t>
            </a:r>
            <a:r>
              <a:rPr kumimoji="1" lang="ja-JP" altLang="en-US" sz="2400" dirty="0">
                <a:solidFill>
                  <a:schemeClr val="tx1"/>
                </a:solidFill>
              </a:rPr>
              <a:t>陽性のホルモン受容体陰性かつ</a:t>
            </a:r>
            <a:r>
              <a:rPr kumimoji="1" lang="en-US" altLang="ja-JP" sz="2400" dirty="0">
                <a:solidFill>
                  <a:schemeClr val="tx1"/>
                </a:solidFill>
              </a:rPr>
              <a:t>HER2</a:t>
            </a:r>
            <a:r>
              <a:rPr kumimoji="1" lang="ja-JP" altLang="en-US" sz="2400" dirty="0">
                <a:solidFill>
                  <a:schemeClr val="tx1"/>
                </a:solidFill>
              </a:rPr>
              <a:t>陰性の手術不能または再発乳がん</a:t>
            </a:r>
            <a:endParaRPr kumimoji="1" lang="en-US" altLang="ja-JP" sz="2400" dirty="0">
              <a:solidFill>
                <a:schemeClr val="tx1"/>
              </a:solidFill>
            </a:endParaRPr>
          </a:p>
        </p:txBody>
      </p:sp>
      <p:sp>
        <p:nvSpPr>
          <p:cNvPr id="5" name="テキスト ボックス 4">
            <a:extLst>
              <a:ext uri="{FF2B5EF4-FFF2-40B4-BE49-F238E27FC236}">
                <a16:creationId xmlns:a16="http://schemas.microsoft.com/office/drawing/2014/main" id="{224F9A8A-8768-4BE0-BBF7-C11EF80FE279}"/>
              </a:ext>
            </a:extLst>
          </p:cNvPr>
          <p:cNvSpPr txBox="1"/>
          <p:nvPr/>
        </p:nvSpPr>
        <p:spPr>
          <a:xfrm>
            <a:off x="416969" y="6199773"/>
            <a:ext cx="2152976" cy="369332"/>
          </a:xfrm>
          <a:prstGeom prst="rect">
            <a:avLst/>
          </a:prstGeom>
          <a:noFill/>
        </p:spPr>
        <p:txBody>
          <a:bodyPr wrap="square" rtlCol="0">
            <a:spAutoFit/>
          </a:bodyPr>
          <a:lstStyle/>
          <a:p>
            <a:r>
              <a:rPr kumimoji="1" lang="en-US" altLang="ja-JP" dirty="0"/>
              <a:t>2019</a:t>
            </a:r>
            <a:r>
              <a:rPr kumimoji="1" lang="ja-JP" altLang="en-US" dirty="0"/>
              <a:t>年</a:t>
            </a:r>
            <a:r>
              <a:rPr kumimoji="1" lang="en-US" altLang="ja-JP" dirty="0"/>
              <a:t>10</a:t>
            </a:r>
            <a:r>
              <a:rPr kumimoji="1" lang="ja-JP" altLang="en-US" dirty="0"/>
              <a:t>月現在</a:t>
            </a:r>
          </a:p>
        </p:txBody>
      </p:sp>
    </p:spTree>
    <p:extLst>
      <p:ext uri="{BB962C8B-B14F-4D97-AF65-F5344CB8AC3E}">
        <p14:creationId xmlns:p14="http://schemas.microsoft.com/office/powerpoint/2010/main" val="40401016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9">
            <a:extLst>
              <a:ext uri="{FF2B5EF4-FFF2-40B4-BE49-F238E27FC236}">
                <a16:creationId xmlns:a16="http://schemas.microsoft.com/office/drawing/2014/main" id="{BAE59927-01D1-402B-BD35-D7A4C2D68A65}"/>
              </a:ext>
            </a:extLst>
          </p:cNvPr>
          <p:cNvGraphicFramePr>
            <a:graphicFrameLocks noGrp="1"/>
          </p:cNvGraphicFramePr>
          <p:nvPr>
            <p:extLst>
              <p:ext uri="{D42A27DB-BD31-4B8C-83A1-F6EECF244321}">
                <p14:modId xmlns:p14="http://schemas.microsoft.com/office/powerpoint/2010/main" val="1433855630"/>
              </p:ext>
            </p:extLst>
          </p:nvPr>
        </p:nvGraphicFramePr>
        <p:xfrm>
          <a:off x="416969" y="1512503"/>
          <a:ext cx="5069431" cy="4531014"/>
        </p:xfrm>
        <a:graphic>
          <a:graphicData uri="http://schemas.openxmlformats.org/drawingml/2006/table">
            <a:tbl>
              <a:tblPr firstRow="1" bandRow="1">
                <a:tableStyleId>{5C22544A-7EE6-4342-B048-85BDC9FD1C3A}</a:tableStyleId>
              </a:tblPr>
              <a:tblGrid>
                <a:gridCol w="2326231">
                  <a:extLst>
                    <a:ext uri="{9D8B030D-6E8A-4147-A177-3AD203B41FA5}">
                      <a16:colId xmlns:a16="http://schemas.microsoft.com/office/drawing/2014/main" val="917127274"/>
                    </a:ext>
                  </a:extLst>
                </a:gridCol>
                <a:gridCol w="2743200">
                  <a:extLst>
                    <a:ext uri="{9D8B030D-6E8A-4147-A177-3AD203B41FA5}">
                      <a16:colId xmlns:a16="http://schemas.microsoft.com/office/drawing/2014/main" val="137387131"/>
                    </a:ext>
                  </a:extLst>
                </a:gridCol>
              </a:tblGrid>
              <a:tr h="489552">
                <a:tc>
                  <a:txBody>
                    <a:bodyPr/>
                    <a:lstStyle/>
                    <a:p>
                      <a:r>
                        <a:rPr kumimoji="1" lang="ja-JP" altLang="en-US" sz="2400" dirty="0"/>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一般名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693497"/>
                  </a:ext>
                </a:extLst>
              </a:tr>
              <a:tr h="673577">
                <a:tc>
                  <a:txBody>
                    <a:bodyPr/>
                    <a:lstStyle/>
                    <a:p>
                      <a:r>
                        <a:rPr kumimoji="1" lang="ja-JP" altLang="en-US" sz="2400" dirty="0"/>
                        <a:t>抗</a:t>
                      </a:r>
                      <a:r>
                        <a:rPr kumimoji="1" lang="en-US" altLang="ja-JP" sz="2400" dirty="0"/>
                        <a:t>CTLA-4</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イピリムマブ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970906"/>
                  </a:ext>
                </a:extLst>
              </a:tr>
              <a:tr h="673577">
                <a:tc rowSpan="2">
                  <a:txBody>
                    <a:bodyPr/>
                    <a:lstStyle/>
                    <a:p>
                      <a:r>
                        <a:rPr kumimoji="1" lang="ja-JP" altLang="en-US" sz="2400" dirty="0"/>
                        <a:t>抗</a:t>
                      </a:r>
                      <a:r>
                        <a:rPr kumimoji="1" lang="en-US" altLang="ja-JP" sz="2400" dirty="0"/>
                        <a:t>PD-1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ニボルマブ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74378"/>
                  </a:ext>
                </a:extLst>
              </a:tr>
              <a:tr h="673577">
                <a:tc vMerge="1">
                  <a:txBody>
                    <a:bodyPr/>
                    <a:lstStyle/>
                    <a:p>
                      <a:endParaRPr kumimoji="1" lang="ja-JP" altLang="en-US" dirty="0"/>
                    </a:p>
                  </a:txBody>
                  <a:tcPr/>
                </a:tc>
                <a:tc>
                  <a:txBody>
                    <a:bodyPr/>
                    <a:lstStyle/>
                    <a:p>
                      <a:r>
                        <a:rPr kumimoji="1" lang="ja-JP" altLang="en-US" sz="2400" b="0" dirty="0"/>
                        <a:t>ペムブロリズマブ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950213"/>
                  </a:ext>
                </a:extLst>
              </a:tr>
              <a:tr h="673577">
                <a:tc rowSpan="3">
                  <a:txBody>
                    <a:bodyPr/>
                    <a:lstStyle/>
                    <a:p>
                      <a:r>
                        <a:rPr kumimoji="1" lang="ja-JP" altLang="en-US" sz="2400" dirty="0"/>
                        <a:t>抗</a:t>
                      </a:r>
                      <a:r>
                        <a:rPr kumimoji="1" lang="en-US" altLang="ja-JP" sz="2400" dirty="0"/>
                        <a:t>PD-L1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アテゾリズマブ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0371"/>
                  </a:ext>
                </a:extLst>
              </a:tr>
              <a:tr h="67357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t>アベルマブ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784290"/>
                  </a:ext>
                </a:extLst>
              </a:tr>
              <a:tr h="673577">
                <a:tc vMerge="1">
                  <a:txBody>
                    <a:bodyPr/>
                    <a:lstStyle/>
                    <a:p>
                      <a:endParaRPr kumimoji="1" lang="ja-JP" altLang="en-US" dirty="0"/>
                    </a:p>
                  </a:txBody>
                  <a:tcPr/>
                </a:tc>
                <a:tc>
                  <a:txBody>
                    <a:bodyPr/>
                    <a:lstStyle/>
                    <a:p>
                      <a:r>
                        <a:rPr kumimoji="1" lang="ja-JP" altLang="en-US" sz="2400" dirty="0"/>
                        <a:t>デュルバルマブ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92288"/>
                  </a:ext>
                </a:extLst>
              </a:tr>
            </a:tbl>
          </a:graphicData>
        </a:graphic>
      </p:graphicFrame>
      <p:sp>
        <p:nvSpPr>
          <p:cNvPr id="8" name="テキスト ボックス 7">
            <a:extLst>
              <a:ext uri="{FF2B5EF4-FFF2-40B4-BE49-F238E27FC236}">
                <a16:creationId xmlns:a16="http://schemas.microsoft.com/office/drawing/2014/main" id="{D3069AF5-5581-4BC2-960F-27182499C0E8}"/>
              </a:ext>
            </a:extLst>
          </p:cNvPr>
          <p:cNvSpPr txBox="1"/>
          <p:nvPr/>
        </p:nvSpPr>
        <p:spPr>
          <a:xfrm>
            <a:off x="893135" y="463695"/>
            <a:ext cx="7357730" cy="523220"/>
          </a:xfrm>
          <a:prstGeom prst="rect">
            <a:avLst/>
          </a:prstGeom>
          <a:noFill/>
        </p:spPr>
        <p:txBody>
          <a:bodyPr wrap="square" rtlCol="0">
            <a:spAutoFit/>
          </a:bodyPr>
          <a:lstStyle/>
          <a:p>
            <a:r>
              <a:rPr kumimoji="1" lang="ja-JP" altLang="en-US" sz="2800" dirty="0">
                <a:latin typeface="+mn-ea"/>
              </a:rPr>
              <a:t>国内で販売中の免疫チェックポイント阻害薬</a:t>
            </a:r>
          </a:p>
        </p:txBody>
      </p:sp>
      <p:sp>
        <p:nvSpPr>
          <p:cNvPr id="2" name="吹き出し: 線 1">
            <a:extLst>
              <a:ext uri="{FF2B5EF4-FFF2-40B4-BE49-F238E27FC236}">
                <a16:creationId xmlns:a16="http://schemas.microsoft.com/office/drawing/2014/main" id="{B0C9D9C8-8FB5-4FF4-BA9A-304F3FB1DB41}"/>
              </a:ext>
            </a:extLst>
          </p:cNvPr>
          <p:cNvSpPr/>
          <p:nvPr/>
        </p:nvSpPr>
        <p:spPr>
          <a:xfrm>
            <a:off x="5486400" y="4276023"/>
            <a:ext cx="3465094" cy="1287379"/>
          </a:xfrm>
          <a:prstGeom prst="borderCallout1">
            <a:avLst>
              <a:gd name="adj1" fmla="val 49712"/>
              <a:gd name="adj2" fmla="val -278"/>
              <a:gd name="adj3" fmla="val 59277"/>
              <a:gd name="adj4" fmla="val -26578"/>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kumimoji="1" lang="ja-JP" altLang="en-US" sz="2400" dirty="0">
                <a:solidFill>
                  <a:schemeClr val="tx1"/>
                </a:solidFill>
              </a:rPr>
              <a:t>根治切除不能なメルケル細胞癌</a:t>
            </a:r>
          </a:p>
        </p:txBody>
      </p:sp>
      <p:sp>
        <p:nvSpPr>
          <p:cNvPr id="6" name="テキスト ボックス 5">
            <a:extLst>
              <a:ext uri="{FF2B5EF4-FFF2-40B4-BE49-F238E27FC236}">
                <a16:creationId xmlns:a16="http://schemas.microsoft.com/office/drawing/2014/main" id="{07B1488F-308D-4FDC-B7B5-D849AB3D2261}"/>
              </a:ext>
            </a:extLst>
          </p:cNvPr>
          <p:cNvSpPr txBox="1"/>
          <p:nvPr/>
        </p:nvSpPr>
        <p:spPr>
          <a:xfrm>
            <a:off x="416969" y="6199773"/>
            <a:ext cx="2152976" cy="369332"/>
          </a:xfrm>
          <a:prstGeom prst="rect">
            <a:avLst/>
          </a:prstGeom>
          <a:noFill/>
        </p:spPr>
        <p:txBody>
          <a:bodyPr wrap="square" rtlCol="0">
            <a:spAutoFit/>
          </a:bodyPr>
          <a:lstStyle/>
          <a:p>
            <a:r>
              <a:rPr kumimoji="1" lang="en-US" altLang="ja-JP" dirty="0"/>
              <a:t>2019</a:t>
            </a:r>
            <a:r>
              <a:rPr kumimoji="1" lang="ja-JP" altLang="en-US" dirty="0"/>
              <a:t>年</a:t>
            </a:r>
            <a:r>
              <a:rPr kumimoji="1" lang="en-US" altLang="ja-JP" dirty="0"/>
              <a:t>10</a:t>
            </a:r>
            <a:r>
              <a:rPr kumimoji="1" lang="ja-JP" altLang="en-US" dirty="0"/>
              <a:t>月現在</a:t>
            </a:r>
          </a:p>
        </p:txBody>
      </p:sp>
    </p:spTree>
    <p:extLst>
      <p:ext uri="{BB962C8B-B14F-4D97-AF65-F5344CB8AC3E}">
        <p14:creationId xmlns:p14="http://schemas.microsoft.com/office/powerpoint/2010/main" val="39468367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9">
            <a:extLst>
              <a:ext uri="{FF2B5EF4-FFF2-40B4-BE49-F238E27FC236}">
                <a16:creationId xmlns:a16="http://schemas.microsoft.com/office/drawing/2014/main" id="{8F44DE52-008A-472A-860C-E41D272AC6F1}"/>
              </a:ext>
            </a:extLst>
          </p:cNvPr>
          <p:cNvGraphicFramePr>
            <a:graphicFrameLocks noGrp="1"/>
          </p:cNvGraphicFramePr>
          <p:nvPr>
            <p:extLst>
              <p:ext uri="{D42A27DB-BD31-4B8C-83A1-F6EECF244321}">
                <p14:modId xmlns:p14="http://schemas.microsoft.com/office/powerpoint/2010/main" val="882350861"/>
              </p:ext>
            </p:extLst>
          </p:nvPr>
        </p:nvGraphicFramePr>
        <p:xfrm>
          <a:off x="416969" y="1512503"/>
          <a:ext cx="5069431" cy="4531014"/>
        </p:xfrm>
        <a:graphic>
          <a:graphicData uri="http://schemas.openxmlformats.org/drawingml/2006/table">
            <a:tbl>
              <a:tblPr firstRow="1" bandRow="1">
                <a:tableStyleId>{5C22544A-7EE6-4342-B048-85BDC9FD1C3A}</a:tableStyleId>
              </a:tblPr>
              <a:tblGrid>
                <a:gridCol w="2326231">
                  <a:extLst>
                    <a:ext uri="{9D8B030D-6E8A-4147-A177-3AD203B41FA5}">
                      <a16:colId xmlns:a16="http://schemas.microsoft.com/office/drawing/2014/main" val="917127274"/>
                    </a:ext>
                  </a:extLst>
                </a:gridCol>
                <a:gridCol w="2743200">
                  <a:extLst>
                    <a:ext uri="{9D8B030D-6E8A-4147-A177-3AD203B41FA5}">
                      <a16:colId xmlns:a16="http://schemas.microsoft.com/office/drawing/2014/main" val="137387131"/>
                    </a:ext>
                  </a:extLst>
                </a:gridCol>
              </a:tblGrid>
              <a:tr h="489552">
                <a:tc>
                  <a:txBody>
                    <a:bodyPr/>
                    <a:lstStyle/>
                    <a:p>
                      <a:r>
                        <a:rPr kumimoji="1" lang="ja-JP" altLang="en-US" sz="2400" dirty="0"/>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dirty="0"/>
                        <a:t>一般名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693497"/>
                  </a:ext>
                </a:extLst>
              </a:tr>
              <a:tr h="673577">
                <a:tc>
                  <a:txBody>
                    <a:bodyPr/>
                    <a:lstStyle/>
                    <a:p>
                      <a:r>
                        <a:rPr kumimoji="1" lang="ja-JP" altLang="en-US" sz="2400" dirty="0"/>
                        <a:t>抗</a:t>
                      </a:r>
                      <a:r>
                        <a:rPr kumimoji="1" lang="en-US" altLang="ja-JP" sz="2400" dirty="0"/>
                        <a:t>CTLA-4</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イピリムマブ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970906"/>
                  </a:ext>
                </a:extLst>
              </a:tr>
              <a:tr h="673577">
                <a:tc rowSpan="2">
                  <a:txBody>
                    <a:bodyPr/>
                    <a:lstStyle/>
                    <a:p>
                      <a:r>
                        <a:rPr kumimoji="1" lang="ja-JP" altLang="en-US" sz="2400" dirty="0"/>
                        <a:t>抗</a:t>
                      </a:r>
                      <a:r>
                        <a:rPr kumimoji="1" lang="en-US" altLang="ja-JP" sz="2400" dirty="0"/>
                        <a:t>PD-1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ニボルマブ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74378"/>
                  </a:ext>
                </a:extLst>
              </a:tr>
              <a:tr h="673577">
                <a:tc vMerge="1">
                  <a:txBody>
                    <a:bodyPr/>
                    <a:lstStyle/>
                    <a:p>
                      <a:endParaRPr kumimoji="1" lang="ja-JP" altLang="en-US" dirty="0"/>
                    </a:p>
                  </a:txBody>
                  <a:tcPr/>
                </a:tc>
                <a:tc>
                  <a:txBody>
                    <a:bodyPr/>
                    <a:lstStyle/>
                    <a:p>
                      <a:r>
                        <a:rPr kumimoji="1" lang="ja-JP" altLang="en-US" sz="2400" b="0" dirty="0"/>
                        <a:t>ペムブロリズマブ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950213"/>
                  </a:ext>
                </a:extLst>
              </a:tr>
              <a:tr h="673577">
                <a:tc rowSpan="3">
                  <a:txBody>
                    <a:bodyPr/>
                    <a:lstStyle/>
                    <a:p>
                      <a:r>
                        <a:rPr kumimoji="1" lang="ja-JP" altLang="en-US" sz="2400" dirty="0"/>
                        <a:t>抗</a:t>
                      </a:r>
                      <a:r>
                        <a:rPr kumimoji="1" lang="en-US" altLang="ja-JP" sz="2400" dirty="0"/>
                        <a:t>PD-L1</a:t>
                      </a:r>
                      <a:r>
                        <a:rPr kumimoji="1" lang="ja-JP" altLang="en-US" sz="2400" dirty="0"/>
                        <a:t>抗体薬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400" b="0" dirty="0"/>
                        <a:t>アテゾリズマブ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0371"/>
                  </a:ext>
                </a:extLst>
              </a:tr>
              <a:tr h="67357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a:t>アベルマブ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784290"/>
                  </a:ext>
                </a:extLst>
              </a:tr>
              <a:tr h="673577">
                <a:tc vMerge="1">
                  <a:txBody>
                    <a:bodyPr/>
                    <a:lstStyle/>
                    <a:p>
                      <a:endParaRPr kumimoji="1" lang="ja-JP" altLang="en-US" dirty="0"/>
                    </a:p>
                  </a:txBody>
                  <a:tcPr/>
                </a:tc>
                <a:tc>
                  <a:txBody>
                    <a:bodyPr/>
                    <a:lstStyle/>
                    <a:p>
                      <a:r>
                        <a:rPr kumimoji="1" lang="ja-JP" altLang="en-US" sz="2400" b="1" dirty="0"/>
                        <a:t>デュルバルマブ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92288"/>
                  </a:ext>
                </a:extLst>
              </a:tr>
            </a:tbl>
          </a:graphicData>
        </a:graphic>
      </p:graphicFrame>
      <p:sp>
        <p:nvSpPr>
          <p:cNvPr id="8" name="テキスト ボックス 7">
            <a:extLst>
              <a:ext uri="{FF2B5EF4-FFF2-40B4-BE49-F238E27FC236}">
                <a16:creationId xmlns:a16="http://schemas.microsoft.com/office/drawing/2014/main" id="{D3069AF5-5581-4BC2-960F-27182499C0E8}"/>
              </a:ext>
            </a:extLst>
          </p:cNvPr>
          <p:cNvSpPr txBox="1"/>
          <p:nvPr/>
        </p:nvSpPr>
        <p:spPr>
          <a:xfrm>
            <a:off x="893135" y="463695"/>
            <a:ext cx="7357730" cy="523220"/>
          </a:xfrm>
          <a:prstGeom prst="rect">
            <a:avLst/>
          </a:prstGeom>
          <a:noFill/>
        </p:spPr>
        <p:txBody>
          <a:bodyPr wrap="square" rtlCol="0">
            <a:spAutoFit/>
          </a:bodyPr>
          <a:lstStyle/>
          <a:p>
            <a:r>
              <a:rPr kumimoji="1" lang="ja-JP" altLang="en-US" sz="2800" dirty="0">
                <a:latin typeface="+mn-ea"/>
              </a:rPr>
              <a:t>国内で販売中の免疫チェックポイント阻害薬</a:t>
            </a:r>
          </a:p>
        </p:txBody>
      </p:sp>
      <p:sp>
        <p:nvSpPr>
          <p:cNvPr id="2" name="吹き出し: 線 1">
            <a:extLst>
              <a:ext uri="{FF2B5EF4-FFF2-40B4-BE49-F238E27FC236}">
                <a16:creationId xmlns:a16="http://schemas.microsoft.com/office/drawing/2014/main" id="{B0C9D9C8-8FB5-4FF4-BA9A-304F3FB1DB41}"/>
              </a:ext>
            </a:extLst>
          </p:cNvPr>
          <p:cNvSpPr/>
          <p:nvPr/>
        </p:nvSpPr>
        <p:spPr>
          <a:xfrm>
            <a:off x="5553777" y="3532472"/>
            <a:ext cx="3465094" cy="2002055"/>
          </a:xfrm>
          <a:prstGeom prst="borderCallout1">
            <a:avLst>
              <a:gd name="adj1" fmla="val 49712"/>
              <a:gd name="adj2" fmla="val -278"/>
              <a:gd name="adj3" fmla="val 100347"/>
              <a:gd name="adj4" fmla="val -1361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kumimoji="1" lang="ja-JP" altLang="en-US" sz="2400" dirty="0">
                <a:solidFill>
                  <a:schemeClr val="tx1"/>
                </a:solidFill>
              </a:rPr>
              <a:t>切除不能な局所進行の非小細胞肺癌の根治的化学放射線療法後の維持療法</a:t>
            </a:r>
          </a:p>
        </p:txBody>
      </p:sp>
      <p:sp>
        <p:nvSpPr>
          <p:cNvPr id="6" name="テキスト ボックス 5">
            <a:extLst>
              <a:ext uri="{FF2B5EF4-FFF2-40B4-BE49-F238E27FC236}">
                <a16:creationId xmlns:a16="http://schemas.microsoft.com/office/drawing/2014/main" id="{FD6B3CE9-B62E-4261-8540-D496373AECAC}"/>
              </a:ext>
            </a:extLst>
          </p:cNvPr>
          <p:cNvSpPr txBox="1"/>
          <p:nvPr/>
        </p:nvSpPr>
        <p:spPr>
          <a:xfrm>
            <a:off x="416969" y="6199773"/>
            <a:ext cx="2152976" cy="369332"/>
          </a:xfrm>
          <a:prstGeom prst="rect">
            <a:avLst/>
          </a:prstGeom>
          <a:noFill/>
        </p:spPr>
        <p:txBody>
          <a:bodyPr wrap="square" rtlCol="0">
            <a:spAutoFit/>
          </a:bodyPr>
          <a:lstStyle/>
          <a:p>
            <a:r>
              <a:rPr kumimoji="1" lang="en-US" altLang="ja-JP" dirty="0"/>
              <a:t>2019</a:t>
            </a:r>
            <a:r>
              <a:rPr kumimoji="1" lang="ja-JP" altLang="en-US" dirty="0"/>
              <a:t>年</a:t>
            </a:r>
            <a:r>
              <a:rPr kumimoji="1" lang="en-US" altLang="ja-JP" dirty="0"/>
              <a:t>10</a:t>
            </a:r>
            <a:r>
              <a:rPr kumimoji="1" lang="ja-JP" altLang="en-US" dirty="0"/>
              <a:t>月現在</a:t>
            </a:r>
          </a:p>
        </p:txBody>
      </p:sp>
    </p:spTree>
    <p:extLst>
      <p:ext uri="{BB962C8B-B14F-4D97-AF65-F5344CB8AC3E}">
        <p14:creationId xmlns:p14="http://schemas.microsoft.com/office/powerpoint/2010/main" val="7583784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265D45D-F312-4D71-9A3A-F054AC97A6AD}"/>
              </a:ext>
            </a:extLst>
          </p:cNvPr>
          <p:cNvSpPr txBox="1"/>
          <p:nvPr/>
        </p:nvSpPr>
        <p:spPr>
          <a:xfrm>
            <a:off x="563077" y="1376413"/>
            <a:ext cx="8017845" cy="3418756"/>
          </a:xfrm>
          <a:prstGeom prst="rect">
            <a:avLst/>
          </a:prstGeom>
          <a:noFill/>
        </p:spPr>
        <p:txBody>
          <a:bodyPr wrap="square" rtlCol="0">
            <a:spAutoFit/>
          </a:bodyPr>
          <a:lstStyle/>
          <a:p>
            <a:pPr marL="457200" indent="-457200">
              <a:lnSpc>
                <a:spcPct val="20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国内で販売中の免疫チェックポイント阻害薬</a:t>
            </a:r>
          </a:p>
          <a:p>
            <a:pPr marL="457200" indent="-457200">
              <a:lnSpc>
                <a:spcPct val="200000"/>
              </a:lnSpc>
              <a:buClr>
                <a:schemeClr val="accent4"/>
              </a:buClr>
              <a:buFont typeface="Arial" panose="020B0604020202020204" pitchFamily="34" charset="0"/>
              <a:buChar char="•"/>
            </a:pPr>
            <a:r>
              <a:rPr kumimoji="1" lang="ja-JP" altLang="en-US" sz="2800" dirty="0"/>
              <a:t>がん細胞が</a:t>
            </a:r>
            <a:r>
              <a:rPr kumimoji="1" lang="en-US" altLang="ja-JP" sz="2800" dirty="0"/>
              <a:t>T</a:t>
            </a:r>
            <a:r>
              <a:rPr kumimoji="1" lang="ja-JP" altLang="en-US" sz="2800" dirty="0"/>
              <a:t>細胞の働きを止める仕組みと免疫チェックポイント阻害薬の働き</a:t>
            </a:r>
            <a:endParaRPr kumimoji="1" lang="en-US" altLang="ja-JP" sz="2800" dirty="0"/>
          </a:p>
          <a:p>
            <a:pPr marL="457200" indent="-457200">
              <a:lnSpc>
                <a:spcPct val="200000"/>
              </a:lnSpc>
              <a:buClr>
                <a:schemeClr val="accent4">
                  <a:lumMod val="20000"/>
                  <a:lumOff val="80000"/>
                </a:schemeClr>
              </a:buClr>
              <a:buFont typeface="Arial" panose="020B0604020202020204" pitchFamily="34" charset="0"/>
              <a:buChar char="•"/>
            </a:pPr>
            <a:r>
              <a:rPr kumimoji="1" lang="ja-JP" altLang="en-US" sz="2800" dirty="0">
                <a:solidFill>
                  <a:schemeClr val="bg2"/>
                </a:solidFill>
              </a:rPr>
              <a:t>免疫チェックポイント阻害薬使用前の検査</a:t>
            </a:r>
          </a:p>
        </p:txBody>
      </p:sp>
    </p:spTree>
    <p:extLst>
      <p:ext uri="{BB962C8B-B14F-4D97-AF65-F5344CB8AC3E}">
        <p14:creationId xmlns:p14="http://schemas.microsoft.com/office/powerpoint/2010/main" val="23957395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1291E3-270C-4E10-9E05-BFA97E687970}"/>
              </a:ext>
            </a:extLst>
          </p:cNvPr>
          <p:cNvSpPr txBox="1"/>
          <p:nvPr/>
        </p:nvSpPr>
        <p:spPr>
          <a:xfrm>
            <a:off x="892146" y="687433"/>
            <a:ext cx="6944049" cy="954107"/>
          </a:xfrm>
          <a:prstGeom prst="rect">
            <a:avLst/>
          </a:prstGeom>
          <a:noFill/>
        </p:spPr>
        <p:txBody>
          <a:bodyPr wrap="square" rtlCol="0">
            <a:spAutoFit/>
          </a:bodyPr>
          <a:lstStyle/>
          <a:p>
            <a:r>
              <a:rPr lang="ja-JP" altLang="en-US" sz="2800" dirty="0">
                <a:latin typeface="+mn-ea"/>
              </a:rPr>
              <a:t>がん細胞が</a:t>
            </a:r>
            <a:r>
              <a:rPr lang="en-US" altLang="ja-JP" sz="2800" dirty="0">
                <a:latin typeface="+mn-ea"/>
              </a:rPr>
              <a:t>T</a:t>
            </a:r>
            <a:r>
              <a:rPr lang="ja-JP" altLang="en-US" sz="2800" dirty="0">
                <a:latin typeface="+mn-ea"/>
              </a:rPr>
              <a:t>細胞の働きを止める仕組みと免疫チェックポイント阻害薬の働き</a:t>
            </a:r>
            <a:endParaRPr kumimoji="1" lang="ja-JP" altLang="en-US" sz="2800" dirty="0">
              <a:latin typeface="+mn-ea"/>
            </a:endParaRPr>
          </a:p>
        </p:txBody>
      </p:sp>
      <p:sp>
        <p:nvSpPr>
          <p:cNvPr id="4" name="テキスト ボックス 3">
            <a:extLst>
              <a:ext uri="{FF2B5EF4-FFF2-40B4-BE49-F238E27FC236}">
                <a16:creationId xmlns:a16="http://schemas.microsoft.com/office/drawing/2014/main" id="{0B166573-BA0F-498C-BFBF-53AB2F35B436}"/>
              </a:ext>
            </a:extLst>
          </p:cNvPr>
          <p:cNvSpPr txBox="1"/>
          <p:nvPr/>
        </p:nvSpPr>
        <p:spPr>
          <a:xfrm>
            <a:off x="892146" y="1970812"/>
            <a:ext cx="5446017" cy="2916376"/>
          </a:xfrm>
          <a:prstGeom prst="rect">
            <a:avLst/>
          </a:prstGeom>
          <a:noFill/>
        </p:spPr>
        <p:txBody>
          <a:bodyPr wrap="square" rtlCol="0">
            <a:spAutoFit/>
          </a:bodyPr>
          <a:lstStyle/>
          <a:p>
            <a:pPr marL="457200" indent="-457200">
              <a:lnSpc>
                <a:spcPct val="200000"/>
              </a:lnSpc>
              <a:buClr>
                <a:schemeClr val="tx1"/>
              </a:buClr>
              <a:buFont typeface="Arial" panose="020B0604020202020204" pitchFamily="34" charset="0"/>
              <a:buChar char="•"/>
            </a:pPr>
            <a:r>
              <a:rPr kumimoji="1" lang="ja-JP" altLang="en-US" sz="3200" dirty="0">
                <a:latin typeface="+mn-ea"/>
              </a:rPr>
              <a:t>ナイーブ</a:t>
            </a:r>
            <a:r>
              <a:rPr kumimoji="1" lang="en-US" altLang="ja-JP" sz="3200" dirty="0">
                <a:latin typeface="+mn-ea"/>
              </a:rPr>
              <a:t>T</a:t>
            </a:r>
            <a:r>
              <a:rPr kumimoji="1" lang="ja-JP" altLang="en-US" sz="3200" dirty="0">
                <a:latin typeface="+mn-ea"/>
              </a:rPr>
              <a:t>細胞と</a:t>
            </a:r>
            <a:r>
              <a:rPr kumimoji="1" lang="en-US" altLang="ja-JP" sz="3200" dirty="0">
                <a:latin typeface="+mn-ea"/>
              </a:rPr>
              <a:t>CTLA-4</a:t>
            </a:r>
          </a:p>
          <a:p>
            <a:pPr marL="457200" indent="-457200">
              <a:lnSpc>
                <a:spcPct val="200000"/>
              </a:lnSpc>
              <a:buClr>
                <a:schemeClr val="tx1"/>
              </a:buClr>
              <a:buFont typeface="Arial" panose="020B0604020202020204" pitchFamily="34" charset="0"/>
              <a:buChar char="•"/>
            </a:pPr>
            <a:r>
              <a:rPr kumimoji="1" lang="ja-JP" altLang="en-US" sz="3200" dirty="0">
                <a:latin typeface="+mn-ea"/>
              </a:rPr>
              <a:t>制御性</a:t>
            </a:r>
            <a:r>
              <a:rPr kumimoji="1" lang="en-US" altLang="ja-JP" sz="3200" dirty="0">
                <a:latin typeface="+mn-ea"/>
              </a:rPr>
              <a:t>T</a:t>
            </a:r>
            <a:r>
              <a:rPr kumimoji="1" lang="ja-JP" altLang="en-US" sz="3200" dirty="0">
                <a:latin typeface="+mn-ea"/>
              </a:rPr>
              <a:t>細胞と</a:t>
            </a:r>
            <a:r>
              <a:rPr kumimoji="1" lang="en-US" altLang="ja-JP" sz="3200" dirty="0">
                <a:latin typeface="+mn-ea"/>
              </a:rPr>
              <a:t>CTLA-4</a:t>
            </a:r>
          </a:p>
          <a:p>
            <a:pPr marL="457200" indent="-457200">
              <a:lnSpc>
                <a:spcPct val="200000"/>
              </a:lnSpc>
              <a:buClr>
                <a:schemeClr val="tx1"/>
              </a:buClr>
              <a:buFont typeface="Arial" panose="020B0604020202020204" pitchFamily="34" charset="0"/>
              <a:buChar char="•"/>
            </a:pPr>
            <a:r>
              <a:rPr kumimoji="1" lang="en-US" altLang="ja-JP" sz="3200" dirty="0">
                <a:latin typeface="+mn-ea"/>
              </a:rPr>
              <a:t>PD-1</a:t>
            </a:r>
            <a:r>
              <a:rPr kumimoji="1" lang="ja-JP" altLang="en-US" sz="3200" dirty="0">
                <a:latin typeface="+mn-ea"/>
              </a:rPr>
              <a:t>と</a:t>
            </a:r>
            <a:r>
              <a:rPr kumimoji="1" lang="en-US" altLang="ja-JP" sz="3200" dirty="0">
                <a:latin typeface="+mn-ea"/>
              </a:rPr>
              <a:t>PD-L1</a:t>
            </a:r>
            <a:endParaRPr kumimoji="1" lang="ja-JP" altLang="en-US" sz="3200" dirty="0">
              <a:latin typeface="+mn-ea"/>
            </a:endParaRPr>
          </a:p>
        </p:txBody>
      </p:sp>
    </p:spTree>
    <p:extLst>
      <p:ext uri="{BB962C8B-B14F-4D97-AF65-F5344CB8AC3E}">
        <p14:creationId xmlns:p14="http://schemas.microsoft.com/office/powerpoint/2010/main" val="18901326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A1291E3-270C-4E10-9E05-BFA97E687970}"/>
              </a:ext>
            </a:extLst>
          </p:cNvPr>
          <p:cNvSpPr txBox="1"/>
          <p:nvPr/>
        </p:nvSpPr>
        <p:spPr>
          <a:xfrm>
            <a:off x="892146" y="687433"/>
            <a:ext cx="6944049" cy="954107"/>
          </a:xfrm>
          <a:prstGeom prst="rect">
            <a:avLst/>
          </a:prstGeom>
          <a:noFill/>
        </p:spPr>
        <p:txBody>
          <a:bodyPr wrap="square" rtlCol="0">
            <a:spAutoFit/>
          </a:bodyPr>
          <a:lstStyle/>
          <a:p>
            <a:r>
              <a:rPr lang="ja-JP" altLang="en-US" sz="2800" dirty="0">
                <a:latin typeface="+mn-ea"/>
              </a:rPr>
              <a:t>がん細胞が</a:t>
            </a:r>
            <a:r>
              <a:rPr lang="en-US" altLang="ja-JP" sz="2800" dirty="0">
                <a:latin typeface="+mn-ea"/>
              </a:rPr>
              <a:t>T</a:t>
            </a:r>
            <a:r>
              <a:rPr lang="ja-JP" altLang="en-US" sz="2800" dirty="0">
                <a:latin typeface="+mn-ea"/>
              </a:rPr>
              <a:t>細胞の働きを止める仕組みと免疫チェックポイント阻害薬の働き</a:t>
            </a:r>
            <a:endParaRPr kumimoji="1" lang="ja-JP" altLang="en-US" sz="2800" dirty="0">
              <a:latin typeface="+mn-ea"/>
            </a:endParaRPr>
          </a:p>
        </p:txBody>
      </p:sp>
      <p:sp>
        <p:nvSpPr>
          <p:cNvPr id="5" name="テキスト ボックス 4">
            <a:extLst>
              <a:ext uri="{FF2B5EF4-FFF2-40B4-BE49-F238E27FC236}">
                <a16:creationId xmlns:a16="http://schemas.microsoft.com/office/drawing/2014/main" id="{F18139FA-6267-4384-A93F-25D39C5D8945}"/>
              </a:ext>
            </a:extLst>
          </p:cNvPr>
          <p:cNvSpPr txBox="1"/>
          <p:nvPr/>
        </p:nvSpPr>
        <p:spPr>
          <a:xfrm>
            <a:off x="892146" y="1970812"/>
            <a:ext cx="5446017" cy="2916376"/>
          </a:xfrm>
          <a:prstGeom prst="rect">
            <a:avLst/>
          </a:prstGeom>
          <a:noFill/>
        </p:spPr>
        <p:txBody>
          <a:bodyPr wrap="square" rtlCol="0">
            <a:spAutoFit/>
          </a:bodyPr>
          <a:lstStyle/>
          <a:p>
            <a:pPr marL="457200" indent="-457200">
              <a:lnSpc>
                <a:spcPct val="200000"/>
              </a:lnSpc>
              <a:buClr>
                <a:schemeClr val="tx1"/>
              </a:buClr>
              <a:buFont typeface="Arial" panose="020B0604020202020204" pitchFamily="34" charset="0"/>
              <a:buChar char="•"/>
            </a:pPr>
            <a:r>
              <a:rPr kumimoji="1" lang="ja-JP" altLang="en-US" sz="3200" dirty="0">
                <a:latin typeface="+mn-ea"/>
              </a:rPr>
              <a:t>ナイーブ</a:t>
            </a:r>
            <a:r>
              <a:rPr kumimoji="1" lang="en-US" altLang="ja-JP" sz="3200" dirty="0">
                <a:latin typeface="+mn-ea"/>
              </a:rPr>
              <a:t>T</a:t>
            </a:r>
            <a:r>
              <a:rPr kumimoji="1" lang="ja-JP" altLang="en-US" sz="3200" dirty="0">
                <a:latin typeface="+mn-ea"/>
              </a:rPr>
              <a:t>細胞と</a:t>
            </a:r>
            <a:r>
              <a:rPr kumimoji="1" lang="en-US" altLang="ja-JP" sz="3200" dirty="0">
                <a:latin typeface="+mn-ea"/>
              </a:rPr>
              <a:t>CTLA-4</a:t>
            </a:r>
          </a:p>
          <a:p>
            <a:pPr marL="457200" indent="-457200">
              <a:lnSpc>
                <a:spcPct val="200000"/>
              </a:lnSpc>
              <a:buClr>
                <a:schemeClr val="bg2"/>
              </a:buClr>
              <a:buFont typeface="Arial" panose="020B0604020202020204" pitchFamily="34" charset="0"/>
              <a:buChar char="•"/>
            </a:pPr>
            <a:r>
              <a:rPr kumimoji="1" lang="ja-JP" altLang="en-US" sz="3200" dirty="0">
                <a:solidFill>
                  <a:schemeClr val="bg2"/>
                </a:solidFill>
                <a:latin typeface="+mn-ea"/>
              </a:rPr>
              <a:t>制御性</a:t>
            </a:r>
            <a:r>
              <a:rPr kumimoji="1" lang="en-US" altLang="ja-JP" sz="3200" dirty="0">
                <a:solidFill>
                  <a:schemeClr val="bg2"/>
                </a:solidFill>
                <a:latin typeface="+mn-ea"/>
              </a:rPr>
              <a:t>T</a:t>
            </a:r>
            <a:r>
              <a:rPr kumimoji="1" lang="ja-JP" altLang="en-US" sz="3200" dirty="0">
                <a:solidFill>
                  <a:schemeClr val="bg2"/>
                </a:solidFill>
                <a:latin typeface="+mn-ea"/>
              </a:rPr>
              <a:t>細胞と</a:t>
            </a:r>
            <a:r>
              <a:rPr kumimoji="1" lang="en-US" altLang="ja-JP" sz="3200" dirty="0">
                <a:solidFill>
                  <a:schemeClr val="bg2"/>
                </a:solidFill>
                <a:latin typeface="+mn-ea"/>
              </a:rPr>
              <a:t>CTLA-4</a:t>
            </a:r>
          </a:p>
          <a:p>
            <a:pPr marL="457200" indent="-457200">
              <a:lnSpc>
                <a:spcPct val="200000"/>
              </a:lnSpc>
              <a:buClr>
                <a:schemeClr val="bg2"/>
              </a:buClr>
              <a:buFont typeface="Arial" panose="020B0604020202020204" pitchFamily="34" charset="0"/>
              <a:buChar char="•"/>
            </a:pPr>
            <a:r>
              <a:rPr kumimoji="1" lang="en-US" altLang="ja-JP" sz="3200" dirty="0">
                <a:solidFill>
                  <a:schemeClr val="bg2"/>
                </a:solidFill>
                <a:latin typeface="+mn-ea"/>
              </a:rPr>
              <a:t>PD-1</a:t>
            </a:r>
            <a:r>
              <a:rPr kumimoji="1" lang="ja-JP" altLang="en-US" sz="3200" dirty="0">
                <a:solidFill>
                  <a:schemeClr val="bg2"/>
                </a:solidFill>
                <a:latin typeface="+mn-ea"/>
              </a:rPr>
              <a:t>と</a:t>
            </a:r>
            <a:r>
              <a:rPr kumimoji="1" lang="en-US" altLang="ja-JP" sz="3200" dirty="0">
                <a:solidFill>
                  <a:schemeClr val="bg2"/>
                </a:solidFill>
                <a:latin typeface="+mn-ea"/>
              </a:rPr>
              <a:t>PD-L1</a:t>
            </a:r>
            <a:endParaRPr kumimoji="1" lang="ja-JP" altLang="en-US" sz="3200" dirty="0">
              <a:solidFill>
                <a:schemeClr val="bg2"/>
              </a:solidFill>
              <a:latin typeface="+mn-ea"/>
            </a:endParaRPr>
          </a:p>
        </p:txBody>
      </p:sp>
    </p:spTree>
    <p:extLst>
      <p:ext uri="{BB962C8B-B14F-4D97-AF65-F5344CB8AC3E}">
        <p14:creationId xmlns:p14="http://schemas.microsoft.com/office/powerpoint/2010/main" val="14186721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922BAE-82B1-4CFB-8878-D75BF216740C}"/>
              </a:ext>
            </a:extLst>
          </p:cNvPr>
          <p:cNvPicPr>
            <a:picLocks noChangeAspect="1"/>
          </p:cNvPicPr>
          <p:nvPr/>
        </p:nvPicPr>
        <p:blipFill>
          <a:blip r:embed="rId2"/>
          <a:stretch>
            <a:fillRect/>
          </a:stretch>
        </p:blipFill>
        <p:spPr>
          <a:xfrm>
            <a:off x="4678272" y="4383301"/>
            <a:ext cx="1105822" cy="1051214"/>
          </a:xfrm>
          <a:prstGeom prst="rect">
            <a:avLst/>
          </a:prstGeom>
        </p:spPr>
      </p:pic>
      <p:pic>
        <p:nvPicPr>
          <p:cNvPr id="7" name="図 6">
            <a:extLst>
              <a:ext uri="{FF2B5EF4-FFF2-40B4-BE49-F238E27FC236}">
                <a16:creationId xmlns:a16="http://schemas.microsoft.com/office/drawing/2014/main" id="{734A270D-0139-4553-B7C7-60CB8236F45C}"/>
              </a:ext>
            </a:extLst>
          </p:cNvPr>
          <p:cNvPicPr>
            <a:picLocks noChangeAspect="1"/>
          </p:cNvPicPr>
          <p:nvPr/>
        </p:nvPicPr>
        <p:blipFill>
          <a:blip r:embed="rId3"/>
          <a:stretch>
            <a:fillRect/>
          </a:stretch>
        </p:blipFill>
        <p:spPr>
          <a:xfrm>
            <a:off x="5901034" y="4290174"/>
            <a:ext cx="1105822" cy="1237467"/>
          </a:xfrm>
          <a:prstGeom prst="rect">
            <a:avLst/>
          </a:prstGeom>
        </p:spPr>
      </p:pic>
      <p:sp>
        <p:nvSpPr>
          <p:cNvPr id="8" name="テキスト ボックス 7">
            <a:extLst>
              <a:ext uri="{FF2B5EF4-FFF2-40B4-BE49-F238E27FC236}">
                <a16:creationId xmlns:a16="http://schemas.microsoft.com/office/drawing/2014/main" id="{FCF228D8-BC83-42A7-B71C-B6098C76EA3E}"/>
              </a:ext>
            </a:extLst>
          </p:cNvPr>
          <p:cNvSpPr txBox="1"/>
          <p:nvPr/>
        </p:nvSpPr>
        <p:spPr>
          <a:xfrm>
            <a:off x="892146" y="1967354"/>
            <a:ext cx="6784561" cy="2246769"/>
          </a:xfrm>
          <a:prstGeom prst="rect">
            <a:avLst/>
          </a:prstGeom>
          <a:noFill/>
        </p:spPr>
        <p:txBody>
          <a:bodyPr wrap="square" rtlCol="0">
            <a:spAutoFit/>
          </a:bodyPr>
          <a:lstStyle/>
          <a:p>
            <a:r>
              <a:rPr kumimoji="1" lang="ja-JP" altLang="en-US" sz="2800" dirty="0"/>
              <a:t>抗原提示細胞（樹状細胞やマクロファージなど）ががん細胞を見つけて、接触したり、食べたりした後、がん細胞のかけら（抗原ペプチド、がん抗原）を、他の免疫細胞に提示する</a:t>
            </a:r>
          </a:p>
        </p:txBody>
      </p:sp>
      <p:sp>
        <p:nvSpPr>
          <p:cNvPr id="10" name="テキスト ボックス 9">
            <a:extLst>
              <a:ext uri="{FF2B5EF4-FFF2-40B4-BE49-F238E27FC236}">
                <a16:creationId xmlns:a16="http://schemas.microsoft.com/office/drawing/2014/main" id="{46464C74-B39B-4498-8424-40B5ABF1A4A6}"/>
              </a:ext>
            </a:extLst>
          </p:cNvPr>
          <p:cNvSpPr txBox="1"/>
          <p:nvPr/>
        </p:nvSpPr>
        <p:spPr>
          <a:xfrm>
            <a:off x="892146" y="1215196"/>
            <a:ext cx="1828800" cy="523220"/>
          </a:xfrm>
          <a:prstGeom prst="rect">
            <a:avLst/>
          </a:prstGeom>
          <a:noFill/>
        </p:spPr>
        <p:txBody>
          <a:bodyPr wrap="square" rtlCol="0">
            <a:spAutoFit/>
          </a:bodyPr>
          <a:lstStyle/>
          <a:p>
            <a:r>
              <a:rPr kumimoji="1" lang="en-US" altLang="ja-JP" sz="2800" b="1" dirty="0">
                <a:solidFill>
                  <a:srgbClr val="FF0000"/>
                </a:solidFill>
                <a:latin typeface="+mn-ea"/>
              </a:rPr>
              <a:t>START!</a:t>
            </a:r>
            <a:endParaRPr kumimoji="1" lang="ja-JP" altLang="en-US" sz="2800" b="1" dirty="0">
              <a:solidFill>
                <a:srgbClr val="FF0000"/>
              </a:solidFill>
              <a:latin typeface="+mn-ea"/>
            </a:endParaRPr>
          </a:p>
        </p:txBody>
      </p:sp>
      <p:pic>
        <p:nvPicPr>
          <p:cNvPr id="12" name="図 11">
            <a:extLst>
              <a:ext uri="{FF2B5EF4-FFF2-40B4-BE49-F238E27FC236}">
                <a16:creationId xmlns:a16="http://schemas.microsoft.com/office/drawing/2014/main" id="{545F024D-7235-495A-8E50-287DF637DF10}"/>
              </a:ext>
            </a:extLst>
          </p:cNvPr>
          <p:cNvPicPr>
            <a:picLocks noChangeAspect="1"/>
          </p:cNvPicPr>
          <p:nvPr/>
        </p:nvPicPr>
        <p:blipFill>
          <a:blip r:embed="rId4"/>
          <a:stretch>
            <a:fillRect/>
          </a:stretch>
        </p:blipFill>
        <p:spPr>
          <a:xfrm>
            <a:off x="7258927" y="4243890"/>
            <a:ext cx="952500" cy="1190625"/>
          </a:xfrm>
          <a:prstGeom prst="rect">
            <a:avLst/>
          </a:prstGeom>
        </p:spPr>
      </p:pic>
      <p:sp>
        <p:nvSpPr>
          <p:cNvPr id="11" name="テキスト ボックス 10">
            <a:extLst>
              <a:ext uri="{FF2B5EF4-FFF2-40B4-BE49-F238E27FC236}">
                <a16:creationId xmlns:a16="http://schemas.microsoft.com/office/drawing/2014/main" id="{00E2F218-B1A5-4D23-BD0D-5EF0A33C78DA}"/>
              </a:ext>
            </a:extLst>
          </p:cNvPr>
          <p:cNvSpPr txBox="1"/>
          <p:nvPr/>
        </p:nvSpPr>
        <p:spPr>
          <a:xfrm>
            <a:off x="2147777" y="482946"/>
            <a:ext cx="5209953" cy="523220"/>
          </a:xfrm>
          <a:prstGeom prst="rect">
            <a:avLst/>
          </a:prstGeom>
          <a:noFill/>
        </p:spPr>
        <p:txBody>
          <a:bodyPr wrap="square" rtlCol="0">
            <a:spAutoFit/>
          </a:bodyPr>
          <a:lstStyle/>
          <a:p>
            <a:r>
              <a:rPr kumimoji="1" lang="ja-JP" altLang="en-US" sz="2800" dirty="0">
                <a:latin typeface="+mn-ea"/>
              </a:rPr>
              <a:t>ナイーブ</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spTree>
    <p:extLst>
      <p:ext uri="{BB962C8B-B14F-4D97-AF65-F5344CB8AC3E}">
        <p14:creationId xmlns:p14="http://schemas.microsoft.com/office/powerpoint/2010/main" val="7930822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7CA8DB-7F6A-4119-8771-425F3FBA243E}"/>
              </a:ext>
            </a:extLst>
          </p:cNvPr>
          <p:cNvSpPr txBox="1"/>
          <p:nvPr/>
        </p:nvSpPr>
        <p:spPr>
          <a:xfrm>
            <a:off x="2147777" y="482946"/>
            <a:ext cx="5209953" cy="523220"/>
          </a:xfrm>
          <a:prstGeom prst="rect">
            <a:avLst/>
          </a:prstGeom>
          <a:noFill/>
        </p:spPr>
        <p:txBody>
          <a:bodyPr wrap="square" rtlCol="0">
            <a:spAutoFit/>
          </a:bodyPr>
          <a:lstStyle/>
          <a:p>
            <a:r>
              <a:rPr kumimoji="1" lang="ja-JP" altLang="en-US" sz="2800" dirty="0">
                <a:latin typeface="+mn-ea"/>
              </a:rPr>
              <a:t>ナイーブ</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grpSp>
        <p:nvGrpSpPr>
          <p:cNvPr id="15" name="グループ化 14">
            <a:extLst>
              <a:ext uri="{FF2B5EF4-FFF2-40B4-BE49-F238E27FC236}">
                <a16:creationId xmlns:a16="http://schemas.microsoft.com/office/drawing/2014/main" id="{FCD4F2DF-9AB3-4FEC-B31F-FB0589C40675}"/>
              </a:ext>
            </a:extLst>
          </p:cNvPr>
          <p:cNvGrpSpPr/>
          <p:nvPr/>
        </p:nvGrpSpPr>
        <p:grpSpPr>
          <a:xfrm>
            <a:off x="361860" y="2226117"/>
            <a:ext cx="4556052" cy="3426952"/>
            <a:chOff x="2147777" y="2311171"/>
            <a:chExt cx="4556052" cy="3426952"/>
          </a:xfrm>
        </p:grpSpPr>
        <p:sp>
          <p:nvSpPr>
            <p:cNvPr id="6" name="テキスト ボックス 5">
              <a:extLst>
                <a:ext uri="{FF2B5EF4-FFF2-40B4-BE49-F238E27FC236}">
                  <a16:creationId xmlns:a16="http://schemas.microsoft.com/office/drawing/2014/main" id="{C37B3A04-5B79-4847-93F0-68EB83C76B65}"/>
                </a:ext>
              </a:extLst>
            </p:cNvPr>
            <p:cNvSpPr txBox="1"/>
            <p:nvPr/>
          </p:nvSpPr>
          <p:spPr>
            <a:xfrm>
              <a:off x="4752753" y="3193650"/>
              <a:ext cx="1520455" cy="830997"/>
            </a:xfrm>
            <a:prstGeom prst="rect">
              <a:avLst/>
            </a:prstGeom>
            <a:noFill/>
          </p:spPr>
          <p:txBody>
            <a:bodyPr wrap="square" rtlCol="0">
              <a:spAutoFit/>
            </a:bodyPr>
            <a:lstStyle/>
            <a:p>
              <a:pPr algn="ctr"/>
              <a:r>
                <a:rPr kumimoji="1" lang="ja-JP" altLang="en-US" sz="2400" dirty="0"/>
                <a:t>ナイーブ</a:t>
              </a:r>
              <a:endParaRPr kumimoji="1" lang="en-US" altLang="ja-JP" sz="2400" dirty="0"/>
            </a:p>
            <a:p>
              <a:pPr algn="ctr"/>
              <a:r>
                <a:rPr kumimoji="1" lang="en-US" altLang="ja-JP" sz="2400" dirty="0"/>
                <a:t>T</a:t>
              </a:r>
              <a:r>
                <a:rPr kumimoji="1" lang="ja-JP" altLang="en-US" sz="2400" dirty="0"/>
                <a:t>細胞</a:t>
              </a:r>
            </a:p>
          </p:txBody>
        </p:sp>
        <p:sp>
          <p:nvSpPr>
            <p:cNvPr id="7" name="テキスト ボックス 6">
              <a:extLst>
                <a:ext uri="{FF2B5EF4-FFF2-40B4-BE49-F238E27FC236}">
                  <a16:creationId xmlns:a16="http://schemas.microsoft.com/office/drawing/2014/main" id="{A7B3B9CD-CCA7-4FD9-815E-ABFE87B13781}"/>
                </a:ext>
              </a:extLst>
            </p:cNvPr>
            <p:cNvSpPr txBox="1"/>
            <p:nvPr/>
          </p:nvSpPr>
          <p:spPr>
            <a:xfrm>
              <a:off x="2555727" y="3429000"/>
              <a:ext cx="1520455" cy="461665"/>
            </a:xfrm>
            <a:prstGeom prst="rect">
              <a:avLst/>
            </a:prstGeom>
            <a:noFill/>
          </p:spPr>
          <p:txBody>
            <a:bodyPr wrap="square" rtlCol="0">
              <a:spAutoFit/>
            </a:bodyPr>
            <a:lstStyle/>
            <a:p>
              <a:pPr algn="ctr"/>
              <a:r>
                <a:rPr kumimoji="1" lang="ja-JP" altLang="en-US" sz="2400" dirty="0"/>
                <a:t>樹状細胞</a:t>
              </a:r>
              <a:endParaRPr kumimoji="1" lang="en-US" altLang="ja-JP" sz="2400" dirty="0"/>
            </a:p>
          </p:txBody>
        </p:sp>
        <p:pic>
          <p:nvPicPr>
            <p:cNvPr id="5" name="図 4">
              <a:extLst>
                <a:ext uri="{FF2B5EF4-FFF2-40B4-BE49-F238E27FC236}">
                  <a16:creationId xmlns:a16="http://schemas.microsoft.com/office/drawing/2014/main" id="{226B6901-316F-4372-8D62-844EE3A79D71}"/>
                </a:ext>
              </a:extLst>
            </p:cNvPr>
            <p:cNvPicPr>
              <a:picLocks noChangeAspect="1"/>
            </p:cNvPicPr>
            <p:nvPr/>
          </p:nvPicPr>
          <p:blipFill>
            <a:blip r:embed="rId2"/>
            <a:stretch>
              <a:fillRect/>
            </a:stretch>
          </p:blipFill>
          <p:spPr>
            <a:xfrm>
              <a:off x="2453464" y="3204578"/>
              <a:ext cx="3944679" cy="2271935"/>
            </a:xfrm>
            <a:prstGeom prst="rect">
              <a:avLst/>
            </a:prstGeom>
          </p:spPr>
        </p:pic>
        <p:sp>
          <p:nvSpPr>
            <p:cNvPr id="8" name="テキスト ボックス 7">
              <a:extLst>
                <a:ext uri="{FF2B5EF4-FFF2-40B4-BE49-F238E27FC236}">
                  <a16:creationId xmlns:a16="http://schemas.microsoft.com/office/drawing/2014/main" id="{41175095-E897-4F10-97E4-5D820F006526}"/>
                </a:ext>
              </a:extLst>
            </p:cNvPr>
            <p:cNvSpPr txBox="1"/>
            <p:nvPr/>
          </p:nvSpPr>
          <p:spPr>
            <a:xfrm>
              <a:off x="2147777" y="2311171"/>
              <a:ext cx="4556052" cy="830997"/>
            </a:xfrm>
            <a:prstGeom prst="rect">
              <a:avLst/>
            </a:prstGeom>
            <a:noFill/>
          </p:spPr>
          <p:txBody>
            <a:bodyPr wrap="square" rtlCol="0">
              <a:spAutoFit/>
            </a:bodyPr>
            <a:lstStyle/>
            <a:p>
              <a:pPr algn="ctr"/>
              <a:r>
                <a:rPr kumimoji="1" lang="ja-JP" altLang="en-US" sz="2400" dirty="0"/>
                <a:t>がん細胞のかけら</a:t>
              </a:r>
              <a:endParaRPr kumimoji="1" lang="en-US" altLang="ja-JP" sz="2400" dirty="0"/>
            </a:p>
            <a:p>
              <a:pPr algn="ctr"/>
              <a:r>
                <a:rPr kumimoji="1" lang="ja-JP" altLang="en-US" sz="2400" dirty="0"/>
                <a:t>（抗原ペプチド、がん抗原）</a:t>
              </a:r>
            </a:p>
          </p:txBody>
        </p:sp>
        <p:sp>
          <p:nvSpPr>
            <p:cNvPr id="9" name="テキスト ボックス 8">
              <a:extLst>
                <a:ext uri="{FF2B5EF4-FFF2-40B4-BE49-F238E27FC236}">
                  <a16:creationId xmlns:a16="http://schemas.microsoft.com/office/drawing/2014/main" id="{0DE1A765-804D-44DC-8517-9243DBB10E73}"/>
                </a:ext>
              </a:extLst>
            </p:cNvPr>
            <p:cNvSpPr txBox="1"/>
            <p:nvPr/>
          </p:nvSpPr>
          <p:spPr>
            <a:xfrm>
              <a:off x="2640418" y="5214903"/>
              <a:ext cx="1131483" cy="523220"/>
            </a:xfrm>
            <a:prstGeom prst="rect">
              <a:avLst/>
            </a:prstGeom>
            <a:noFill/>
          </p:spPr>
          <p:txBody>
            <a:bodyPr wrap="square" rtlCol="0">
              <a:spAutoFit/>
            </a:bodyPr>
            <a:lstStyle/>
            <a:p>
              <a:pPr algn="ctr"/>
              <a:r>
                <a:rPr kumimoji="1" lang="en-US" altLang="ja-JP" sz="2800" dirty="0"/>
                <a:t>B7-1</a:t>
              </a:r>
            </a:p>
          </p:txBody>
        </p:sp>
        <p:sp>
          <p:nvSpPr>
            <p:cNvPr id="10" name="テキスト ボックス 9">
              <a:extLst>
                <a:ext uri="{FF2B5EF4-FFF2-40B4-BE49-F238E27FC236}">
                  <a16:creationId xmlns:a16="http://schemas.microsoft.com/office/drawing/2014/main" id="{9053361F-EEF2-44F7-80CA-5D6EA83C087B}"/>
                </a:ext>
              </a:extLst>
            </p:cNvPr>
            <p:cNvSpPr txBox="1"/>
            <p:nvPr/>
          </p:nvSpPr>
          <p:spPr>
            <a:xfrm>
              <a:off x="4923316" y="5214903"/>
              <a:ext cx="1131483" cy="523220"/>
            </a:xfrm>
            <a:prstGeom prst="rect">
              <a:avLst/>
            </a:prstGeom>
            <a:noFill/>
          </p:spPr>
          <p:txBody>
            <a:bodyPr wrap="square" rtlCol="0">
              <a:spAutoFit/>
            </a:bodyPr>
            <a:lstStyle/>
            <a:p>
              <a:pPr algn="ctr"/>
              <a:r>
                <a:rPr kumimoji="1" lang="en-US" altLang="ja-JP" sz="2800" dirty="0"/>
                <a:t>CD28</a:t>
              </a:r>
            </a:p>
          </p:txBody>
        </p:sp>
        <p:sp>
          <p:nvSpPr>
            <p:cNvPr id="12" name="テキスト ボックス 11">
              <a:extLst>
                <a:ext uri="{FF2B5EF4-FFF2-40B4-BE49-F238E27FC236}">
                  <a16:creationId xmlns:a16="http://schemas.microsoft.com/office/drawing/2014/main" id="{418F7562-2775-46B1-A510-0AB3B56D0C17}"/>
                </a:ext>
              </a:extLst>
            </p:cNvPr>
            <p:cNvSpPr txBox="1"/>
            <p:nvPr/>
          </p:nvSpPr>
          <p:spPr>
            <a:xfrm>
              <a:off x="2477938" y="4115087"/>
              <a:ext cx="1676031" cy="492443"/>
            </a:xfrm>
            <a:prstGeom prst="rect">
              <a:avLst/>
            </a:prstGeom>
            <a:noFill/>
          </p:spPr>
          <p:txBody>
            <a:bodyPr wrap="square" rtlCol="0">
              <a:spAutoFit/>
            </a:bodyPr>
            <a:lstStyle/>
            <a:p>
              <a:pPr algn="ctr"/>
              <a:r>
                <a:rPr kumimoji="1" lang="ja-JP" altLang="en-US" sz="2600" dirty="0"/>
                <a:t>樹状細胞</a:t>
              </a:r>
            </a:p>
          </p:txBody>
        </p:sp>
        <p:sp>
          <p:nvSpPr>
            <p:cNvPr id="13" name="テキスト ボックス 12">
              <a:extLst>
                <a:ext uri="{FF2B5EF4-FFF2-40B4-BE49-F238E27FC236}">
                  <a16:creationId xmlns:a16="http://schemas.microsoft.com/office/drawing/2014/main" id="{8FE99903-268E-4AF5-BF93-4BA9C6141DE4}"/>
                </a:ext>
              </a:extLst>
            </p:cNvPr>
            <p:cNvSpPr txBox="1"/>
            <p:nvPr/>
          </p:nvSpPr>
          <p:spPr>
            <a:xfrm>
              <a:off x="4651041" y="3899643"/>
              <a:ext cx="1622167" cy="892552"/>
            </a:xfrm>
            <a:prstGeom prst="rect">
              <a:avLst/>
            </a:prstGeom>
            <a:noFill/>
          </p:spPr>
          <p:txBody>
            <a:bodyPr wrap="square" rtlCol="0">
              <a:spAutoFit/>
            </a:bodyPr>
            <a:lstStyle/>
            <a:p>
              <a:pPr algn="ctr"/>
              <a:r>
                <a:rPr kumimoji="1" lang="ja-JP" altLang="en-US" sz="2600" dirty="0"/>
                <a:t>ナイーブ</a:t>
              </a:r>
              <a:r>
                <a:rPr kumimoji="1" lang="en-US" altLang="ja-JP" sz="2600" dirty="0"/>
                <a:t>T</a:t>
              </a:r>
              <a:r>
                <a:rPr kumimoji="1" lang="ja-JP" altLang="en-US" sz="2600" dirty="0"/>
                <a:t>細胞</a:t>
              </a:r>
            </a:p>
          </p:txBody>
        </p:sp>
      </p:grpSp>
      <p:sp>
        <p:nvSpPr>
          <p:cNvPr id="2" name="吹き出し: 線 1">
            <a:extLst>
              <a:ext uri="{FF2B5EF4-FFF2-40B4-BE49-F238E27FC236}">
                <a16:creationId xmlns:a16="http://schemas.microsoft.com/office/drawing/2014/main" id="{9E54384C-C94C-4329-9FD4-AEDFC9AC2BFD}"/>
              </a:ext>
            </a:extLst>
          </p:cNvPr>
          <p:cNvSpPr/>
          <p:nvPr/>
        </p:nvSpPr>
        <p:spPr>
          <a:xfrm>
            <a:off x="4713938" y="1511166"/>
            <a:ext cx="4160555" cy="2518867"/>
          </a:xfrm>
          <a:prstGeom prst="borderCallout1">
            <a:avLst>
              <a:gd name="adj1" fmla="val 51231"/>
              <a:gd name="adj2" fmla="val -5"/>
              <a:gd name="adj3" fmla="val 86897"/>
              <a:gd name="adj4" fmla="val -5105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n-ea"/>
              </a:rPr>
              <a:t>樹状細胞がナイーブ</a:t>
            </a:r>
            <a:r>
              <a:rPr kumimoji="1" lang="en-US" altLang="ja-JP" sz="2800" dirty="0">
                <a:solidFill>
                  <a:schemeClr val="tx1"/>
                </a:solidFill>
                <a:latin typeface="+mn-ea"/>
              </a:rPr>
              <a:t>T</a:t>
            </a:r>
            <a:r>
              <a:rPr kumimoji="1" lang="ja-JP" altLang="en-US" sz="2800" dirty="0">
                <a:solidFill>
                  <a:schemeClr val="tx1"/>
                </a:solidFill>
                <a:latin typeface="+mn-ea"/>
              </a:rPr>
              <a:t>細胞にがん細胞のかけらを渡して、がんの情報を伝える。</a:t>
            </a:r>
          </a:p>
        </p:txBody>
      </p:sp>
    </p:spTree>
    <p:extLst>
      <p:ext uri="{BB962C8B-B14F-4D97-AF65-F5344CB8AC3E}">
        <p14:creationId xmlns:p14="http://schemas.microsoft.com/office/powerpoint/2010/main" val="22222841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FCD4F2DF-9AB3-4FEC-B31F-FB0589C40675}"/>
              </a:ext>
            </a:extLst>
          </p:cNvPr>
          <p:cNvGrpSpPr/>
          <p:nvPr/>
        </p:nvGrpSpPr>
        <p:grpSpPr>
          <a:xfrm>
            <a:off x="361860" y="2226117"/>
            <a:ext cx="4556052" cy="3426952"/>
            <a:chOff x="2147777" y="2311171"/>
            <a:chExt cx="4556052" cy="3426952"/>
          </a:xfrm>
        </p:grpSpPr>
        <p:sp>
          <p:nvSpPr>
            <p:cNvPr id="6" name="テキスト ボックス 5">
              <a:extLst>
                <a:ext uri="{FF2B5EF4-FFF2-40B4-BE49-F238E27FC236}">
                  <a16:creationId xmlns:a16="http://schemas.microsoft.com/office/drawing/2014/main" id="{C37B3A04-5B79-4847-93F0-68EB83C76B65}"/>
                </a:ext>
              </a:extLst>
            </p:cNvPr>
            <p:cNvSpPr txBox="1"/>
            <p:nvPr/>
          </p:nvSpPr>
          <p:spPr>
            <a:xfrm>
              <a:off x="4752753" y="3193650"/>
              <a:ext cx="1520455" cy="830997"/>
            </a:xfrm>
            <a:prstGeom prst="rect">
              <a:avLst/>
            </a:prstGeom>
            <a:noFill/>
          </p:spPr>
          <p:txBody>
            <a:bodyPr wrap="square" rtlCol="0">
              <a:spAutoFit/>
            </a:bodyPr>
            <a:lstStyle/>
            <a:p>
              <a:pPr algn="ctr"/>
              <a:r>
                <a:rPr kumimoji="1" lang="ja-JP" altLang="en-US" sz="2400" dirty="0"/>
                <a:t>ナイーブ</a:t>
              </a:r>
              <a:endParaRPr kumimoji="1" lang="en-US" altLang="ja-JP" sz="2400" dirty="0"/>
            </a:p>
            <a:p>
              <a:pPr algn="ctr"/>
              <a:r>
                <a:rPr kumimoji="1" lang="en-US" altLang="ja-JP" sz="2400" dirty="0"/>
                <a:t>T</a:t>
              </a:r>
              <a:r>
                <a:rPr kumimoji="1" lang="ja-JP" altLang="en-US" sz="2400" dirty="0"/>
                <a:t>細胞</a:t>
              </a:r>
            </a:p>
          </p:txBody>
        </p:sp>
        <p:sp>
          <p:nvSpPr>
            <p:cNvPr id="7" name="テキスト ボックス 6">
              <a:extLst>
                <a:ext uri="{FF2B5EF4-FFF2-40B4-BE49-F238E27FC236}">
                  <a16:creationId xmlns:a16="http://schemas.microsoft.com/office/drawing/2014/main" id="{A7B3B9CD-CCA7-4FD9-815E-ABFE87B13781}"/>
                </a:ext>
              </a:extLst>
            </p:cNvPr>
            <p:cNvSpPr txBox="1"/>
            <p:nvPr/>
          </p:nvSpPr>
          <p:spPr>
            <a:xfrm>
              <a:off x="2555727" y="3429000"/>
              <a:ext cx="1520455" cy="461665"/>
            </a:xfrm>
            <a:prstGeom prst="rect">
              <a:avLst/>
            </a:prstGeom>
            <a:noFill/>
          </p:spPr>
          <p:txBody>
            <a:bodyPr wrap="square" rtlCol="0">
              <a:spAutoFit/>
            </a:bodyPr>
            <a:lstStyle/>
            <a:p>
              <a:pPr algn="ctr"/>
              <a:r>
                <a:rPr kumimoji="1" lang="ja-JP" altLang="en-US" sz="2400" dirty="0"/>
                <a:t>樹状細胞</a:t>
              </a:r>
              <a:endParaRPr kumimoji="1" lang="en-US" altLang="ja-JP" sz="2400" dirty="0"/>
            </a:p>
          </p:txBody>
        </p:sp>
        <p:pic>
          <p:nvPicPr>
            <p:cNvPr id="5" name="図 4">
              <a:extLst>
                <a:ext uri="{FF2B5EF4-FFF2-40B4-BE49-F238E27FC236}">
                  <a16:creationId xmlns:a16="http://schemas.microsoft.com/office/drawing/2014/main" id="{226B6901-316F-4372-8D62-844EE3A79D71}"/>
                </a:ext>
              </a:extLst>
            </p:cNvPr>
            <p:cNvPicPr>
              <a:picLocks noChangeAspect="1"/>
            </p:cNvPicPr>
            <p:nvPr/>
          </p:nvPicPr>
          <p:blipFill>
            <a:blip r:embed="rId2"/>
            <a:stretch>
              <a:fillRect/>
            </a:stretch>
          </p:blipFill>
          <p:spPr>
            <a:xfrm>
              <a:off x="2453464" y="3204578"/>
              <a:ext cx="3944679" cy="2271935"/>
            </a:xfrm>
            <a:prstGeom prst="rect">
              <a:avLst/>
            </a:prstGeom>
          </p:spPr>
        </p:pic>
        <p:sp>
          <p:nvSpPr>
            <p:cNvPr id="8" name="テキスト ボックス 7">
              <a:extLst>
                <a:ext uri="{FF2B5EF4-FFF2-40B4-BE49-F238E27FC236}">
                  <a16:creationId xmlns:a16="http://schemas.microsoft.com/office/drawing/2014/main" id="{41175095-E897-4F10-97E4-5D820F006526}"/>
                </a:ext>
              </a:extLst>
            </p:cNvPr>
            <p:cNvSpPr txBox="1"/>
            <p:nvPr/>
          </p:nvSpPr>
          <p:spPr>
            <a:xfrm>
              <a:off x="2147777" y="2311171"/>
              <a:ext cx="4556052" cy="830997"/>
            </a:xfrm>
            <a:prstGeom prst="rect">
              <a:avLst/>
            </a:prstGeom>
            <a:noFill/>
          </p:spPr>
          <p:txBody>
            <a:bodyPr wrap="square" rtlCol="0">
              <a:spAutoFit/>
            </a:bodyPr>
            <a:lstStyle/>
            <a:p>
              <a:pPr algn="ctr"/>
              <a:r>
                <a:rPr kumimoji="1" lang="ja-JP" altLang="en-US" sz="2400" dirty="0"/>
                <a:t>がん細胞のかけら</a:t>
              </a:r>
              <a:endParaRPr kumimoji="1" lang="en-US" altLang="ja-JP" sz="2400" dirty="0"/>
            </a:p>
            <a:p>
              <a:pPr algn="ctr"/>
              <a:r>
                <a:rPr kumimoji="1" lang="ja-JP" altLang="en-US" sz="2400" dirty="0"/>
                <a:t>（抗原ペプチド、がん抗原）</a:t>
              </a:r>
            </a:p>
          </p:txBody>
        </p:sp>
        <p:sp>
          <p:nvSpPr>
            <p:cNvPr id="9" name="テキスト ボックス 8">
              <a:extLst>
                <a:ext uri="{FF2B5EF4-FFF2-40B4-BE49-F238E27FC236}">
                  <a16:creationId xmlns:a16="http://schemas.microsoft.com/office/drawing/2014/main" id="{0DE1A765-804D-44DC-8517-9243DBB10E73}"/>
                </a:ext>
              </a:extLst>
            </p:cNvPr>
            <p:cNvSpPr txBox="1"/>
            <p:nvPr/>
          </p:nvSpPr>
          <p:spPr>
            <a:xfrm>
              <a:off x="2640418" y="5214903"/>
              <a:ext cx="1131483" cy="523220"/>
            </a:xfrm>
            <a:prstGeom prst="rect">
              <a:avLst/>
            </a:prstGeom>
            <a:noFill/>
          </p:spPr>
          <p:txBody>
            <a:bodyPr wrap="square" rtlCol="0">
              <a:spAutoFit/>
            </a:bodyPr>
            <a:lstStyle/>
            <a:p>
              <a:pPr algn="ctr"/>
              <a:r>
                <a:rPr kumimoji="1" lang="en-US" altLang="ja-JP" sz="2800" dirty="0"/>
                <a:t>B7-1</a:t>
              </a:r>
            </a:p>
          </p:txBody>
        </p:sp>
        <p:sp>
          <p:nvSpPr>
            <p:cNvPr id="10" name="テキスト ボックス 9">
              <a:extLst>
                <a:ext uri="{FF2B5EF4-FFF2-40B4-BE49-F238E27FC236}">
                  <a16:creationId xmlns:a16="http://schemas.microsoft.com/office/drawing/2014/main" id="{9053361F-EEF2-44F7-80CA-5D6EA83C087B}"/>
                </a:ext>
              </a:extLst>
            </p:cNvPr>
            <p:cNvSpPr txBox="1"/>
            <p:nvPr/>
          </p:nvSpPr>
          <p:spPr>
            <a:xfrm>
              <a:off x="4923316" y="5214903"/>
              <a:ext cx="1131483" cy="523220"/>
            </a:xfrm>
            <a:prstGeom prst="rect">
              <a:avLst/>
            </a:prstGeom>
            <a:noFill/>
          </p:spPr>
          <p:txBody>
            <a:bodyPr wrap="square" rtlCol="0">
              <a:spAutoFit/>
            </a:bodyPr>
            <a:lstStyle/>
            <a:p>
              <a:pPr algn="ctr"/>
              <a:r>
                <a:rPr kumimoji="1" lang="en-US" altLang="ja-JP" sz="2800" dirty="0"/>
                <a:t>CD28</a:t>
              </a:r>
            </a:p>
          </p:txBody>
        </p:sp>
        <p:sp>
          <p:nvSpPr>
            <p:cNvPr id="12" name="テキスト ボックス 11">
              <a:extLst>
                <a:ext uri="{FF2B5EF4-FFF2-40B4-BE49-F238E27FC236}">
                  <a16:creationId xmlns:a16="http://schemas.microsoft.com/office/drawing/2014/main" id="{418F7562-2775-46B1-A510-0AB3B56D0C17}"/>
                </a:ext>
              </a:extLst>
            </p:cNvPr>
            <p:cNvSpPr txBox="1"/>
            <p:nvPr/>
          </p:nvSpPr>
          <p:spPr>
            <a:xfrm>
              <a:off x="2477938" y="4115087"/>
              <a:ext cx="1676031" cy="492443"/>
            </a:xfrm>
            <a:prstGeom prst="rect">
              <a:avLst/>
            </a:prstGeom>
            <a:noFill/>
          </p:spPr>
          <p:txBody>
            <a:bodyPr wrap="square" rtlCol="0">
              <a:spAutoFit/>
            </a:bodyPr>
            <a:lstStyle/>
            <a:p>
              <a:pPr algn="ctr"/>
              <a:r>
                <a:rPr kumimoji="1" lang="ja-JP" altLang="en-US" sz="2600" dirty="0"/>
                <a:t>樹状細胞</a:t>
              </a:r>
            </a:p>
          </p:txBody>
        </p:sp>
        <p:sp>
          <p:nvSpPr>
            <p:cNvPr id="13" name="テキスト ボックス 12">
              <a:extLst>
                <a:ext uri="{FF2B5EF4-FFF2-40B4-BE49-F238E27FC236}">
                  <a16:creationId xmlns:a16="http://schemas.microsoft.com/office/drawing/2014/main" id="{8FE99903-268E-4AF5-BF93-4BA9C6141DE4}"/>
                </a:ext>
              </a:extLst>
            </p:cNvPr>
            <p:cNvSpPr txBox="1"/>
            <p:nvPr/>
          </p:nvSpPr>
          <p:spPr>
            <a:xfrm>
              <a:off x="4651041" y="3899643"/>
              <a:ext cx="1622167" cy="892552"/>
            </a:xfrm>
            <a:prstGeom prst="rect">
              <a:avLst/>
            </a:prstGeom>
            <a:noFill/>
          </p:spPr>
          <p:txBody>
            <a:bodyPr wrap="square" rtlCol="0">
              <a:spAutoFit/>
            </a:bodyPr>
            <a:lstStyle/>
            <a:p>
              <a:pPr algn="ctr"/>
              <a:r>
                <a:rPr kumimoji="1" lang="ja-JP" altLang="en-US" sz="2600" dirty="0"/>
                <a:t>ナイーブ</a:t>
              </a:r>
              <a:r>
                <a:rPr kumimoji="1" lang="en-US" altLang="ja-JP" sz="2600" dirty="0"/>
                <a:t>T</a:t>
              </a:r>
              <a:r>
                <a:rPr kumimoji="1" lang="ja-JP" altLang="en-US" sz="2600" dirty="0"/>
                <a:t>細胞</a:t>
              </a:r>
            </a:p>
          </p:txBody>
        </p:sp>
      </p:grpSp>
      <p:sp>
        <p:nvSpPr>
          <p:cNvPr id="16" name="吹き出し: 線 15">
            <a:extLst>
              <a:ext uri="{FF2B5EF4-FFF2-40B4-BE49-F238E27FC236}">
                <a16:creationId xmlns:a16="http://schemas.microsoft.com/office/drawing/2014/main" id="{616975E4-11D6-4025-B786-A846A9282965}"/>
              </a:ext>
            </a:extLst>
          </p:cNvPr>
          <p:cNvSpPr/>
          <p:nvPr/>
        </p:nvSpPr>
        <p:spPr>
          <a:xfrm>
            <a:off x="4752753" y="1736624"/>
            <a:ext cx="4160555" cy="2518867"/>
          </a:xfrm>
          <a:prstGeom prst="borderCallout1">
            <a:avLst>
              <a:gd name="adj1" fmla="val 99379"/>
              <a:gd name="adj2" fmla="val -236"/>
              <a:gd name="adj3" fmla="val 114410"/>
              <a:gd name="adj4" fmla="val -406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latin typeface="+mn-ea"/>
              </a:rPr>
              <a:t>CD28</a:t>
            </a:r>
            <a:r>
              <a:rPr kumimoji="1" lang="ja-JP" altLang="en-US" sz="2800" dirty="0">
                <a:solidFill>
                  <a:schemeClr val="tx1"/>
                </a:solidFill>
                <a:latin typeface="+mn-ea"/>
              </a:rPr>
              <a:t>はがんの情報が伝わるときに、樹状細胞の表面に出ている</a:t>
            </a:r>
            <a:r>
              <a:rPr kumimoji="1" lang="en-US" altLang="ja-JP" sz="2800" dirty="0">
                <a:solidFill>
                  <a:schemeClr val="tx1"/>
                </a:solidFill>
                <a:latin typeface="+mn-ea"/>
              </a:rPr>
              <a:t>B7-1</a:t>
            </a:r>
            <a:r>
              <a:rPr kumimoji="1" lang="ja-JP" altLang="en-US" sz="2800" dirty="0">
                <a:solidFill>
                  <a:schemeClr val="tx1"/>
                </a:solidFill>
                <a:latin typeface="+mn-ea"/>
              </a:rPr>
              <a:t>（</a:t>
            </a:r>
            <a:r>
              <a:rPr kumimoji="1" lang="en-US" altLang="ja-JP" sz="2800" dirty="0">
                <a:solidFill>
                  <a:schemeClr val="tx1"/>
                </a:solidFill>
                <a:latin typeface="+mn-ea"/>
              </a:rPr>
              <a:t>CD80</a:t>
            </a:r>
            <a:r>
              <a:rPr kumimoji="1" lang="ja-JP" altLang="en-US" sz="2800" dirty="0">
                <a:solidFill>
                  <a:schemeClr val="tx1"/>
                </a:solidFill>
                <a:latin typeface="+mn-ea"/>
              </a:rPr>
              <a:t>／</a:t>
            </a:r>
            <a:r>
              <a:rPr kumimoji="1" lang="en-US" altLang="ja-JP" sz="2800" dirty="0">
                <a:solidFill>
                  <a:schemeClr val="tx1"/>
                </a:solidFill>
                <a:latin typeface="+mn-ea"/>
              </a:rPr>
              <a:t>CD86</a:t>
            </a:r>
            <a:r>
              <a:rPr kumimoji="1" lang="ja-JP" altLang="en-US" sz="2800" dirty="0">
                <a:solidFill>
                  <a:schemeClr val="tx1"/>
                </a:solidFill>
                <a:latin typeface="+mn-ea"/>
              </a:rPr>
              <a:t>）に結合する。</a:t>
            </a:r>
          </a:p>
        </p:txBody>
      </p:sp>
      <p:sp>
        <p:nvSpPr>
          <p:cNvPr id="17" name="テキスト ボックス 16">
            <a:extLst>
              <a:ext uri="{FF2B5EF4-FFF2-40B4-BE49-F238E27FC236}">
                <a16:creationId xmlns:a16="http://schemas.microsoft.com/office/drawing/2014/main" id="{212A2305-863A-40D6-AEA5-429EC788A7FF}"/>
              </a:ext>
            </a:extLst>
          </p:cNvPr>
          <p:cNvSpPr txBox="1"/>
          <p:nvPr/>
        </p:nvSpPr>
        <p:spPr>
          <a:xfrm>
            <a:off x="2147777" y="482946"/>
            <a:ext cx="5209953" cy="523220"/>
          </a:xfrm>
          <a:prstGeom prst="rect">
            <a:avLst/>
          </a:prstGeom>
          <a:noFill/>
        </p:spPr>
        <p:txBody>
          <a:bodyPr wrap="square" rtlCol="0">
            <a:spAutoFit/>
          </a:bodyPr>
          <a:lstStyle/>
          <a:p>
            <a:r>
              <a:rPr kumimoji="1" lang="ja-JP" altLang="en-US" sz="2800" dirty="0">
                <a:latin typeface="+mn-ea"/>
              </a:rPr>
              <a:t>ナイーブ</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spTree>
    <p:extLst>
      <p:ext uri="{BB962C8B-B14F-4D97-AF65-F5344CB8AC3E}">
        <p14:creationId xmlns:p14="http://schemas.microsoft.com/office/powerpoint/2010/main" val="11092746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FCD4F2DF-9AB3-4FEC-B31F-FB0589C40675}"/>
              </a:ext>
            </a:extLst>
          </p:cNvPr>
          <p:cNvGrpSpPr/>
          <p:nvPr/>
        </p:nvGrpSpPr>
        <p:grpSpPr>
          <a:xfrm>
            <a:off x="361860" y="2226117"/>
            <a:ext cx="4556052" cy="3426952"/>
            <a:chOff x="2147777" y="2311171"/>
            <a:chExt cx="4556052" cy="3426952"/>
          </a:xfrm>
        </p:grpSpPr>
        <p:sp>
          <p:nvSpPr>
            <p:cNvPr id="6" name="テキスト ボックス 5">
              <a:extLst>
                <a:ext uri="{FF2B5EF4-FFF2-40B4-BE49-F238E27FC236}">
                  <a16:creationId xmlns:a16="http://schemas.microsoft.com/office/drawing/2014/main" id="{C37B3A04-5B79-4847-93F0-68EB83C76B65}"/>
                </a:ext>
              </a:extLst>
            </p:cNvPr>
            <p:cNvSpPr txBox="1"/>
            <p:nvPr/>
          </p:nvSpPr>
          <p:spPr>
            <a:xfrm>
              <a:off x="4752753" y="3193650"/>
              <a:ext cx="1520455" cy="830997"/>
            </a:xfrm>
            <a:prstGeom prst="rect">
              <a:avLst/>
            </a:prstGeom>
            <a:noFill/>
          </p:spPr>
          <p:txBody>
            <a:bodyPr wrap="square" rtlCol="0">
              <a:spAutoFit/>
            </a:bodyPr>
            <a:lstStyle/>
            <a:p>
              <a:pPr algn="ctr"/>
              <a:r>
                <a:rPr kumimoji="1" lang="ja-JP" altLang="en-US" sz="2400" dirty="0"/>
                <a:t>ナイーブ</a:t>
              </a:r>
              <a:endParaRPr kumimoji="1" lang="en-US" altLang="ja-JP" sz="2400" dirty="0"/>
            </a:p>
            <a:p>
              <a:pPr algn="ctr"/>
              <a:r>
                <a:rPr kumimoji="1" lang="en-US" altLang="ja-JP" sz="2400" dirty="0"/>
                <a:t>T</a:t>
              </a:r>
              <a:r>
                <a:rPr kumimoji="1" lang="ja-JP" altLang="en-US" sz="2400" dirty="0"/>
                <a:t>細胞</a:t>
              </a:r>
            </a:p>
          </p:txBody>
        </p:sp>
        <p:sp>
          <p:nvSpPr>
            <p:cNvPr id="7" name="テキスト ボックス 6">
              <a:extLst>
                <a:ext uri="{FF2B5EF4-FFF2-40B4-BE49-F238E27FC236}">
                  <a16:creationId xmlns:a16="http://schemas.microsoft.com/office/drawing/2014/main" id="{A7B3B9CD-CCA7-4FD9-815E-ABFE87B13781}"/>
                </a:ext>
              </a:extLst>
            </p:cNvPr>
            <p:cNvSpPr txBox="1"/>
            <p:nvPr/>
          </p:nvSpPr>
          <p:spPr>
            <a:xfrm>
              <a:off x="2555727" y="3429000"/>
              <a:ext cx="1520455" cy="461665"/>
            </a:xfrm>
            <a:prstGeom prst="rect">
              <a:avLst/>
            </a:prstGeom>
            <a:noFill/>
          </p:spPr>
          <p:txBody>
            <a:bodyPr wrap="square" rtlCol="0">
              <a:spAutoFit/>
            </a:bodyPr>
            <a:lstStyle/>
            <a:p>
              <a:pPr algn="ctr"/>
              <a:r>
                <a:rPr kumimoji="1" lang="ja-JP" altLang="en-US" sz="2400" dirty="0"/>
                <a:t>樹状細胞</a:t>
              </a:r>
              <a:endParaRPr kumimoji="1" lang="en-US" altLang="ja-JP" sz="2400" dirty="0"/>
            </a:p>
          </p:txBody>
        </p:sp>
        <p:pic>
          <p:nvPicPr>
            <p:cNvPr id="5" name="図 4">
              <a:extLst>
                <a:ext uri="{FF2B5EF4-FFF2-40B4-BE49-F238E27FC236}">
                  <a16:creationId xmlns:a16="http://schemas.microsoft.com/office/drawing/2014/main" id="{226B6901-316F-4372-8D62-844EE3A79D71}"/>
                </a:ext>
              </a:extLst>
            </p:cNvPr>
            <p:cNvPicPr>
              <a:picLocks noChangeAspect="1"/>
            </p:cNvPicPr>
            <p:nvPr/>
          </p:nvPicPr>
          <p:blipFill>
            <a:blip r:embed="rId2"/>
            <a:stretch>
              <a:fillRect/>
            </a:stretch>
          </p:blipFill>
          <p:spPr>
            <a:xfrm>
              <a:off x="2453464" y="3204578"/>
              <a:ext cx="3944679" cy="2271935"/>
            </a:xfrm>
            <a:prstGeom prst="rect">
              <a:avLst/>
            </a:prstGeom>
          </p:spPr>
        </p:pic>
        <p:sp>
          <p:nvSpPr>
            <p:cNvPr id="8" name="テキスト ボックス 7">
              <a:extLst>
                <a:ext uri="{FF2B5EF4-FFF2-40B4-BE49-F238E27FC236}">
                  <a16:creationId xmlns:a16="http://schemas.microsoft.com/office/drawing/2014/main" id="{41175095-E897-4F10-97E4-5D820F006526}"/>
                </a:ext>
              </a:extLst>
            </p:cNvPr>
            <p:cNvSpPr txBox="1"/>
            <p:nvPr/>
          </p:nvSpPr>
          <p:spPr>
            <a:xfrm>
              <a:off x="2147777" y="2311171"/>
              <a:ext cx="4556052" cy="830997"/>
            </a:xfrm>
            <a:prstGeom prst="rect">
              <a:avLst/>
            </a:prstGeom>
            <a:noFill/>
          </p:spPr>
          <p:txBody>
            <a:bodyPr wrap="square" rtlCol="0">
              <a:spAutoFit/>
            </a:bodyPr>
            <a:lstStyle/>
            <a:p>
              <a:pPr algn="ctr"/>
              <a:r>
                <a:rPr kumimoji="1" lang="ja-JP" altLang="en-US" sz="2400" dirty="0"/>
                <a:t>がん細胞のかけら</a:t>
              </a:r>
              <a:endParaRPr kumimoji="1" lang="en-US" altLang="ja-JP" sz="2400" dirty="0"/>
            </a:p>
            <a:p>
              <a:pPr algn="ctr"/>
              <a:r>
                <a:rPr kumimoji="1" lang="ja-JP" altLang="en-US" sz="2400" dirty="0"/>
                <a:t>（抗原ペプチド、がん抗原）</a:t>
              </a:r>
            </a:p>
          </p:txBody>
        </p:sp>
        <p:sp>
          <p:nvSpPr>
            <p:cNvPr id="9" name="テキスト ボックス 8">
              <a:extLst>
                <a:ext uri="{FF2B5EF4-FFF2-40B4-BE49-F238E27FC236}">
                  <a16:creationId xmlns:a16="http://schemas.microsoft.com/office/drawing/2014/main" id="{0DE1A765-804D-44DC-8517-9243DBB10E73}"/>
                </a:ext>
              </a:extLst>
            </p:cNvPr>
            <p:cNvSpPr txBox="1"/>
            <p:nvPr/>
          </p:nvSpPr>
          <p:spPr>
            <a:xfrm>
              <a:off x="2640418" y="5214903"/>
              <a:ext cx="1131483" cy="523220"/>
            </a:xfrm>
            <a:prstGeom prst="rect">
              <a:avLst/>
            </a:prstGeom>
            <a:noFill/>
          </p:spPr>
          <p:txBody>
            <a:bodyPr wrap="square" rtlCol="0">
              <a:spAutoFit/>
            </a:bodyPr>
            <a:lstStyle/>
            <a:p>
              <a:pPr algn="ctr"/>
              <a:r>
                <a:rPr kumimoji="1" lang="en-US" altLang="ja-JP" sz="2800" dirty="0"/>
                <a:t>B7-1</a:t>
              </a:r>
            </a:p>
          </p:txBody>
        </p:sp>
        <p:sp>
          <p:nvSpPr>
            <p:cNvPr id="10" name="テキスト ボックス 9">
              <a:extLst>
                <a:ext uri="{FF2B5EF4-FFF2-40B4-BE49-F238E27FC236}">
                  <a16:creationId xmlns:a16="http://schemas.microsoft.com/office/drawing/2014/main" id="{9053361F-EEF2-44F7-80CA-5D6EA83C087B}"/>
                </a:ext>
              </a:extLst>
            </p:cNvPr>
            <p:cNvSpPr txBox="1"/>
            <p:nvPr/>
          </p:nvSpPr>
          <p:spPr>
            <a:xfrm>
              <a:off x="4923316" y="5214903"/>
              <a:ext cx="1131483" cy="523220"/>
            </a:xfrm>
            <a:prstGeom prst="rect">
              <a:avLst/>
            </a:prstGeom>
            <a:noFill/>
          </p:spPr>
          <p:txBody>
            <a:bodyPr wrap="square" rtlCol="0">
              <a:spAutoFit/>
            </a:bodyPr>
            <a:lstStyle/>
            <a:p>
              <a:pPr algn="ctr"/>
              <a:r>
                <a:rPr kumimoji="1" lang="en-US" altLang="ja-JP" sz="2800" dirty="0"/>
                <a:t>CD28</a:t>
              </a:r>
            </a:p>
          </p:txBody>
        </p:sp>
        <p:sp>
          <p:nvSpPr>
            <p:cNvPr id="12" name="テキスト ボックス 11">
              <a:extLst>
                <a:ext uri="{FF2B5EF4-FFF2-40B4-BE49-F238E27FC236}">
                  <a16:creationId xmlns:a16="http://schemas.microsoft.com/office/drawing/2014/main" id="{418F7562-2775-46B1-A510-0AB3B56D0C17}"/>
                </a:ext>
              </a:extLst>
            </p:cNvPr>
            <p:cNvSpPr txBox="1"/>
            <p:nvPr/>
          </p:nvSpPr>
          <p:spPr>
            <a:xfrm>
              <a:off x="2477938" y="4115087"/>
              <a:ext cx="1676031" cy="492443"/>
            </a:xfrm>
            <a:prstGeom prst="rect">
              <a:avLst/>
            </a:prstGeom>
            <a:noFill/>
          </p:spPr>
          <p:txBody>
            <a:bodyPr wrap="square" rtlCol="0">
              <a:spAutoFit/>
            </a:bodyPr>
            <a:lstStyle/>
            <a:p>
              <a:pPr algn="ctr"/>
              <a:r>
                <a:rPr kumimoji="1" lang="ja-JP" altLang="en-US" sz="2600" dirty="0"/>
                <a:t>樹状細胞</a:t>
              </a:r>
            </a:p>
          </p:txBody>
        </p:sp>
        <p:sp>
          <p:nvSpPr>
            <p:cNvPr id="13" name="テキスト ボックス 12">
              <a:extLst>
                <a:ext uri="{FF2B5EF4-FFF2-40B4-BE49-F238E27FC236}">
                  <a16:creationId xmlns:a16="http://schemas.microsoft.com/office/drawing/2014/main" id="{8FE99903-268E-4AF5-BF93-4BA9C6141DE4}"/>
                </a:ext>
              </a:extLst>
            </p:cNvPr>
            <p:cNvSpPr txBox="1"/>
            <p:nvPr/>
          </p:nvSpPr>
          <p:spPr>
            <a:xfrm>
              <a:off x="4651041" y="3899643"/>
              <a:ext cx="1622167" cy="892552"/>
            </a:xfrm>
            <a:prstGeom prst="rect">
              <a:avLst/>
            </a:prstGeom>
            <a:noFill/>
          </p:spPr>
          <p:txBody>
            <a:bodyPr wrap="square" rtlCol="0">
              <a:spAutoFit/>
            </a:bodyPr>
            <a:lstStyle/>
            <a:p>
              <a:pPr algn="ctr"/>
              <a:r>
                <a:rPr kumimoji="1" lang="ja-JP" altLang="en-US" sz="2600" dirty="0"/>
                <a:t>ナイーブ</a:t>
              </a:r>
              <a:r>
                <a:rPr kumimoji="1" lang="en-US" altLang="ja-JP" sz="2600" dirty="0"/>
                <a:t>T</a:t>
              </a:r>
              <a:r>
                <a:rPr kumimoji="1" lang="ja-JP" altLang="en-US" sz="2600" dirty="0"/>
                <a:t>細胞</a:t>
              </a:r>
            </a:p>
          </p:txBody>
        </p:sp>
      </p:grpSp>
      <p:sp>
        <p:nvSpPr>
          <p:cNvPr id="16" name="矢印: 下 15">
            <a:extLst>
              <a:ext uri="{FF2B5EF4-FFF2-40B4-BE49-F238E27FC236}">
                <a16:creationId xmlns:a16="http://schemas.microsoft.com/office/drawing/2014/main" id="{50167304-3373-4516-828B-3058B1B1279B}"/>
              </a:ext>
            </a:extLst>
          </p:cNvPr>
          <p:cNvSpPr/>
          <p:nvPr/>
        </p:nvSpPr>
        <p:spPr>
          <a:xfrm>
            <a:off x="6381216" y="4513161"/>
            <a:ext cx="733646" cy="616688"/>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2FECCEB-2BE5-4843-BF8F-E1811AC3FAD4}"/>
              </a:ext>
            </a:extLst>
          </p:cNvPr>
          <p:cNvSpPr txBox="1"/>
          <p:nvPr/>
        </p:nvSpPr>
        <p:spPr>
          <a:xfrm>
            <a:off x="4268882" y="5163097"/>
            <a:ext cx="4695422" cy="1384995"/>
          </a:xfrm>
          <a:prstGeom prst="rect">
            <a:avLst/>
          </a:prstGeom>
          <a:noFill/>
        </p:spPr>
        <p:txBody>
          <a:bodyPr wrap="square" rtlCol="0">
            <a:spAutoFit/>
          </a:bodyPr>
          <a:lstStyle/>
          <a:p>
            <a:r>
              <a:rPr kumimoji="1" lang="ja-JP" altLang="en-US" sz="2800" dirty="0"/>
              <a:t>ナイーブ</a:t>
            </a:r>
            <a:r>
              <a:rPr kumimoji="1" lang="en-US" altLang="ja-JP" sz="2800" dirty="0"/>
              <a:t>T</a:t>
            </a:r>
            <a:r>
              <a:rPr kumimoji="1" lang="ja-JP" altLang="en-US" sz="2800" dirty="0"/>
              <a:t>細胞ががん細胞を攻撃する力を持つ、活性化した</a:t>
            </a:r>
            <a:r>
              <a:rPr kumimoji="1" lang="en-US" altLang="ja-JP" sz="2800" dirty="0"/>
              <a:t>T</a:t>
            </a:r>
            <a:r>
              <a:rPr kumimoji="1" lang="ja-JP" altLang="en-US" sz="2800" dirty="0"/>
              <a:t>細胞に変わる。</a:t>
            </a:r>
          </a:p>
        </p:txBody>
      </p:sp>
      <p:sp>
        <p:nvSpPr>
          <p:cNvPr id="19" name="吹き出し: 線 18">
            <a:extLst>
              <a:ext uri="{FF2B5EF4-FFF2-40B4-BE49-F238E27FC236}">
                <a16:creationId xmlns:a16="http://schemas.microsoft.com/office/drawing/2014/main" id="{6478BFFF-AE1A-404B-B1CC-85E7F3A9DE4C}"/>
              </a:ext>
            </a:extLst>
          </p:cNvPr>
          <p:cNvSpPr/>
          <p:nvPr/>
        </p:nvSpPr>
        <p:spPr>
          <a:xfrm>
            <a:off x="4752753" y="1736624"/>
            <a:ext cx="4160555" cy="2518867"/>
          </a:xfrm>
          <a:prstGeom prst="borderCallout1">
            <a:avLst>
              <a:gd name="adj1" fmla="val 99379"/>
              <a:gd name="adj2" fmla="val -236"/>
              <a:gd name="adj3" fmla="val 114027"/>
              <a:gd name="adj4" fmla="val -4087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latin typeface="+mn-ea"/>
              </a:rPr>
              <a:t>CD28</a:t>
            </a:r>
            <a:r>
              <a:rPr kumimoji="1" lang="ja-JP" altLang="en-US" sz="2800" dirty="0">
                <a:solidFill>
                  <a:schemeClr val="tx1"/>
                </a:solidFill>
                <a:latin typeface="+mn-ea"/>
              </a:rPr>
              <a:t>はがんの情報が伝わるときに、樹状細胞の表面に出ている</a:t>
            </a:r>
            <a:r>
              <a:rPr kumimoji="1" lang="en-US" altLang="ja-JP" sz="2800" dirty="0">
                <a:solidFill>
                  <a:schemeClr val="tx1"/>
                </a:solidFill>
                <a:latin typeface="+mn-ea"/>
              </a:rPr>
              <a:t>B7-1</a:t>
            </a:r>
            <a:r>
              <a:rPr kumimoji="1" lang="ja-JP" altLang="en-US" sz="2800" dirty="0">
                <a:solidFill>
                  <a:schemeClr val="tx1"/>
                </a:solidFill>
                <a:latin typeface="+mn-ea"/>
              </a:rPr>
              <a:t>（</a:t>
            </a:r>
            <a:r>
              <a:rPr kumimoji="1" lang="en-US" altLang="ja-JP" sz="2800" dirty="0">
                <a:solidFill>
                  <a:schemeClr val="tx1"/>
                </a:solidFill>
                <a:latin typeface="+mn-ea"/>
              </a:rPr>
              <a:t>CD80</a:t>
            </a:r>
            <a:r>
              <a:rPr kumimoji="1" lang="ja-JP" altLang="en-US" sz="2800" dirty="0">
                <a:solidFill>
                  <a:schemeClr val="tx1"/>
                </a:solidFill>
                <a:latin typeface="+mn-ea"/>
              </a:rPr>
              <a:t>／</a:t>
            </a:r>
            <a:r>
              <a:rPr kumimoji="1" lang="en-US" altLang="ja-JP" sz="2800" dirty="0">
                <a:solidFill>
                  <a:schemeClr val="tx1"/>
                </a:solidFill>
                <a:latin typeface="+mn-ea"/>
              </a:rPr>
              <a:t>CD86</a:t>
            </a:r>
            <a:r>
              <a:rPr kumimoji="1" lang="ja-JP" altLang="en-US" sz="2800" dirty="0">
                <a:solidFill>
                  <a:schemeClr val="tx1"/>
                </a:solidFill>
                <a:latin typeface="+mn-ea"/>
              </a:rPr>
              <a:t>）に結合する。</a:t>
            </a:r>
          </a:p>
        </p:txBody>
      </p:sp>
      <p:sp>
        <p:nvSpPr>
          <p:cNvPr id="17" name="テキスト ボックス 16">
            <a:extLst>
              <a:ext uri="{FF2B5EF4-FFF2-40B4-BE49-F238E27FC236}">
                <a16:creationId xmlns:a16="http://schemas.microsoft.com/office/drawing/2014/main" id="{E6C8627C-5206-4526-86F1-5BA29B65C0E6}"/>
              </a:ext>
            </a:extLst>
          </p:cNvPr>
          <p:cNvSpPr txBox="1"/>
          <p:nvPr/>
        </p:nvSpPr>
        <p:spPr>
          <a:xfrm>
            <a:off x="2147777" y="482946"/>
            <a:ext cx="5209953" cy="523220"/>
          </a:xfrm>
          <a:prstGeom prst="rect">
            <a:avLst/>
          </a:prstGeom>
          <a:noFill/>
        </p:spPr>
        <p:txBody>
          <a:bodyPr wrap="square" rtlCol="0">
            <a:spAutoFit/>
          </a:bodyPr>
          <a:lstStyle/>
          <a:p>
            <a:r>
              <a:rPr kumimoji="1" lang="ja-JP" altLang="en-US" sz="2800" dirty="0">
                <a:latin typeface="+mn-ea"/>
              </a:rPr>
              <a:t>ナイーブ</a:t>
            </a:r>
            <a:r>
              <a:rPr kumimoji="1" lang="en-US" altLang="ja-JP" sz="2800" dirty="0">
                <a:latin typeface="+mn-ea"/>
              </a:rPr>
              <a:t>T</a:t>
            </a:r>
            <a:r>
              <a:rPr kumimoji="1" lang="ja-JP" altLang="en-US" sz="2800" dirty="0">
                <a:latin typeface="+mn-ea"/>
              </a:rPr>
              <a:t>細胞と</a:t>
            </a:r>
            <a:r>
              <a:rPr kumimoji="1" lang="en-US" altLang="ja-JP" sz="2800" dirty="0">
                <a:latin typeface="+mn-ea"/>
              </a:rPr>
              <a:t>CTLA-4</a:t>
            </a:r>
            <a:endParaRPr kumimoji="1" lang="ja-JP" altLang="en-US" sz="2800" dirty="0">
              <a:latin typeface="+mn-ea"/>
            </a:endParaRPr>
          </a:p>
        </p:txBody>
      </p:sp>
    </p:spTree>
    <p:extLst>
      <p:ext uri="{BB962C8B-B14F-4D97-AF65-F5344CB8AC3E}">
        <p14:creationId xmlns:p14="http://schemas.microsoft.com/office/powerpoint/2010/main" val="37239239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TotalTime>
  <Words>9539</Words>
  <Application>Microsoft Office PowerPoint</Application>
  <PresentationFormat>画面に合わせる (4:3)</PresentationFormat>
  <Paragraphs>1020</Paragraphs>
  <Slides>188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188</vt:i4>
      </vt:variant>
    </vt:vector>
  </HeadingPairs>
  <TitlesOfParts>
    <vt:vector size="194" baseType="lpstr">
      <vt:lpstr>游ゴシック</vt:lpstr>
      <vt:lpstr>Arial</vt:lpstr>
      <vt:lpstr>Calibri</vt:lpstr>
      <vt:lpstr>Calibri Light</vt:lpstr>
      <vt:lpstr>Wingdings</vt:lpstr>
      <vt:lpstr>Office テーマ</vt:lpstr>
      <vt:lpstr>PowerPoint プレゼンテーション</vt:lpstr>
      <vt:lpstr>PowerPoint プレゼンテーション</vt:lpstr>
      <vt:lpstr>もっと知ってほしいがん免疫療法のこと</vt:lpstr>
      <vt:lpstr>もっと知ってほしいがん免疫療法のこと</vt:lpstr>
      <vt:lpstr>PowerPoint プレゼンテーション</vt:lpstr>
      <vt:lpstr>PowerPoint プレゼンテーション</vt:lpstr>
      <vt:lpstr>PowerPoint プレゼンテーション</vt:lpstr>
      <vt:lpstr>PowerPoint プレゼンテーション</vt:lpstr>
      <vt:lpstr>白血球には</vt:lpstr>
      <vt:lpstr>白血球には</vt:lpstr>
      <vt:lpstr>自然免疫と獲得免疫</vt:lpstr>
      <vt:lpstr>自然免疫と獲得免疫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もっと知ってほしいがん免疫療法のこと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がんの免疫療法の種類</vt:lpstr>
      <vt:lpstr>がんの免疫療法の種類</vt:lpstr>
      <vt:lpstr>免疫療法は三大標準治療に比べると発展途上にある治療法</vt:lpstr>
      <vt:lpstr>免疫療法は三大標準治療に比べると発展途上にある治療法</vt:lpstr>
      <vt:lpstr>免疫療法は三大標準治療に比べると発展途上にある治療法</vt:lpstr>
      <vt:lpstr>免疫療法は三大標準治療に比べると発展途上にある治療法</vt:lpstr>
      <vt:lpstr>免疫療法は三大標準治療に比べると発展途上にある治療法</vt:lpstr>
      <vt:lpstr>PowerPoint プレゼンテーション</vt:lpstr>
      <vt:lpstr>PowerPoint プレゼンテーション</vt:lpstr>
      <vt:lpstr>PowerPoint プレゼンテーション</vt:lpstr>
      <vt:lpstr>がんの免疫療法の種類</vt:lpstr>
      <vt:lpstr>PowerPoint プレゼンテーション</vt:lpstr>
      <vt:lpstr>PowerPoint プレゼンテーション</vt:lpstr>
      <vt:lpstr>PowerPoint プレゼンテーション</vt:lpstr>
      <vt:lpstr>がんの免疫療法の種類</vt:lpstr>
      <vt:lpstr>PowerPoint プレゼンテーション</vt:lpstr>
      <vt:lpstr>PowerPoint プレゼンテーション</vt:lpstr>
      <vt:lpstr>PowerPoint プレゼンテーション</vt:lpstr>
      <vt:lpstr>PowerPoint プレゼンテーション</vt:lpstr>
      <vt:lpstr>がんの免疫療法の種類</vt:lpstr>
      <vt:lpstr>PowerPoint プレゼンテーション</vt:lpstr>
      <vt:lpstr>PowerPoint プレゼンテーション</vt:lpstr>
      <vt:lpstr>がんの免疫療法の種類</vt:lpstr>
      <vt:lpstr>PowerPoint プレゼンテーション</vt:lpstr>
      <vt:lpstr>もっと知ってほしいがん免疫療法のこと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免疫チェックポイント阻害薬</vt:lpstr>
      <vt:lpstr>免疫チェックポイント阻害薬</vt:lpstr>
      <vt:lpstr>免疫チェックポイント阻害薬</vt:lpstr>
      <vt:lpstr>免疫チェックポイント阻害薬</vt:lpstr>
      <vt:lpstr>免疫チェックポイント阻害薬</vt:lpstr>
      <vt:lpstr>免疫チェックポイント阻害薬</vt:lpstr>
      <vt:lpstr>PowerPoint プレゼンテーション</vt:lpstr>
      <vt:lpstr>併用療法承認薬一覧(2019年12月現在)</vt:lpstr>
      <vt:lpstr>PowerPoint プレゼンテーション</vt:lpstr>
      <vt:lpstr>PowerPoint プレゼンテーション</vt:lpstr>
      <vt:lpstr>免疫チェックポイント阻害薬使用前の検査</vt:lpstr>
      <vt:lpstr>免疫チェックポイント阻害薬使用前の検査</vt:lpstr>
      <vt:lpstr>免疫チェックポイント阻害薬使用前の検査</vt:lpstr>
      <vt:lpstr>免疫チェックポイント阻害薬使用前の検査</vt:lpstr>
      <vt:lpstr>免疫チェックポイント阻害薬使用前の検査</vt:lpstr>
      <vt:lpstr>もっと知ってほしいがん免疫療法のこと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さまざまな部位に自己免疫疾患様の障害が起こる</vt:lpstr>
      <vt:lpstr>さまざまな部位に自己免疫疾患様の障害が起こる</vt:lpstr>
      <vt:lpstr>さまざまな部位に自己免疫疾患様の障害が起こる</vt:lpstr>
      <vt:lpstr>さまざまな部位に自己免疫疾患様の障害が起こる</vt:lpstr>
      <vt:lpstr>さまざまな部位に自己免疫疾患様の障害が起こる</vt:lpstr>
      <vt:lpstr>さまざまな部位に自己免疫疾患様の障害が起こる</vt:lpstr>
      <vt:lpstr>さまざまな部位に自己免疫疾患様の障害が起こる</vt:lpstr>
      <vt:lpstr>さまざまな部位に自己免疫疾患様の障害が起こる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もっと知ってほしいがん免疫療法のこと</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Nakamura</dc:creator>
  <cp:lastModifiedBy>Nakamura</cp:lastModifiedBy>
  <cp:revision>415</cp:revision>
  <dcterms:created xsi:type="dcterms:W3CDTF">2019-09-05T10:07:06Z</dcterms:created>
  <dcterms:modified xsi:type="dcterms:W3CDTF">2020-02-06T02:53:17Z</dcterms:modified>
</cp:coreProperties>
</file>